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  <p:sldMasterId id="2147483699" r:id="rId2"/>
    <p:sldMasterId id="2147483706" r:id="rId3"/>
  </p:sldMasterIdLst>
  <p:notesMasterIdLst>
    <p:notesMasterId r:id="rId11"/>
  </p:notesMasterIdLst>
  <p:handoutMasterIdLst>
    <p:handoutMasterId r:id="rId12"/>
  </p:handoutMasterIdLst>
  <p:sldIdLst>
    <p:sldId id="262" r:id="rId4"/>
    <p:sldId id="321" r:id="rId5"/>
    <p:sldId id="322" r:id="rId6"/>
    <p:sldId id="323" r:id="rId7"/>
    <p:sldId id="325" r:id="rId8"/>
    <p:sldId id="324" r:id="rId9"/>
    <p:sldId id="261" r:id="rId10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AEEF"/>
    <a:srgbClr val="005BAA"/>
    <a:srgbClr val="008FD4"/>
    <a:srgbClr val="5ACBF5"/>
    <a:srgbClr val="8CC63E"/>
    <a:srgbClr val="0070B1"/>
    <a:srgbClr val="00ABBD"/>
    <a:srgbClr val="0089C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2" autoAdjust="0"/>
    <p:restoredTop sz="98916" autoAdjust="0"/>
  </p:normalViewPr>
  <p:slideViewPr>
    <p:cSldViewPr snapToGrid="0" snapToObjects="1">
      <p:cViewPr varScale="1">
        <p:scale>
          <a:sx n="109" d="100"/>
          <a:sy n="109" d="100"/>
        </p:scale>
        <p:origin x="-590" y="-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F2FAECFD-CC53-4182-9FDD-29AABDA331A7}" type="datetimeFigureOut">
              <a:rPr lang="zh-CN" altLang="en-US"/>
              <a:pPr>
                <a:defRPr/>
              </a:pPr>
              <a:t>2017/9/14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C7C476-630F-4E97-AD79-548321178E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7786726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D7B1F9-E82C-4289-810D-22272FC3DBEB}" type="datetimeFigureOut">
              <a:rPr lang="en-US" smtClean="0"/>
              <a:pPr/>
              <a:t>9/14/2017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B44DB-93D9-4413-9809-D5C2D0D02A6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0701449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9094915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891636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B44DB-93D9-4413-9809-D5C2D0D02A6B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1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2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3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4168775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950" y="1200150"/>
            <a:ext cx="4170363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58775" y="1200150"/>
            <a:ext cx="5065280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569527" y="1200150"/>
            <a:ext cx="3280786" cy="3189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113F1D33-9059-47D3-954B-5D17F3B4270F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0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1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7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8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2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6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3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6" name="文本占位符 2"/>
          <p:cNvSpPr>
            <a:spLocks noGrp="1"/>
          </p:cNvSpPr>
          <p:nvPr>
            <p:ph idx="12"/>
          </p:nvPr>
        </p:nvSpPr>
        <p:spPr>
          <a:xfrm>
            <a:off x="4747351" y="1270076"/>
            <a:ext cx="4102547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7" name="文本占位符 2"/>
          <p:cNvSpPr>
            <a:spLocks noGrp="1"/>
          </p:cNvSpPr>
          <p:nvPr>
            <p:ph idx="13"/>
          </p:nvPr>
        </p:nvSpPr>
        <p:spPr>
          <a:xfrm>
            <a:off x="336136" y="1270076"/>
            <a:ext cx="4102549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8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D9DD1A95-C1D4-4F9A-857F-0557B7623FF8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9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10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6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11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文本占位符 2"/>
          <p:cNvSpPr>
            <a:spLocks noGrp="1"/>
          </p:cNvSpPr>
          <p:nvPr>
            <p:ph idx="11"/>
          </p:nvPr>
        </p:nvSpPr>
        <p:spPr>
          <a:xfrm>
            <a:off x="5678397" y="1270076"/>
            <a:ext cx="3171501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5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5041495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26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19" name="TextBox 18"/>
          <p:cNvSpPr txBox="1">
            <a:spLocks noChangeArrowheads="1"/>
          </p:cNvSpPr>
          <p:nvPr userDrawn="1"/>
        </p:nvSpPr>
        <p:spPr bwMode="auto">
          <a:xfrm>
            <a:off x="7782501" y="193676"/>
            <a:ext cx="10810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  <a:ea typeface="Heiti SC Light"/>
                <a:cs typeface="Arial" pitchFamily="34" charset="0"/>
              </a:rPr>
              <a:t>Internal use only▲</a:t>
            </a:r>
            <a:endParaRPr kumimoji="1" lang="en-US" sz="1000" dirty="0">
              <a:solidFill>
                <a:srgbClr val="404040"/>
              </a:solidFill>
              <a:latin typeface="Arial" pitchFamily="34" charset="0"/>
              <a:ea typeface="Heiti SC Light"/>
              <a:cs typeface="Arial" pitchFamily="34" charset="0"/>
            </a:endParaRPr>
          </a:p>
        </p:txBody>
      </p:sp>
      <p:sp>
        <p:nvSpPr>
          <p:cNvPr id="20" name="TextBox 16"/>
          <p:cNvSpPr txBox="1">
            <a:spLocks noChangeArrowheads="1"/>
          </p:cNvSpPr>
          <p:nvPr userDrawn="1"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8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：32-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24-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848350" y="4454525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14888" y="4170363"/>
            <a:ext cx="1841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37013" y="3638550"/>
            <a:ext cx="1857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8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9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7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" name="TextBox 18"/>
          <p:cNvSpPr txBox="1">
            <a:spLocks noChangeArrowheads="1"/>
          </p:cNvSpPr>
          <p:nvPr/>
        </p:nvSpPr>
        <p:spPr bwMode="auto">
          <a:xfrm>
            <a:off x="8153400" y="10160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19"/>
          <p:cNvSpPr txBox="1">
            <a:spLocks noChangeArrowheads="1"/>
          </p:cNvSpPr>
          <p:nvPr/>
        </p:nvSpPr>
        <p:spPr bwMode="auto">
          <a:xfrm>
            <a:off x="4864100" y="33782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2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67613" y="454025"/>
            <a:ext cx="1208087" cy="79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430210" y="1314082"/>
            <a:ext cx="6400800" cy="562760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430622" y="2391270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430210" y="860996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16-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20pt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45426" y="415004"/>
            <a:ext cx="6920949" cy="718293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en-US" altLang="zh-CN" dirty="0"/>
          </a:p>
        </p:txBody>
      </p:sp>
      <p:sp>
        <p:nvSpPr>
          <p:cNvPr id="36" name="Rectangle 3"/>
          <p:cNvSpPr>
            <a:spLocks noGrp="1" noChangeArrowheads="1"/>
          </p:cNvSpPr>
          <p:nvPr>
            <p:ph idx="10"/>
          </p:nvPr>
        </p:nvSpPr>
        <p:spPr bwMode="auto">
          <a:xfrm>
            <a:off x="1645426" y="1180188"/>
            <a:ext cx="6920949" cy="3044499"/>
          </a:xfrm>
          <a:prstGeom prst="rect">
            <a:avLst/>
          </a:prstGeom>
          <a:extLst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236075" y="2563813"/>
            <a:ext cx="1360488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</a:t>
            </a: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Type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Arial" pitchFamily="34" charset="0"/>
              </a:rPr>
              <a:t>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ea typeface="Heiti SC Light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22-24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ype: 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：14-</a:t>
            </a:r>
            <a:r>
              <a:rPr lang="en-US" altLang="ja-JP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9286278" y="1725515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5158" cy="254390"/>
              <a:chOff x="9286278" y="1725515"/>
              <a:chExt cx="935158" cy="254390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4058" cy="253999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815" y="1757265"/>
                <a:ext cx="717713" cy="1984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5" name="组 9"/>
            <p:cNvGrpSpPr>
              <a:grpSpLocks/>
            </p:cNvGrpSpPr>
            <p:nvPr/>
          </p:nvGrpSpPr>
          <p:grpSpPr bwMode="auto">
            <a:xfrm>
              <a:off x="9286278" y="2098975"/>
              <a:ext cx="1199362" cy="254390"/>
              <a:chOff x="9286278" y="2098975"/>
              <a:chExt cx="1199362" cy="254390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576"/>
                <a:ext cx="254058" cy="253999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815" y="2130326"/>
                <a:ext cx="981298" cy="1984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 dirty="0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524"/>
              <a:ext cx="254058" cy="253999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815" y="2490686"/>
              <a:ext cx="1175017" cy="20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kumimoji="1"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4" name="Picture 15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779963"/>
            <a:ext cx="9144000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6"/>
          <p:cNvSpPr txBox="1">
            <a:spLocks noChangeArrowheads="1"/>
          </p:cNvSpPr>
          <p:nvPr/>
        </p:nvSpPr>
        <p:spPr bwMode="auto">
          <a:xfrm>
            <a:off x="4271963" y="4914900"/>
            <a:ext cx="920822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16" name="Slide Number Placeholder 5"/>
          <p:cNvSpPr>
            <a:spLocks noGrp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C0E72943-9F54-4067-A950-84A709784270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en-US" sz="800" dirty="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文本占位符 2"/>
          <p:cNvSpPr>
            <a:spLocks noGrp="1"/>
          </p:cNvSpPr>
          <p:nvPr>
            <p:ph idx="12"/>
          </p:nvPr>
        </p:nvSpPr>
        <p:spPr>
          <a:xfrm>
            <a:off x="336136" y="1270076"/>
            <a:ext cx="8513763" cy="3346880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defRPr kumimoji="1" lang="zh-CN" altLang="en-US" sz="18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400" b="0" i="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33" name="标题 13"/>
          <p:cNvSpPr>
            <a:spLocks noGrp="1"/>
          </p:cNvSpPr>
          <p:nvPr>
            <p:ph type="title"/>
          </p:nvPr>
        </p:nvSpPr>
        <p:spPr>
          <a:xfrm>
            <a:off x="336137" y="411131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b="1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6.jpeg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</p:sldLayoutIdLst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TE-PPT-16x9-0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Rectangle 8"/>
          <p:cNvSpPr>
            <a:spLocks noChangeArrowheads="1"/>
          </p:cNvSpPr>
          <p:nvPr/>
        </p:nvSpPr>
        <p:spPr bwMode="auto">
          <a:xfrm>
            <a:off x="9236075" y="2576513"/>
            <a:ext cx="1360488" cy="123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Type: 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Size：22-24pt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Color：The ZTE blue </a:t>
            </a:r>
          </a:p>
          <a:p>
            <a:pPr defTabSz="935038">
              <a:buFont typeface="Arial" pitchFamily="34" charset="0"/>
              <a:buNone/>
            </a:pPr>
            <a:endParaRPr lang="en-US" altLang="en-US" sz="900" noProof="1">
              <a:solidFill>
                <a:srgbClr val="FFFFFF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9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Type：</a:t>
            </a: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MS PGothic" pitchFamily="34" charset="-128"/>
                <a:cs typeface="Arial" pitchFamily="34" charset="0"/>
              </a:rPr>
              <a:t>Arial</a:t>
            </a:r>
            <a:endParaRPr lang="en-US" sz="80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Size：14-18pt</a:t>
            </a:r>
          </a:p>
          <a:p>
            <a:pPr defTabSz="935038">
              <a:buFont typeface="Arial" pitchFamily="34" charset="0"/>
              <a:buNone/>
            </a:pPr>
            <a:r>
              <a:rPr lang="en-US" altLang="en-US" sz="800" noProof="1">
                <a:solidFill>
                  <a:srgbClr val="FFFFFF"/>
                </a:solidFill>
                <a:latin typeface="Arial" pitchFamily="34" charset="0"/>
                <a:ea typeface="Heiti SC Light"/>
                <a:cs typeface="Heiti SC Light"/>
              </a:rPr>
              <a:t>Color: The ZTE green</a:t>
            </a:r>
          </a:p>
        </p:txBody>
      </p:sp>
      <p:grpSp>
        <p:nvGrpSpPr>
          <p:cNvPr id="2" name="组 5"/>
          <p:cNvGrpSpPr>
            <a:grpSpLocks/>
          </p:cNvGrpSpPr>
          <p:nvPr/>
        </p:nvGrpSpPr>
        <p:grpSpPr bwMode="auto">
          <a:xfrm>
            <a:off x="9364663" y="3851275"/>
            <a:ext cx="1392237" cy="989013"/>
            <a:chOff x="0" y="0"/>
            <a:chExt cx="1392554" cy="989008"/>
          </a:xfrm>
        </p:grpSpPr>
        <p:grpSp>
          <p:nvGrpSpPr>
            <p:cNvPr id="3" name="组 6"/>
            <p:cNvGrpSpPr>
              <a:grpSpLocks/>
            </p:cNvGrpSpPr>
            <p:nvPr/>
          </p:nvGrpSpPr>
          <p:grpSpPr bwMode="auto">
            <a:xfrm>
              <a:off x="0" y="0"/>
              <a:ext cx="935158" cy="254390"/>
              <a:chOff x="0" y="0"/>
              <a:chExt cx="935158" cy="254390"/>
            </a:xfrm>
          </p:grpSpPr>
          <p:sp>
            <p:nvSpPr>
              <p:cNvPr id="4102" name="矩形 1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008FD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3" name="文本框 19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717814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G143, B212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4" name="组 9"/>
            <p:cNvGrpSpPr>
              <a:grpSpLocks/>
            </p:cNvGrpSpPr>
            <p:nvPr/>
          </p:nvGrpSpPr>
          <p:grpSpPr bwMode="auto">
            <a:xfrm>
              <a:off x="0" y="373460"/>
              <a:ext cx="1199362" cy="254390"/>
              <a:chOff x="0" y="0"/>
              <a:chExt cx="1199362" cy="254390"/>
            </a:xfrm>
          </p:grpSpPr>
          <p:sp>
            <p:nvSpPr>
              <p:cNvPr id="4105" name="矩形 1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54390" cy="254390"/>
              </a:xfrm>
              <a:prstGeom prst="rect">
                <a:avLst/>
              </a:prstGeom>
              <a:solidFill>
                <a:srgbClr val="8CC63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buFont typeface="Arial" pitchFamily="34" charset="0"/>
                  <a:buNone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4106" name="文本框 15"/>
              <p:cNvSpPr txBox="1">
                <a:spLocks noChangeArrowheads="1"/>
              </p:cNvSpPr>
              <p:nvPr/>
            </p:nvSpPr>
            <p:spPr bwMode="auto">
              <a:xfrm>
                <a:off x="217344" y="31110"/>
                <a:ext cx="982018" cy="20005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buFont typeface="Arial" pitchFamily="34" charset="0"/>
                  <a:buNone/>
                </a:pPr>
                <a:r>
                  <a:rPr lang="en-US" sz="700" i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R140,G198, B62</a:t>
                </a:r>
                <a:endParaRPr lang="zh-CN" alt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sp>
          <p:nvSpPr>
            <p:cNvPr id="4107" name="矩形 10"/>
            <p:cNvSpPr>
              <a:spLocks noChangeArrowheads="1"/>
            </p:cNvSpPr>
            <p:nvPr/>
          </p:nvSpPr>
          <p:spPr bwMode="auto">
            <a:xfrm>
              <a:off x="0" y="734618"/>
              <a:ext cx="254390" cy="254390"/>
            </a:xfrm>
            <a:prstGeom prst="rect">
              <a:avLst/>
            </a:prstGeom>
            <a:solidFill>
              <a:srgbClr val="5ACBF5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108" name="文本框 12"/>
            <p:cNvSpPr txBox="1">
              <a:spLocks noChangeArrowheads="1"/>
            </p:cNvSpPr>
            <p:nvPr/>
          </p:nvSpPr>
          <p:spPr bwMode="auto">
            <a:xfrm>
              <a:off x="217344" y="765728"/>
              <a:ext cx="1175210" cy="2000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sz="700" i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R90,G203, B245</a:t>
              </a:r>
              <a:endParaRPr lang="zh-CN" altLang="en-US" sz="700" i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109" name="TextBox 16"/>
          <p:cNvSpPr txBox="1">
            <a:spLocks noChangeArrowheads="1"/>
          </p:cNvSpPr>
          <p:nvPr/>
        </p:nvSpPr>
        <p:spPr bwMode="auto">
          <a:xfrm>
            <a:off x="5030506" y="4852554"/>
            <a:ext cx="2190750" cy="16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en-US" sz="6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© ZTE All rights reserved</a:t>
            </a:r>
          </a:p>
        </p:txBody>
      </p:sp>
      <p:sp>
        <p:nvSpPr>
          <p:cNvPr id="4110" name="Slide Number Placeholder 5"/>
          <p:cNvSpPr>
            <a:spLocks noGrp="1" noChangeArrowheads="1"/>
          </p:cNvSpPr>
          <p:nvPr/>
        </p:nvSpPr>
        <p:spPr bwMode="auto">
          <a:xfrm>
            <a:off x="238125" y="4849813"/>
            <a:ext cx="4191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buFont typeface="Arial" pitchFamily="34" charset="0"/>
              <a:buNone/>
            </a:pPr>
            <a:fld id="{63A232AC-B835-42C1-99DB-2C459B2C1403}" type="slidenum">
              <a:rPr lang="en-US" sz="800">
                <a:solidFill>
                  <a:srgbClr val="404040"/>
                </a:solidFill>
                <a:latin typeface="Arial" pitchFamily="34" charset="0"/>
                <a:cs typeface="Arial" pitchFamily="34" charset="0"/>
              </a:rPr>
              <a:pPr>
                <a:buFont typeface="Arial" pitchFamily="34" charset="0"/>
                <a:buNone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11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333375" y="341313"/>
            <a:ext cx="8516938" cy="72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单击此处编辑母版标题样式</a:t>
            </a:r>
          </a:p>
        </p:txBody>
      </p:sp>
      <p:sp>
        <p:nvSpPr>
          <p:cNvPr id="4112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8775" y="1200150"/>
            <a:ext cx="8491538" cy="318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二级</a:t>
            </a:r>
          </a:p>
          <a:p>
            <a:pPr lvl="2"/>
            <a:r>
              <a:rPr lang="zh-CN"/>
              <a:t>三级</a:t>
            </a:r>
          </a:p>
          <a:p>
            <a:pPr lvl="3"/>
            <a:r>
              <a:rPr lang="zh-CN"/>
              <a:t>四级</a:t>
            </a:r>
          </a:p>
          <a:p>
            <a:pPr lvl="4"/>
            <a:r>
              <a:rPr lang="zh-CN"/>
              <a:t>五级</a:t>
            </a:r>
          </a:p>
        </p:txBody>
      </p:sp>
      <p:sp>
        <p:nvSpPr>
          <p:cNvPr id="4113" name="TextBox 17"/>
          <p:cNvSpPr txBox="1">
            <a:spLocks noChangeArrowheads="1"/>
          </p:cNvSpPr>
          <p:nvPr/>
        </p:nvSpPr>
        <p:spPr bwMode="auto">
          <a:xfrm>
            <a:off x="8210408" y="110548"/>
            <a:ext cx="777737" cy="230765"/>
          </a:xfrm>
          <a:prstGeom prst="rect">
            <a:avLst/>
          </a:prstGeom>
          <a:noFill/>
          <a:ln w="9525" cap="flat" cmpd="sng">
            <a:noFill/>
            <a:bevel/>
            <a:headEnd/>
            <a:tailEnd/>
          </a:ln>
          <a:effectLst/>
        </p:spPr>
        <p:txBody>
          <a:bodyPr lIns="0" tIns="0" rIns="0" bIns="0"/>
          <a:lstStyle/>
          <a:p>
            <a:pPr>
              <a:buFont typeface="Arial" pitchFamily="34" charset="0"/>
              <a:buNone/>
            </a:pPr>
            <a:r>
              <a:rPr lang="zh-CN" altLang="en-US" sz="1000" dirty="0"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  <a:cs typeface="Heiti SC Light"/>
              </a:rPr>
              <a:t>内部公开</a:t>
            </a:r>
            <a:r>
              <a:rPr lang="en-US" sz="1000" dirty="0">
                <a:solidFill>
                  <a:srgbClr val="404040"/>
                </a:solidFill>
                <a:latin typeface="微软雅黑" pitchFamily="34" charset="-122"/>
                <a:ea typeface="Heiti SC Light"/>
                <a:cs typeface="Heiti SC Light"/>
              </a:rPr>
              <a:t>▲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xStyles>
    <p:titleStyle>
      <a:lvl1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+mj-lt"/>
          <a:ea typeface="+mj-ea"/>
          <a:cs typeface="+mj-cs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>
          <a:solidFill>
            <a:schemeClr val="tx1"/>
          </a:solidFill>
          <a:latin typeface="+mn-lt"/>
          <a:ea typeface="+mn-ea"/>
        </a:defRPr>
      </a:lvl2pPr>
      <a:lvl3pPr marL="1143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•"/>
        <a:defRPr sz="1600">
          <a:solidFill>
            <a:schemeClr val="tx1"/>
          </a:solidFill>
          <a:latin typeface="+mn-lt"/>
          <a:ea typeface="+mn-ea"/>
        </a:defRPr>
      </a:lvl3pPr>
      <a:lvl4pPr marL="1600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–"/>
        <a:defRPr sz="1400">
          <a:solidFill>
            <a:schemeClr val="tx1"/>
          </a:solidFill>
          <a:latin typeface="+mn-lt"/>
          <a:ea typeface="+mn-ea"/>
        </a:defRPr>
      </a:lvl4pPr>
      <a:lvl5pPr marL="20574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5pPr>
      <a:lvl6pPr marL="25146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6pPr>
      <a:lvl7pPr marL="29718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7pPr>
      <a:lvl8pPr marL="34290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8pPr>
      <a:lvl9pPr marL="3886200" indent="-228600" algn="l" defTabSz="457200" rtl="0" fontAlgn="base">
        <a:lnSpc>
          <a:spcPct val="120000"/>
        </a:lnSpc>
        <a:spcBef>
          <a:spcPct val="20000"/>
        </a:spcBef>
        <a:spcAft>
          <a:spcPct val="0"/>
        </a:spcAft>
        <a:buFont typeface="Arial" pitchFamily="34" charset="0"/>
        <a:buChar char="»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0825" y="1854198"/>
            <a:ext cx="4478338" cy="860428"/>
          </a:xfrm>
        </p:spPr>
        <p:txBody>
          <a:bodyPr>
            <a:normAutofit/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dirty="0">
                <a:ea typeface="微软雅黑" pitchFamily="34" charset="-122"/>
              </a:rPr>
              <a:t>3GPP TSG RAN #77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>
                <a:ea typeface="微软雅黑" pitchFamily="34" charset="-122"/>
              </a:rPr>
              <a:t>Sapporo, Japan</a:t>
            </a:r>
          </a:p>
          <a:p>
            <a:pPr eaLnBrk="1" hangingPunct="1">
              <a:spcBef>
                <a:spcPct val="0"/>
              </a:spcBef>
            </a:pPr>
            <a:r>
              <a:rPr lang="en-US" altLang="zh-CN" dirty="0">
                <a:ea typeface="微软雅黑" pitchFamily="34" charset="-122"/>
              </a:rPr>
              <a:t>September 11-14, 2017</a:t>
            </a:r>
          </a:p>
        </p:txBody>
      </p:sp>
      <p:sp>
        <p:nvSpPr>
          <p:cNvPr id="7" name="Title 7"/>
          <p:cNvSpPr>
            <a:spLocks noGrp="1"/>
          </p:cNvSpPr>
          <p:nvPr>
            <p:ph type="ctrTitle"/>
          </p:nvPr>
        </p:nvSpPr>
        <p:spPr>
          <a:xfrm>
            <a:off x="250825" y="860424"/>
            <a:ext cx="7324725" cy="993773"/>
          </a:xfrm>
        </p:spPr>
        <p:txBody>
          <a:bodyPr/>
          <a:lstStyle/>
          <a:p>
            <a:pPr eaLnBrk="1" hangingPunct="1"/>
            <a:r>
              <a:rPr lang="en-US" dirty="0" err="1">
                <a:ea typeface="微软雅黑" pitchFamily="34" charset="-122"/>
              </a:rPr>
              <a:t>Wayforward</a:t>
            </a:r>
            <a:r>
              <a:rPr lang="en-US" dirty="0">
                <a:ea typeface="微软雅黑" pitchFamily="34" charset="-122"/>
              </a:rPr>
              <a:t> on Rel-15 </a:t>
            </a:r>
            <a:r>
              <a:rPr lang="en-US">
                <a:ea typeface="微软雅黑" pitchFamily="34" charset="-122"/>
              </a:rPr>
              <a:t>NR Study Items </a:t>
            </a:r>
            <a:endParaRPr lang="en-US" dirty="0">
              <a:ea typeface="微软雅黑" pitchFamily="34" charset="-122"/>
            </a:endParaRPr>
          </a:p>
        </p:txBody>
      </p:sp>
      <p:sp>
        <p:nvSpPr>
          <p:cNvPr id="8" name="Text Placeholder 2"/>
          <p:cNvSpPr txBox="1">
            <a:spLocks/>
          </p:cNvSpPr>
          <p:nvPr/>
        </p:nvSpPr>
        <p:spPr bwMode="auto">
          <a:xfrm>
            <a:off x="285720" y="2857502"/>
            <a:ext cx="7172325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ZTE, </a:t>
            </a:r>
            <a:r>
              <a:rPr kumimoji="0" lang="en-US" altLang="zh-CN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Sanechips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, </a:t>
            </a:r>
            <a:r>
              <a:rPr kumimoji="0" lang="en-US" altLang="zh-CN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Qualcomm, Thales</a:t>
            </a:r>
            <a:r>
              <a: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, </a:t>
            </a:r>
            <a:r>
              <a:rPr kumimoji="0" lang="en-US" altLang="zh-CN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AT&amp;T, </a:t>
            </a:r>
            <a:r>
              <a:rPr kumimoji="0" lang="en-US" altLang="zh-CN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Huawei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 bwMode="auto">
          <a:xfrm>
            <a:off x="250825" y="438149"/>
            <a:ext cx="1214478" cy="422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4572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微软雅黑" pitchFamily="34" charset="-122"/>
                <a:cs typeface="Arial" pitchFamily="34" charset="0"/>
              </a:rPr>
              <a:t>RP-172070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336138" y="906907"/>
            <a:ext cx="8513762" cy="3979886"/>
          </a:xfrm>
        </p:spPr>
        <p:txBody>
          <a:bodyPr/>
          <a:lstStyle/>
          <a:p>
            <a:pPr indent="173038">
              <a:buFont typeface="Arial" pitchFamily="34" charset="0"/>
              <a:buChar char="•"/>
            </a:pPr>
            <a:r>
              <a:rPr lang="en-US" altLang="zh-CN" sz="1600" b="1" dirty="0"/>
              <a:t>In RAN#75, the following NR Rel-15 SIs were approved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Non-orthogonal multiple access (RP-170829), to start in RAN1 in Aug.,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Unlicensed spectrum for NR (RP-170828), to start in RAN1 in Aug.,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Non-terrestrial </a:t>
            </a:r>
            <a:r>
              <a:rPr lang="en-US" altLang="zh-CN" dirty="0">
                <a:solidFill>
                  <a:schemeClr val="tx1"/>
                </a:solidFill>
              </a:rPr>
              <a:t>network </a:t>
            </a:r>
            <a:r>
              <a:rPr lang="en-US" altLang="zh-CN" dirty="0"/>
              <a:t>(RP-170717), to start in RAN1 in Aug.,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eV2X evaluation methodology (RP-170837), to start in RAN1 in Oct.,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NR self-evaluation (RP-170832),  to start in RAN in Sept.,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Integrated access and backhaul (RP-170831), to start in RAN2 in Nov., 2017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n-US" altLang="zh-CN" sz="1600" b="1" dirty="0"/>
              <a:t>In RAN#76, starting time </a:t>
            </a:r>
            <a:r>
              <a:rPr lang="en-US" altLang="zh-CN" sz="1600" b="1" dirty="0">
                <a:solidFill>
                  <a:schemeClr val="tx1"/>
                </a:solidFill>
              </a:rPr>
              <a:t>in RAN WGs </a:t>
            </a:r>
            <a:r>
              <a:rPr lang="en-US" altLang="zh-CN" sz="1600" b="1" dirty="0"/>
              <a:t>for the following NR SIs were postponed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Non-orthogonal multiple access (RP-171499), to start in RAN1 in Oct.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Unlicensed spectrum (RP-171496), to start in RAN1 in Oct. 2017</a:t>
            </a:r>
          </a:p>
          <a:p>
            <a:pPr lvl="1">
              <a:lnSpc>
                <a:spcPct val="110000"/>
              </a:lnSpc>
            </a:pPr>
            <a:r>
              <a:rPr lang="en-US" altLang="zh-CN" dirty="0"/>
              <a:t>Non-terrestrial </a:t>
            </a:r>
            <a:r>
              <a:rPr lang="en-US" altLang="zh-CN" dirty="0">
                <a:solidFill>
                  <a:schemeClr val="tx1"/>
                </a:solidFill>
              </a:rPr>
              <a:t>network (channel modeling) (RP-171488), to start in RAN1 in Oct. 2017 (Note that activity in RAN plenary started in June 2017)</a:t>
            </a:r>
          </a:p>
          <a:p>
            <a:pPr marL="174625" indent="-174625">
              <a:buFont typeface="Arial" pitchFamily="34" charset="0"/>
              <a:buChar char="•"/>
            </a:pPr>
            <a:r>
              <a:rPr lang="en-US" altLang="zh-CN" sz="1600" b="1" dirty="0"/>
              <a:t>It is a common understanding that RAN1 should focus on NR WI in Q4 of 2017 to ensure on-time completion of Rel-15 L1 design for </a:t>
            </a:r>
            <a:r>
              <a:rPr lang="en-US" altLang="zh-CN" sz="1600" b="1" dirty="0" err="1"/>
              <a:t>eMBB</a:t>
            </a:r>
            <a:endParaRPr lang="en-US" altLang="zh-CN" sz="1600" b="1" dirty="0"/>
          </a:p>
          <a:p>
            <a:pPr lvl="1"/>
            <a:endParaRPr lang="en-US" altLang="zh-CN" dirty="0"/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5774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Background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2"/>
          </p:nvPr>
        </p:nvSpPr>
        <p:spPr>
          <a:xfrm>
            <a:off x="460690" y="906907"/>
            <a:ext cx="8389209" cy="3979886"/>
          </a:xfrm>
        </p:spPr>
        <p:txBody>
          <a:bodyPr/>
          <a:lstStyle/>
          <a:p>
            <a:pPr marL="174625" indent="-174625">
              <a:spcBef>
                <a:spcPts val="0"/>
              </a:spcBef>
              <a:buFont typeface="Arial" pitchFamily="34" charset="0"/>
              <a:buChar char="•"/>
            </a:pPr>
            <a:r>
              <a:rPr lang="en-US" altLang="zh-CN" sz="1600" b="1" dirty="0"/>
              <a:t>The following Rel-15 Study Items will start </a:t>
            </a:r>
            <a:r>
              <a:rPr lang="en-US" altLang="zh-CN" sz="1600" b="1" dirty="0">
                <a:solidFill>
                  <a:schemeClr val="tx1"/>
                </a:solidFill>
              </a:rPr>
              <a:t>in RAN WGs in Q1 2018. TUs lost in Q4 2017 will be compensated in NR Ad-hoc meeting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and </a:t>
            </a:r>
            <a:r>
              <a:rPr lang="en-US" altLang="zh-CN" sz="1600" b="1" dirty="0">
                <a:solidFill>
                  <a:schemeClr val="tx1"/>
                </a:solidFill>
              </a:rPr>
              <a:t>regular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meetings </a:t>
            </a:r>
            <a:r>
              <a:rPr lang="en-US" altLang="zh-CN" sz="1600" b="1" dirty="0">
                <a:solidFill>
                  <a:schemeClr val="tx1"/>
                </a:solidFill>
              </a:rPr>
              <a:t>in </a:t>
            </a:r>
            <a:r>
              <a:rPr lang="en-US" altLang="zh-CN" sz="1600" b="1" dirty="0" smtClean="0">
                <a:solidFill>
                  <a:schemeClr val="tx1"/>
                </a:solidFill>
              </a:rPr>
              <a:t>Q1 and Q2 </a:t>
            </a:r>
            <a:r>
              <a:rPr lang="en-US" altLang="zh-CN" sz="1600" b="1" dirty="0">
                <a:solidFill>
                  <a:schemeClr val="tx1"/>
                </a:solidFill>
              </a:rPr>
              <a:t>2018</a:t>
            </a:r>
          </a:p>
          <a:p>
            <a:pPr lvl="1">
              <a:spcBef>
                <a:spcPts val="0"/>
              </a:spcBef>
            </a:pPr>
            <a:r>
              <a:rPr lang="en-US" altLang="zh-CN" dirty="0">
                <a:solidFill>
                  <a:schemeClr val="tx1"/>
                </a:solidFill>
              </a:rPr>
              <a:t>Non-orthogonal multiple access</a:t>
            </a:r>
          </a:p>
          <a:p>
            <a:pPr lvl="1">
              <a:spcBef>
                <a:spcPts val="0"/>
              </a:spcBef>
            </a:pPr>
            <a:r>
              <a:rPr lang="en-US" altLang="zh-CN" dirty="0">
                <a:solidFill>
                  <a:schemeClr val="tx1"/>
                </a:solidFill>
              </a:rPr>
              <a:t>Unlicensed spectrum for NR</a:t>
            </a:r>
          </a:p>
          <a:p>
            <a:pPr lvl="1">
              <a:spcBef>
                <a:spcPts val="0"/>
              </a:spcBef>
            </a:pPr>
            <a:r>
              <a:rPr lang="en-US" altLang="zh-CN" dirty="0">
                <a:solidFill>
                  <a:schemeClr val="tx1"/>
                </a:solidFill>
              </a:rPr>
              <a:t>Non-terrestrial network (channel modeling)</a:t>
            </a:r>
          </a:p>
          <a:p>
            <a:pPr lvl="1">
              <a:spcBef>
                <a:spcPts val="0"/>
              </a:spcBef>
            </a:pPr>
            <a:r>
              <a:rPr lang="en-US" altLang="zh-CN" dirty="0"/>
              <a:t>eV2X evaluation methodology</a:t>
            </a:r>
          </a:p>
          <a:p>
            <a:pPr lvl="1">
              <a:spcBef>
                <a:spcPts val="0"/>
              </a:spcBef>
            </a:pPr>
            <a:r>
              <a:rPr lang="en-US" altLang="zh-CN" dirty="0"/>
              <a:t>Integrated access and backhaul</a:t>
            </a:r>
          </a:p>
          <a:p>
            <a:pPr lvl="1"/>
            <a:endParaRPr lang="en-US" altLang="zh-CN" dirty="0"/>
          </a:p>
          <a:p>
            <a:endParaRPr lang="zh-CN" altLang="en-US" sz="1400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5774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Proposal</a:t>
            </a:r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5774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Detailed TU allocations in </a:t>
            </a:r>
            <a:r>
              <a:rPr lang="en-US" altLang="zh-CN" dirty="0" smtClean="0">
                <a:ea typeface="微软雅黑" pitchFamily="34" charset="-122"/>
              </a:rPr>
              <a:t>RAN1</a:t>
            </a:r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6713439"/>
              </p:ext>
            </p:extLst>
          </p:nvPr>
        </p:nvGraphicFramePr>
        <p:xfrm>
          <a:off x="441431" y="1166648"/>
          <a:ext cx="7709338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0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95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92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28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592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498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 (AH)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Non-orthogonal 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Unlicensed spectrum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Non-terrestrial</a:t>
                      </a:r>
                      <a:r>
                        <a:rPr lang="en-US" sz="1400" baseline="0" dirty="0"/>
                        <a:t> networks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US" sz="1400" dirty="0">
                          <a:solidFill>
                            <a:srgbClr val="FF0000"/>
                          </a:solidFill>
                          <a:sym typeface="Wingdings" pitchFamily="2" charset="2"/>
                        </a:rPr>
                        <a:t> 2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eV2X evaluation method.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Integrated</a:t>
                      </a:r>
                      <a:r>
                        <a:rPr lang="en-US" sz="1400" baseline="0" dirty="0"/>
                        <a:t> access &amp; backhaul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NR self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chemeClr val="tx1"/>
                          </a:solidFill>
                        </a:rPr>
                        <a:t>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 smtClean="0">
                          <a:solidFill>
                            <a:schemeClr val="tx1"/>
                          </a:solidFill>
                        </a:rPr>
                        <a:t>[1]</a:t>
                      </a:r>
                      <a:endParaRPr lang="en-US" sz="1400" strike="sngStrike" baseline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[1]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13312" y="4042124"/>
            <a:ext cx="67011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Note 1: red numbers are the modified and black numbers are the unchanged</a:t>
            </a:r>
          </a:p>
          <a:p>
            <a:r>
              <a:rPr lang="en-US" sz="1400" i="1" dirty="0" smtClean="0"/>
              <a:t>Note 2: it has been agreed that Q4 TUs of NR self evaluation will be moved to RAN level </a:t>
            </a:r>
          </a:p>
          <a:p>
            <a:endParaRPr lang="en-US" sz="1400" i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5774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Detailed TU allocations in RAN2</a:t>
            </a:r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8080703"/>
              </p:ext>
            </p:extLst>
          </p:nvPr>
        </p:nvGraphicFramePr>
        <p:xfrm>
          <a:off x="441431" y="1166648"/>
          <a:ext cx="770933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0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95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92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28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592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498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 (AH)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Unlicensed spectrum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Integrated</a:t>
                      </a:r>
                      <a:r>
                        <a:rPr lang="en-US" sz="1400" baseline="0" dirty="0"/>
                        <a:t> access &amp; backhaul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rgbClr val="FF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NR self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[0.5]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[0.5]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[0.5]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13312" y="4042124"/>
            <a:ext cx="5612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Note: red numbers are the modified and black numbers are the unchanged</a:t>
            </a:r>
            <a:endParaRPr lang="en-US" sz="1400" i="1" dirty="0"/>
          </a:p>
        </p:txBody>
      </p:sp>
    </p:spTree>
    <p:extLst>
      <p:ext uri="{BB962C8B-B14F-4D97-AF65-F5344CB8AC3E}">
        <p14:creationId xmlns="" xmlns:p14="http://schemas.microsoft.com/office/powerpoint/2010/main" val="22743557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36137" y="411132"/>
            <a:ext cx="8513762" cy="495774"/>
          </a:xfrm>
        </p:spPr>
        <p:txBody>
          <a:bodyPr/>
          <a:lstStyle/>
          <a:p>
            <a:r>
              <a:rPr lang="en-US" altLang="zh-CN" dirty="0">
                <a:ea typeface="微软雅黑" pitchFamily="34" charset="-122"/>
              </a:rPr>
              <a:t>Detailed TU allocations in RAN4</a:t>
            </a:r>
            <a:endParaRPr lang="zh-CN" alt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45255935"/>
              </p:ext>
            </p:extLst>
          </p:nvPr>
        </p:nvGraphicFramePr>
        <p:xfrm>
          <a:off x="441431" y="1166648"/>
          <a:ext cx="7709338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906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695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5922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882869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85922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874983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Jan (AH)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April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May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Non-orthogonal</a:t>
                      </a:r>
                      <a:r>
                        <a:rPr lang="en-US" sz="1400" baseline="0" dirty="0" smtClean="0"/>
                        <a:t> MA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strike="sngStrike" baseline="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noStrike" dirty="0" smtClean="0">
                          <a:solidFill>
                            <a:schemeClr val="tx1"/>
                          </a:solidFill>
                        </a:rPr>
                        <a:t>0.5</a:t>
                      </a:r>
                      <a:endParaRPr lang="en-US" sz="14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strike="no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/>
                        <a:t>Unlicensed spectrum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baseline="0" dirty="0">
                          <a:solidFill>
                            <a:srgbClr val="FF0000"/>
                          </a:solidFill>
                        </a:rPr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0.25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dirty="0">
                          <a:solidFill>
                            <a:srgbClr val="FF0000"/>
                          </a:solidFill>
                        </a:rPr>
                        <a:t>0.25 </a:t>
                      </a:r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0.5</a:t>
                      </a:r>
                      <a:endParaRPr lang="en-US" sz="1400" strike="sngStrik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strike="sngStrike" dirty="0">
                          <a:solidFill>
                            <a:srgbClr val="FF0000"/>
                          </a:solidFill>
                        </a:rPr>
                        <a:t>0.25 </a:t>
                      </a:r>
                      <a:r>
                        <a:rPr lang="en-US" sz="1400" strike="noStrike" dirty="0">
                          <a:solidFill>
                            <a:srgbClr val="FF0000"/>
                          </a:solidFill>
                        </a:rPr>
                        <a:t>0.5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713312" y="4042124"/>
            <a:ext cx="561211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/>
              <a:t>Note: red numbers are the modified and black numbers are the unchanged</a:t>
            </a:r>
            <a:endParaRPr lang="en-US" sz="1400" i="1" dirty="0"/>
          </a:p>
        </p:txBody>
      </p:sp>
    </p:spTree>
    <p:extLst>
      <p:ext uri="{BB962C8B-B14F-4D97-AF65-F5344CB8AC3E}">
        <p14:creationId xmlns="" xmlns:p14="http://schemas.microsoft.com/office/powerpoint/2010/main" val="2526064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5" y="1493838"/>
            <a:ext cx="6143625" cy="1114425"/>
          </a:xfrm>
        </p:spPr>
        <p:txBody>
          <a:bodyPr/>
          <a:lstStyle/>
          <a:p>
            <a:r>
              <a:rPr dirty="0">
                <a:ea typeface="微软雅黑" pitchFamily="34" charset="-122"/>
              </a:rPr>
              <a:t>Thank you</a:t>
            </a:r>
            <a:endParaRPr sz="24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1_ZTE-Internal use only-16X9">
  <a:themeElements>
    <a:clrScheme name="ZTE色彩系统">
      <a:dk1>
        <a:srgbClr val="000000"/>
      </a:dk1>
      <a:lt1>
        <a:srgbClr val="FFFFFF"/>
      </a:lt1>
      <a:dk2>
        <a:srgbClr val="FFDE40"/>
      </a:dk2>
      <a:lt2>
        <a:srgbClr val="008ED3"/>
      </a:lt2>
      <a:accent1>
        <a:srgbClr val="00A651"/>
      </a:accent1>
      <a:accent2>
        <a:srgbClr val="9ACA3C"/>
      </a:accent2>
      <a:accent3>
        <a:srgbClr val="F58233"/>
      </a:accent3>
      <a:accent4>
        <a:srgbClr val="F287B7"/>
      </a:accent4>
      <a:accent5>
        <a:srgbClr val="92278F"/>
      </a:accent5>
      <a:accent6>
        <a:srgbClr val="0066B3"/>
      </a:accent6>
      <a:hlink>
        <a:srgbClr val="0066B3"/>
      </a:hlink>
      <a:folHlink>
        <a:srgbClr val="92278F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3.xml><?xml version="1.0" encoding="utf-8"?>
<a:theme xmlns:a="http://schemas.openxmlformats.org/drawingml/2006/main" name="正文">
  <a:themeElements>
    <a:clrScheme name="中兴品牌色彩体系">
      <a:dk1>
        <a:srgbClr val="008ED3"/>
      </a:dk1>
      <a:lt1>
        <a:srgbClr val="FFFFFF"/>
      </a:lt1>
      <a:dk2>
        <a:srgbClr val="0067B4"/>
      </a:dk2>
      <a:lt2>
        <a:srgbClr val="58595B"/>
      </a:lt2>
      <a:accent1>
        <a:srgbClr val="FFDE40"/>
      </a:accent1>
      <a:accent2>
        <a:srgbClr val="61CCF0"/>
      </a:accent2>
      <a:accent3>
        <a:srgbClr val="EE3D8A"/>
      </a:accent3>
      <a:accent4>
        <a:srgbClr val="922990"/>
      </a:accent4>
      <a:accent5>
        <a:srgbClr val="8DC642"/>
      </a:accent5>
      <a:accent6>
        <a:srgbClr val="58595B"/>
      </a:accent6>
      <a:hlink>
        <a:srgbClr val="0000FF"/>
      </a:hlink>
      <a:folHlink>
        <a:srgbClr val="800080"/>
      </a:folHlink>
    </a:clrScheme>
    <a:fontScheme name="3_自定义设计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  <a:cs typeface="Arial" pitchFamily="34" charset="0"/>
          </a:defRPr>
        </a:defPPr>
      </a:lstStyle>
    </a:lnDef>
  </a:objectDefaults>
  <a:extraClrSchemeLst>
    <a:extraClrScheme>
      <a:clrScheme name="3_自定义设计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only-16X9</Template>
  <TotalTime>578</TotalTime>
  <Words>487</Words>
  <Application>Microsoft Office PowerPoint</Application>
  <PresentationFormat>On-screen Show (16:9)</PresentationFormat>
  <Paragraphs>119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ZTE-Internal use only-16X9</vt:lpstr>
      <vt:lpstr>1_ZTE-Internal use only-16X9</vt:lpstr>
      <vt:lpstr>正文</vt:lpstr>
      <vt:lpstr>Wayforward on Rel-15 NR Study Items </vt:lpstr>
      <vt:lpstr>Background</vt:lpstr>
      <vt:lpstr>Proposal</vt:lpstr>
      <vt:lpstr>Detailed TU allocations in RAN1</vt:lpstr>
      <vt:lpstr>Detailed TU allocations in RAN2</vt:lpstr>
      <vt:lpstr>Detailed TU allocations in RAN4</vt:lpstr>
      <vt:lpstr>Thank you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田力10182718</dc:creator>
  <cp:lastModifiedBy>Yifei Yuan</cp:lastModifiedBy>
  <cp:revision>579</cp:revision>
  <dcterms:created xsi:type="dcterms:W3CDTF">2015-07-28T09:06:00Z</dcterms:created>
  <dcterms:modified xsi:type="dcterms:W3CDTF">2017-09-14T00:05:41Z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1860667837</vt:i4>
  </property>
  <property fmtid="{D5CDD505-2E9C-101B-9397-08002B2CF9AE}" pid="3" name="_NewReviewCycle">
    <vt:lpwstr/>
  </property>
  <property fmtid="{D5CDD505-2E9C-101B-9397-08002B2CF9AE}" pid="4" name="_EmailSubject">
    <vt:lpwstr>Revised draft WF on NR Rel-15 Study Item</vt:lpwstr>
  </property>
  <property fmtid="{D5CDD505-2E9C-101B-9397-08002B2CF9AE}" pid="5" name="_AuthorEmail">
    <vt:lpwstr>wanshic@qti.qualcomm.com</vt:lpwstr>
  </property>
  <property fmtid="{D5CDD505-2E9C-101B-9397-08002B2CF9AE}" pid="6" name="_AuthorEmailDisplayName">
    <vt:lpwstr>Wanshi Chen</vt:lpwstr>
  </property>
</Properties>
</file>