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9"/>
  </p:notesMasterIdLst>
  <p:handoutMasterIdLst>
    <p:handoutMasterId r:id="rId10"/>
  </p:handoutMasterIdLst>
  <p:sldIdLst>
    <p:sldId id="591" r:id="rId2"/>
    <p:sldId id="634" r:id="rId3"/>
    <p:sldId id="635" r:id="rId4"/>
    <p:sldId id="636" r:id="rId5"/>
    <p:sldId id="637" r:id="rId6"/>
    <p:sldId id="638" r:id="rId7"/>
    <p:sldId id="63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B047"/>
    <a:srgbClr val="0000FF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3" autoAdjust="0"/>
    <p:restoredTop sz="90909" autoAdjust="0"/>
  </p:normalViewPr>
  <p:slideViewPr>
    <p:cSldViewPr snapToGrid="0">
      <p:cViewPr>
        <p:scale>
          <a:sx n="73" d="100"/>
          <a:sy n="73" d="100"/>
        </p:scale>
        <p:origin x="-1404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xmlns="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 smtClean="0"/>
              <a:t>Click to edit Master text styles</a:t>
            </a:r>
          </a:p>
          <a:p>
            <a:pPr lvl="1"/>
            <a:r>
              <a:rPr lang="en-GB" altLang="ja-JP" noProof="0" smtClean="0"/>
              <a:t>Second level</a:t>
            </a:r>
          </a:p>
          <a:p>
            <a:pPr lvl="2"/>
            <a:r>
              <a:rPr lang="en-GB" altLang="ja-JP" noProof="0" smtClean="0"/>
              <a:t>Third level</a:t>
            </a:r>
          </a:p>
          <a:p>
            <a:pPr lvl="3"/>
            <a:r>
              <a:rPr lang="en-GB" altLang="ja-JP" noProof="0" smtClean="0"/>
              <a:t>Fourth level</a:t>
            </a:r>
          </a:p>
          <a:p>
            <a:pPr lvl="4"/>
            <a:r>
              <a:rPr lang="en-GB" altLang="ja-JP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xmlns="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 smtClean="0">
                <a:solidFill>
                  <a:schemeClr val="bg1"/>
                </a:solidFill>
              </a:rPr>
              <a:t>th</a:t>
            </a:r>
            <a:r>
              <a:rPr lang="en-GB" altLang="ja-JP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xmlns="" val="18809469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A13A0BDD-3AFA-46E0-83D4-D9714C1D3CD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219693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0409619-6385-44C4-992A-89E4E702399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306143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A5ECFDC-F436-4906-AD08-C0F89A355EC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66112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53C21A8-BAA1-40CE-9608-44DCC23862B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526351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8BD9E0AF-1BF7-4FEC-8426-77DC43191FD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254356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630CC2C-5CAC-4B87-9428-15D8122E2E78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328857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DF95215-FF6E-49CB-AE3D-A153BA3CDEE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2103483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1DE0BED-F0C4-49B0-9738-29A44F3896C5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208077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227123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AF5C2E8-B9D6-4A8C-9364-5DF69F9B69E2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76395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0D5493F-0A9B-4079-8217-891551A2DC2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46693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AF99C4C-2003-4A9E-B6A3-096574B8D780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42606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73439B8C-D7CD-400E-B7BA-72D6B44C810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85542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EA9BFC15-393A-4213-A484-AE140BAC1C0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268019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00CF6DF-9675-47CB-BC6B-2D0A7D257D9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57746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D094A083-7872-47B7-8462-68CD5C96BEED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7406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ja-JP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 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ja-JP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  <p:sldLayoutId id="2147489243" r:id="rId3"/>
    <p:sldLayoutId id="2147489244" r:id="rId4"/>
    <p:sldLayoutId id="2147489245" r:id="rId5"/>
    <p:sldLayoutId id="2147489246" r:id="rId6"/>
    <p:sldLayoutId id="2147489247" r:id="rId7"/>
    <p:sldLayoutId id="2147489248" r:id="rId8"/>
    <p:sldLayoutId id="2147489249" r:id="rId9"/>
    <p:sldLayoutId id="2147489250" r:id="rId10"/>
    <p:sldLayoutId id="2147489251" r:id="rId11"/>
    <p:sldLayoutId id="2147489252" r:id="rId12"/>
    <p:sldLayoutId id="2147489253" r:id="rId13"/>
    <p:sldLayoutId id="2147489254" r:id="rId14"/>
    <p:sldLayoutId id="2147489255" r:id="rId15"/>
    <p:sldLayoutId id="2147489256" r:id="rId16"/>
    <p:sldLayoutId id="2147489257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1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2900" smtClean="0">
                <a:ea typeface="MS PGothic" panose="020B0600070205080204" pitchFamily="50" charset="-128"/>
              </a:rPr>
              <a:t/>
            </a:r>
            <a:br>
              <a:rPr lang="en-US" altLang="en-US" sz="2900" smtClean="0">
                <a:ea typeface="MS PGothic" panose="020B0600070205080204" pitchFamily="50" charset="-128"/>
              </a:rPr>
            </a:br>
            <a:r>
              <a:rPr lang="en-US" altLang="en-US" sz="2900" smtClean="0">
                <a:ea typeface="MS PGothic" panose="020B0600070205080204" pitchFamily="50" charset="-128"/>
              </a:rPr>
              <a:t/>
            </a:r>
            <a:br>
              <a:rPr lang="en-US" altLang="en-US" sz="2900" smtClean="0">
                <a:ea typeface="MS PGothic" panose="020B0600070205080204" pitchFamily="50" charset="-128"/>
              </a:rPr>
            </a:br>
            <a:endParaRPr lang="en-GB" altLang="en-US" sz="2900" smtClean="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694507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5400" b="1" dirty="0" smtClean="0">
                <a:solidFill>
                  <a:srgbClr val="FF0000"/>
                </a:solidFill>
              </a:rPr>
              <a:t>WF on Work plan of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5400" b="1" dirty="0" smtClean="0">
                <a:solidFill>
                  <a:srgbClr val="FF0000"/>
                </a:solidFill>
              </a:rPr>
              <a:t>Self Evaluation SI</a:t>
            </a:r>
            <a:endParaRPr lang="en-GB" altLang="ja-JP" sz="5400" b="1" dirty="0">
              <a:solidFill>
                <a:srgbClr val="FF0000"/>
              </a:solidFill>
            </a:endParaRP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808081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 smtClean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 dirty="0" smtClean="0">
                <a:ea typeface="MS PGothic" panose="020B0600070205080204" pitchFamily="50" charset="-128"/>
              </a:rPr>
              <a:t>Huawei, Ericsson, Telecom Italia</a:t>
            </a:r>
          </a:p>
          <a:p>
            <a:pPr eaLnBrk="1" hangingPunct="1"/>
            <a:endParaRPr lang="en-GB" altLang="ja-JP" sz="2400" b="1" dirty="0" smtClean="0">
              <a:ea typeface="MS PGothic" panose="020B0600070205080204" pitchFamily="50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785" y="395785"/>
            <a:ext cx="61776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/>
              <a:t>RP-172069</a:t>
            </a:r>
          </a:p>
          <a:p>
            <a:r>
              <a:rPr lang="en-US" altLang="zh-CN" sz="1600" b="1" dirty="0" smtClean="0"/>
              <a:t>3GPP TSG RAN#77, Sapporo, Japan, September 11 – 14, 2017</a:t>
            </a:r>
          </a:p>
          <a:p>
            <a:r>
              <a:rPr lang="en-US" altLang="zh-CN" sz="1600" b="1" dirty="0" smtClean="0"/>
              <a:t>Agenda Item: 9.3.2</a:t>
            </a:r>
            <a:endParaRPr lang="zh-CN" altLang="en-US" sz="1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899" y="5773"/>
            <a:ext cx="8611737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525963"/>
          </a:xfrm>
        </p:spPr>
        <p:txBody>
          <a:bodyPr/>
          <a:lstStyle/>
          <a:p>
            <a:pPr lvl="0"/>
            <a:r>
              <a:rPr lang="en-US" sz="2400" dirty="0" smtClean="0"/>
              <a:t>It is agreed in RP-172040 that 3GPP </a:t>
            </a:r>
            <a:r>
              <a:rPr lang="en-US" altLang="zh-CN" sz="2400" dirty="0" smtClean="0"/>
              <a:t>should after RAN#81 submit to ITU-R</a:t>
            </a:r>
          </a:p>
          <a:p>
            <a:pPr lvl="1"/>
            <a:r>
              <a:rPr lang="en-US" sz="2000" dirty="0" smtClean="0"/>
              <a:t>Preliminary self evaluation results </a:t>
            </a:r>
          </a:p>
          <a:p>
            <a:pPr lvl="1"/>
            <a:r>
              <a:rPr lang="en-US" sz="2000" dirty="0" smtClean="0"/>
              <a:t>Complete templates (including description template and compliance template)</a:t>
            </a:r>
          </a:p>
          <a:p>
            <a:pPr lvl="0"/>
            <a:r>
              <a:rPr lang="en-US" sz="2400" dirty="0" smtClean="0"/>
              <a:t>3GPP needs to provide self evaluation against </a:t>
            </a:r>
            <a:r>
              <a:rPr lang="en-US" sz="2400" dirty="0" err="1" smtClean="0"/>
              <a:t>eMBB</a:t>
            </a:r>
            <a:r>
              <a:rPr lang="en-US" sz="2400" dirty="0" smtClean="0"/>
              <a:t>, </a:t>
            </a:r>
            <a:r>
              <a:rPr lang="en-US" sz="2400" dirty="0" err="1" smtClean="0"/>
              <a:t>mMTC</a:t>
            </a:r>
            <a:r>
              <a:rPr lang="en-US" sz="2400" dirty="0" smtClean="0"/>
              <a:t> and URLLC test environments and KPIs at that time.</a:t>
            </a:r>
          </a:p>
          <a:p>
            <a:pPr lvl="0"/>
            <a:r>
              <a:rPr lang="en-US" sz="2400" dirty="0" smtClean="0"/>
              <a:t>Considering the workload of preparing submission templates and self evaluation report, It would be good to start  the activity from Sep 2017.</a:t>
            </a:r>
          </a:p>
          <a:p>
            <a:pPr lvl="1"/>
            <a:r>
              <a:rPr lang="en-US" sz="2000" dirty="0" smtClean="0"/>
              <a:t>No </a:t>
            </a:r>
            <a:r>
              <a:rPr lang="en-US" altLang="zh-CN" sz="2000" dirty="0" smtClean="0"/>
              <a:t>online time in </a:t>
            </a:r>
            <a:r>
              <a:rPr lang="en-US" sz="2000" dirty="0" smtClean="0"/>
              <a:t>RAN WG needed at least in 2017Q4</a:t>
            </a:r>
          </a:p>
          <a:p>
            <a:pPr lvl="1"/>
            <a:r>
              <a:rPr lang="en-US" sz="2000" dirty="0" smtClean="0"/>
              <a:t>For 2017Q4, focusing on calibration and preparing of preliminary information for description template.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198168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251" y="1678"/>
            <a:ext cx="8639033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1576"/>
            <a:ext cx="8229600" cy="5083935"/>
          </a:xfrm>
        </p:spPr>
        <p:txBody>
          <a:bodyPr/>
          <a:lstStyle/>
          <a:p>
            <a:r>
              <a:rPr lang="en-US" sz="1800" dirty="0" smtClean="0"/>
              <a:t>The following work plan is proposed according to the  agreed IMT-2020 submission </a:t>
            </a:r>
            <a:r>
              <a:rPr lang="en-US" sz="1800" dirty="0" err="1" smtClean="0"/>
              <a:t>timeplan</a:t>
            </a:r>
            <a:endParaRPr lang="en-US" sz="1800" dirty="0" smtClean="0"/>
          </a:p>
          <a:p>
            <a:pPr lvl="1"/>
            <a:r>
              <a:rPr lang="en-US" sz="1600" b="1" i="1" dirty="0" smtClean="0"/>
              <a:t>Step 1:</a:t>
            </a:r>
            <a:r>
              <a:rPr lang="en-US" sz="1600" dirty="0" smtClean="0"/>
              <a:t> From Sep 2017 to Dec 2017, </a:t>
            </a:r>
            <a:r>
              <a:rPr lang="en-US" altLang="zh-CN" sz="1600" dirty="0" smtClean="0"/>
              <a:t>discussions in RAN ITU-R Ad-Hoc</a:t>
            </a:r>
            <a:endParaRPr lang="en-US" sz="1600" dirty="0" smtClean="0"/>
          </a:p>
          <a:p>
            <a:pPr lvl="2"/>
            <a:r>
              <a:rPr lang="en-US" sz="1400" dirty="0" smtClean="0"/>
              <a:t>Calibration for self evaluation</a:t>
            </a:r>
          </a:p>
          <a:p>
            <a:pPr lvl="2"/>
            <a:r>
              <a:rPr lang="en-US" sz="1400" dirty="0" smtClean="0"/>
              <a:t>Prepare and finalize initial description template information that is to be submitted to ITU-R WP 5D#29.</a:t>
            </a:r>
          </a:p>
          <a:p>
            <a:pPr lvl="1"/>
            <a:r>
              <a:rPr lang="en-US" sz="1600" b="1" i="1" dirty="0" smtClean="0"/>
              <a:t>Step 2:</a:t>
            </a:r>
            <a:r>
              <a:rPr lang="en-US" sz="1600" dirty="0" smtClean="0"/>
              <a:t> From early 2018 to Sep 2018, targeting “update &amp; self </a:t>
            </a:r>
            <a:r>
              <a:rPr lang="en-US" sz="1600" dirty="0" err="1" smtClean="0"/>
              <a:t>eval</a:t>
            </a:r>
            <a:r>
              <a:rPr lang="en-US" sz="1600" dirty="0" smtClean="0"/>
              <a:t>” submission in Sep 2018</a:t>
            </a:r>
          </a:p>
          <a:p>
            <a:pPr lvl="2"/>
            <a:r>
              <a:rPr lang="en-US" sz="1400" dirty="0" smtClean="0"/>
              <a:t>Performance evaluation against </a:t>
            </a:r>
            <a:r>
              <a:rPr lang="en-US" sz="1400" dirty="0" err="1" smtClean="0"/>
              <a:t>eMBB</a:t>
            </a:r>
            <a:r>
              <a:rPr lang="en-US" sz="1400" dirty="0" smtClean="0"/>
              <a:t>, </a:t>
            </a:r>
            <a:r>
              <a:rPr lang="en-US" sz="1400" dirty="0" err="1" smtClean="0"/>
              <a:t>mMTC</a:t>
            </a:r>
            <a:r>
              <a:rPr lang="en-US" sz="1400" dirty="0" smtClean="0"/>
              <a:t> and URLLC requirements and test environments for NR and LTE features.</a:t>
            </a:r>
          </a:p>
          <a:p>
            <a:pPr lvl="2"/>
            <a:r>
              <a:rPr lang="en-US" sz="1400" dirty="0" smtClean="0"/>
              <a:t>Update description template and prepare compliance template according  to self evaluation results. </a:t>
            </a:r>
          </a:p>
          <a:p>
            <a:pPr lvl="2"/>
            <a:r>
              <a:rPr lang="en-US" sz="1400" dirty="0" smtClean="0"/>
              <a:t>Provide description  template, compliance  template, and self  evaluation results based on Rel-15 in Sep 2018.</a:t>
            </a:r>
          </a:p>
          <a:p>
            <a:pPr lvl="1"/>
            <a:r>
              <a:rPr lang="en-US" sz="1600" b="1" i="1" dirty="0" smtClean="0"/>
              <a:t>Step 3: </a:t>
            </a:r>
            <a:r>
              <a:rPr lang="en-US" sz="1600" dirty="0" smtClean="0"/>
              <a:t>From Sep 2018 to June 2019, targeting “Final” submission in June 2019</a:t>
            </a:r>
          </a:p>
          <a:p>
            <a:pPr lvl="2"/>
            <a:r>
              <a:rPr lang="en-US" sz="1400" dirty="0" smtClean="0"/>
              <a:t>Performance evaluation update by taking into account Rel-16 updates in addition to Rel-15</a:t>
            </a:r>
          </a:p>
          <a:p>
            <a:pPr lvl="2"/>
            <a:r>
              <a:rPr lang="en-US" sz="1400" dirty="0" smtClean="0"/>
              <a:t>Update description template and compliance template to take into account Rel-16 updates in addition to Rel-15</a:t>
            </a:r>
          </a:p>
          <a:p>
            <a:pPr lvl="2"/>
            <a:r>
              <a:rPr lang="en-US" altLang="zh-CN" sz="1400" dirty="0" smtClean="0"/>
              <a:t>Provide description  template, compliance  template, and self  evaluation results based on Rel-15 and Rel-16 in June 2019.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400218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4408"/>
            <a:ext cx="8229600" cy="5083935"/>
          </a:xfrm>
        </p:spPr>
        <p:txBody>
          <a:bodyPr/>
          <a:lstStyle/>
          <a:p>
            <a:r>
              <a:rPr lang="en-US" sz="2000" dirty="0" smtClean="0"/>
              <a:t>The following email discussions are proposed for Step 1 after RAN#77</a:t>
            </a:r>
          </a:p>
          <a:p>
            <a:pPr lvl="1"/>
            <a:r>
              <a:rPr lang="en-US" sz="2000" dirty="0" smtClean="0"/>
              <a:t>Plan an email discussion in RAN ITU-R Ad-Hoc on calibration for self evaluation – Lead by </a:t>
            </a:r>
            <a:r>
              <a:rPr lang="en-US" altLang="zh-CN" sz="2000" dirty="0" smtClean="0"/>
              <a:t>Huawei (</a:t>
            </a:r>
            <a:r>
              <a:rPr lang="en-GB" altLang="zh-CN" sz="2000" dirty="0" err="1" smtClean="0"/>
              <a:t>Rapporteur</a:t>
            </a:r>
            <a:r>
              <a:rPr lang="en-GB" altLang="zh-CN" sz="2000" dirty="0" smtClean="0"/>
              <a:t>)</a:t>
            </a:r>
            <a:endParaRPr lang="en-US" sz="2000" dirty="0" smtClean="0"/>
          </a:p>
          <a:p>
            <a:pPr lvl="2"/>
            <a:r>
              <a:rPr lang="en-US" sz="1600" dirty="0" smtClean="0"/>
              <a:t>Including calibration detailed plan, </a:t>
            </a:r>
            <a:r>
              <a:rPr lang="en-US" altLang="zh-CN" sz="1600" dirty="0" smtClean="0"/>
              <a:t>calibration metrics, </a:t>
            </a:r>
            <a:r>
              <a:rPr lang="en-US" sz="1600" dirty="0" smtClean="0"/>
              <a:t>baseline parameter for calibration, test environments and evaluation configurations for </a:t>
            </a:r>
            <a:r>
              <a:rPr lang="en-US" altLang="zh-CN" sz="1600" dirty="0" smtClean="0"/>
              <a:t>calibration</a:t>
            </a:r>
            <a:r>
              <a:rPr lang="en-US" sz="1600" dirty="0" smtClean="0"/>
              <a:t> as defined in Report ITU-R M.[IMT-2020. EVAL], etc.</a:t>
            </a:r>
          </a:p>
          <a:p>
            <a:pPr lvl="1"/>
            <a:r>
              <a:rPr lang="en-US" sz="2000" dirty="0" smtClean="0"/>
              <a:t>Plan an </a:t>
            </a:r>
            <a:r>
              <a:rPr lang="en-US" altLang="zh-CN" sz="2000" dirty="0" smtClean="0"/>
              <a:t>email discussion in RAN ITU-R Ad-Hoc on preparing initial description template – Lead by </a:t>
            </a:r>
            <a:r>
              <a:rPr lang="en-GB" altLang="zh-CN" sz="2000" dirty="0" smtClean="0"/>
              <a:t>Huawei, Ericsson (</a:t>
            </a:r>
            <a:r>
              <a:rPr lang="en-US" altLang="zh-CN" sz="2000" dirty="0" smtClean="0"/>
              <a:t>Co-</a:t>
            </a:r>
            <a:r>
              <a:rPr lang="en-GB" altLang="zh-CN" sz="2000" dirty="0" err="1" smtClean="0"/>
              <a:t>Rapporteurs</a:t>
            </a:r>
            <a:r>
              <a:rPr lang="en-GB" altLang="zh-CN" sz="2000" dirty="0" smtClean="0"/>
              <a:t>)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ITU-R Ad-Hoc contact person will kick off the scope and timing of the E-mail discussion in the ITU-R Ad-Hoc mailing list</a:t>
            </a:r>
            <a:endParaRPr lang="zh-CN" altLang="zh-CN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3</a:t>
            </a:fld>
            <a:endParaRPr lang="en-GB" altLang="ja-JP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0251" y="1678"/>
            <a:ext cx="8639033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0218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5850" y="1778000"/>
            <a:ext cx="6834188" cy="1824038"/>
          </a:xfrm>
        </p:spPr>
        <p:txBody>
          <a:bodyPr/>
          <a:lstStyle/>
          <a:p>
            <a:r>
              <a:rPr lang="en-US" dirty="0" smtClean="0"/>
              <a:t>For Reference:</a:t>
            </a:r>
            <a:br>
              <a:rPr lang="en-US" dirty="0" smtClean="0"/>
            </a:br>
            <a:r>
              <a:rPr lang="en-US" dirty="0" smtClean="0"/>
              <a:t>Submission </a:t>
            </a:r>
            <a:r>
              <a:rPr lang="en-US" dirty="0" err="1" smtClean="0"/>
              <a:t>Timeplan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(From RP-172040)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B00CF6DF-9675-47CB-BC6B-2D0A7D257D91}" type="slidenum">
              <a:rPr lang="en-GB" altLang="ja-JP" smtClean="0"/>
              <a:pPr/>
              <a:t>4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2687762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16764"/>
          </a:xfrm>
        </p:spPr>
        <p:txBody>
          <a:bodyPr/>
          <a:lstStyle/>
          <a:p>
            <a:pPr lvl="0"/>
            <a:r>
              <a:rPr lang="en-US" dirty="0"/>
              <a:t>Submission </a:t>
            </a:r>
            <a:r>
              <a:rPr lang="en-US" dirty="0" err="1" smtClean="0"/>
              <a:t>timeplan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5</a:t>
            </a:fld>
            <a:endParaRPr lang="en-GB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23" y="1666943"/>
            <a:ext cx="8201353" cy="371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548651"/>
              </p:ext>
            </p:extLst>
          </p:nvPr>
        </p:nvGraphicFramePr>
        <p:xfrm>
          <a:off x="620393" y="5632837"/>
          <a:ext cx="5924097" cy="9131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2452"/>
                <a:gridCol w="389164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WP 5D Meeting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Deadline for Contributions to WP 5D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22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#29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24 January 2018 before 16:00 hours UTC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#31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2 October 2018 before 16:00 hours UTC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#32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2 July 2019 before 16:00 hours UTC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4981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16764"/>
          </a:xfrm>
        </p:spPr>
        <p:txBody>
          <a:bodyPr/>
          <a:lstStyle/>
          <a:p>
            <a:pPr lvl="0"/>
            <a:r>
              <a:rPr lang="en-US" dirty="0"/>
              <a:t>Submission </a:t>
            </a:r>
            <a:r>
              <a:rPr lang="en-US" dirty="0" err="1" smtClean="0"/>
              <a:t>timeplan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6</a:t>
            </a:fld>
            <a:endParaRPr lang="en-GB" altLang="ja-JP"/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/>
          </p:nvPr>
        </p:nvGraphicFramePr>
        <p:xfrm>
          <a:off x="327260" y="1022684"/>
          <a:ext cx="8239225" cy="5349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405"/>
                <a:gridCol w="1337912"/>
                <a:gridCol w="1164879"/>
                <a:gridCol w="1424317"/>
                <a:gridCol w="1443789"/>
                <a:gridCol w="1722923"/>
              </a:tblGrid>
              <a:tr h="949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Submission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Milestone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Name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3GPP Meeting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ITU-R Meeting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General Submission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Content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Submission Templates 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(Release Basis)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it-IT" sz="1400" dirty="0">
                        <a:effectLst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Self- Evaluation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(Release Basis)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374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Workshop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77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Sept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#28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Overview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726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Initial Templates Only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78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29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Feb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Description Templates</a:t>
                      </a: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  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123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Update &amp;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81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Sept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31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  (R15)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 5.2.4    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 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123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Final 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84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June 2019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32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July 2019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(R15+R16)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 5.2.4   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(R15+R16)  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Self-Evaluation </a:t>
                      </a:r>
                      <a:endParaRPr lang="it-IT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(R15+R16)  </a:t>
                      </a: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0010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221565</TotalTime>
  <Words>606</Words>
  <Application>Microsoft Office PowerPoint</Application>
  <PresentationFormat>全屏显示(4:3)</PresentationFormat>
  <Paragraphs>111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1_3gpp</vt:lpstr>
      <vt:lpstr>  </vt:lpstr>
      <vt:lpstr>Background</vt:lpstr>
      <vt:lpstr>Proposal</vt:lpstr>
      <vt:lpstr>Proposal</vt:lpstr>
      <vt:lpstr>For Reference: Submission Timeplan (From RP-172040)</vt:lpstr>
      <vt:lpstr>Submission timeplan</vt:lpstr>
      <vt:lpstr>Submission timeplan</vt:lpstr>
    </vt:vector>
  </TitlesOfParts>
  <Company>FUJITSU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dc:description>©3GPP 2009. All rights reserved</dc:description>
  <cp:lastModifiedBy>Wu Yong</cp:lastModifiedBy>
  <cp:revision>3760</cp:revision>
  <dcterms:created xsi:type="dcterms:W3CDTF">2009-06-03T18:05:22Z</dcterms:created>
  <dcterms:modified xsi:type="dcterms:W3CDTF">2017-09-13T10:44:41Z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(3)IN1nh8rMmFJtE7KuOTWViDNHOZQQ+WCZ1rG7TmmS0D9C9RoLcOsTGP5lEMuRivTbhcRlEwHh
1vSeCmzQXzshcPEpnLiLDwRARrbshMKgJbzdLVenl9aqdoeBRMrDHDRW7WHZMCRjiFO7ubV2
Pyxp4iiyvTt7zPBnor57ESzpMGrGEcJNBnfUcCP4cd9KTKm/iyKQvIVR6Gqua6ia/65eVqe9
FKVeyOEQnwzmXP6swj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ZXRhnuofx+NC/e1ZmJu2FQlllAjPbrH5PrIH7Zy9KBKkEpGwZCQGB3
y/UAvJVP8/DmRsDFvhTJi8BVVfZgsz6r/oSP3qcSdVZSHPjpC6Tb73bMoqDMY6ab+Tfnnem9
IvtHbyXamZizfoN6byE0td8qzIxkuuX1lfO7N2tYqQ7+yHFo8p9xnwHETN2HHnKXEw+ZW1WZ
oNoaG6jUOSUf9faI5oC4zcAQeghhLeYwdCcx</vt:lpwstr>
  </property>
  <property fmtid="{D5CDD505-2E9C-101B-9397-08002B2CF9AE}" pid="11" name="_2015_ms_pID_7253431_00">
    <vt:lpwstr>_2015_ms_pID_7253431</vt:lpwstr>
  </property>
  <property fmtid="{D5CDD505-2E9C-101B-9397-08002B2CF9AE}" pid="12" name="_2015_ms_pID_7253432">
    <vt:lpwstr>8WLUCDDB9VOzmqZSdvSeemc=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1505299408</vt:lpwstr>
  </property>
</Properties>
</file>