
<file path=[Content_Types].xml><?xml version="1.0" encoding="utf-8"?>
<Types xmlns="http://schemas.openxmlformats.org/package/2006/content-types"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>
  <p:sldMasterIdLst>
    <p:sldMasterId id="2147483731" r:id="rId1"/>
  </p:sldMasterIdLst>
  <p:notesMasterIdLst>
    <p:notesMasterId r:id="rId10"/>
  </p:notesMasterIdLst>
  <p:handoutMasterIdLst>
    <p:handoutMasterId r:id="rId11"/>
  </p:handoutMasterIdLst>
  <p:sldIdLst>
    <p:sldId id="591" r:id="rId2"/>
    <p:sldId id="634" r:id="rId3"/>
    <p:sldId id="633" r:id="rId4"/>
    <p:sldId id="641" r:id="rId5"/>
    <p:sldId id="635" r:id="rId6"/>
    <p:sldId id="642" r:id="rId7"/>
    <p:sldId id="636" r:id="rId8"/>
    <p:sldId id="637" r:id="rId9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MS PGothic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47"/>
    <a:srgbClr val="0000FF"/>
    <a:srgbClr val="FF0000"/>
    <a:srgbClr val="CCFFCC"/>
    <a:srgbClr val="CCFF99"/>
    <a:srgbClr val="FFFFCC"/>
    <a:srgbClr val="FFFF99"/>
    <a:srgbClr val="CBC6A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903" autoAdjust="0"/>
    <p:restoredTop sz="90909" autoAdjust="0"/>
  </p:normalViewPr>
  <p:slideViewPr>
    <p:cSldViewPr snapToGrid="0">
      <p:cViewPr varScale="1">
        <p:scale>
          <a:sx n="66" d="100"/>
          <a:sy n="66" d="100"/>
        </p:scale>
        <p:origin x="-1296" y="-6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42" y="91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3FA675B9-496B-4884-B922-1F39545DD1D7}" type="slidenum">
              <a:rPr lang="en-GB" altLang="zh-CN"/>
              <a:pPr/>
              <a:t>‹N›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382455841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ja-JP" noProof="0" smtClean="0"/>
              <a:t>Click to edit Master text styles</a:t>
            </a:r>
          </a:p>
          <a:p>
            <a:pPr lvl="1"/>
            <a:r>
              <a:rPr lang="en-GB" altLang="ja-JP" noProof="0" smtClean="0"/>
              <a:t>Second level</a:t>
            </a:r>
          </a:p>
          <a:p>
            <a:pPr lvl="2"/>
            <a:r>
              <a:rPr lang="en-GB" altLang="ja-JP" noProof="0" smtClean="0"/>
              <a:t>Third level</a:t>
            </a:r>
          </a:p>
          <a:p>
            <a:pPr lvl="3"/>
            <a:r>
              <a:rPr lang="en-GB" altLang="ja-JP" noProof="0" smtClean="0"/>
              <a:t>Fourth level</a:t>
            </a:r>
          </a:p>
          <a:p>
            <a:pPr lvl="4"/>
            <a:r>
              <a:rPr lang="en-GB" altLang="ja-JP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ea typeface="MS PGothic" pitchFamily="34" charset="-128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fld id="{4FD4D9D2-1C8A-4F28-AA24-CD5387AAF83E}" type="slidenum">
              <a:rPr lang="en-GB" altLang="zh-CN"/>
              <a:pPr/>
              <a:t>‹N›</a:t>
            </a:fld>
            <a:endParaRPr lang="en-GB" altLang="zh-CN"/>
          </a:p>
        </p:txBody>
      </p:sp>
    </p:spTree>
    <p:extLst>
      <p:ext uri="{BB962C8B-B14F-4D97-AF65-F5344CB8AC3E}">
        <p14:creationId xmlns:p14="http://schemas.microsoft.com/office/powerpoint/2010/main" val="213112176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MS PMincho" pitchFamily="18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/>
          </a:p>
        </p:txBody>
      </p:sp>
    </p:spTree>
    <p:extLst>
      <p:ext uri="{BB962C8B-B14F-4D97-AF65-F5344CB8AC3E}">
        <p14:creationId xmlns:p14="http://schemas.microsoft.com/office/powerpoint/2010/main" val="10394552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427038" y="6437313"/>
            <a:ext cx="4576762" cy="2444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eaLnBrk="1" hangingPunct="1">
              <a:defRPr/>
            </a:pPr>
            <a:r>
              <a:rPr lang="en-GB" altLang="ja-JP" smtClean="0">
                <a:solidFill>
                  <a:schemeClr val="bg1"/>
                </a:solidFill>
              </a:rPr>
              <a:t>© 3GPP 2009     Mobile World Congress, Barcelona, 19</a:t>
            </a:r>
            <a:r>
              <a:rPr lang="en-GB" altLang="ja-JP" baseline="30000" smtClean="0">
                <a:solidFill>
                  <a:schemeClr val="bg1"/>
                </a:solidFill>
              </a:rPr>
              <a:t>th</a:t>
            </a:r>
            <a:r>
              <a:rPr lang="en-GB" altLang="ja-JP" smtClean="0">
                <a:solidFill>
                  <a:schemeClr val="bg1"/>
                </a:solidFill>
              </a:rPr>
              <a:t> February 2009</a:t>
            </a:r>
          </a:p>
        </p:txBody>
      </p:sp>
      <p:pic>
        <p:nvPicPr>
          <p:cNvPr id="6" name="Picture 6" descr="3GPP_TM_RD.jp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9EDA82D-7EE4-4142-B9C3-C26B963C6EB0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‹N›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ja-JP" altLang="en-US" noProof="0" smtClean="0"/>
              <a:t>マスタ タイトルの書式設定</a:t>
            </a:r>
          </a:p>
        </p:txBody>
      </p:sp>
      <p:sp>
        <p:nvSpPr>
          <p:cNvPr id="76804" name="Text Placeholder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pPr lvl="0"/>
            <a:r>
              <a:rPr lang="ja-JP" altLang="en-US" noProof="0" smtClean="0"/>
              <a:t>マスタ サブタイトルの書式設定</a:t>
            </a:r>
          </a:p>
        </p:txBody>
      </p:sp>
    </p:spTree>
    <p:extLst>
      <p:ext uri="{BB962C8B-B14F-4D97-AF65-F5344CB8AC3E}">
        <p14:creationId xmlns:p14="http://schemas.microsoft.com/office/powerpoint/2010/main" val="1880946908"/>
      </p:ext>
    </p:extLst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GB" altLang="ja-JP"/>
              <a:t>Slide </a:t>
            </a:r>
            <a:fld id="{47512CAB-F5FA-4C91-A494-E25B532D3419}" type="slidenum">
              <a:rPr lang="en-GB" altLang="ja-JP"/>
              <a:pPr/>
              <a:t>‹N›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22712350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jpeg"/><Relationship Id="rId5" Type="http://schemas.openxmlformats.org/officeDocument/2006/relationships/image" Target="../media/image2.jpeg"/><Relationship Id="rId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683418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Click to edit Master title style</a:t>
            </a:r>
            <a:endParaRPr lang="en-GB" altLang="ja-JP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smtClean="0"/>
              <a:t> 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en-GB" altLang="ja-JP" smtClean="0"/>
          </a:p>
        </p:txBody>
      </p:sp>
      <p:pic>
        <p:nvPicPr>
          <p:cNvPr id="1028" name="Picture 6" descr="3GPP_TM_R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7" descr="green2.jpg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8450" y="6456363"/>
            <a:ext cx="993775" cy="258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 descr="3GPP_TM_RD.jp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83463" y="188913"/>
            <a:ext cx="1493837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1" name="Slide Number Placeholder 4"/>
          <p:cNvSpPr txBox="1">
            <a:spLocks noGrp="1"/>
          </p:cNvSpPr>
          <p:nvPr/>
        </p:nvSpPr>
        <p:spPr bwMode="auto">
          <a:xfrm>
            <a:off x="7877175" y="6213475"/>
            <a:ext cx="1044575" cy="263525"/>
          </a:xfrm>
          <a:prstGeom prst="rect">
            <a:avLst/>
          </a:prstGeom>
          <a:noFill/>
          <a:ln>
            <a:noFill/>
          </a:ln>
          <a:extLst/>
        </p:spPr>
        <p:txBody>
          <a:bodyPr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/>
            <a:r>
              <a:rPr lang="ja-JP" altLang="en-GB" sz="1100" b="1">
                <a:solidFill>
                  <a:schemeClr val="bg1"/>
                </a:solidFill>
              </a:rPr>
              <a:t>ＳＬＩＤＥ</a:t>
            </a:r>
            <a:fld id="{4D3A2D3E-E2A8-451E-9520-E355A6516F8F}" type="slidenum">
              <a:rPr lang="ja-JP" altLang="en-GB" sz="1100" b="1">
                <a:solidFill>
                  <a:schemeClr val="bg1"/>
                </a:solidFill>
              </a:rPr>
              <a:pPr algn="ctr" eaLnBrk="1" hangingPunct="1"/>
              <a:t>‹N›</a:t>
            </a:fld>
            <a:endParaRPr lang="en-GB" altLang="ja-JP" sz="1100" b="1">
              <a:solidFill>
                <a:schemeClr val="bg1"/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20038" y="6483350"/>
            <a:ext cx="989012" cy="222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100" b="1">
                <a:solidFill>
                  <a:schemeClr val="bg1"/>
                </a:solidFill>
              </a:defRPr>
            </a:lvl1pPr>
          </a:lstStyle>
          <a:p>
            <a:r>
              <a:rPr lang="en-GB" altLang="ja-JP"/>
              <a:t>Slide </a:t>
            </a:r>
            <a:fld id="{67EB6470-A6EA-4DCC-8C92-EACF8154C07E}" type="slidenum">
              <a:rPr lang="en-GB" altLang="ja-JP"/>
              <a:pPr/>
              <a:t>‹N›</a:t>
            </a:fld>
            <a:endParaRPr lang="en-GB" altLang="ja-JP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9258" r:id="rId1"/>
    <p:sldLayoutId id="2147489242" r:id="rId2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+mj-lt"/>
          <a:ea typeface="MS PGothic" pitchFamily="34" charset="-128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34" charset="-128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>
          <a:solidFill>
            <a:srgbClr val="FF0000"/>
          </a:solidFill>
          <a:latin typeface="Calibri" pitchFamily="34" charset="0"/>
          <a:ea typeface="MS PGothic" pitchFamily="50" charset="-128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kumimoji="1" sz="2800">
          <a:solidFill>
            <a:schemeClr val="tx1"/>
          </a:solidFill>
          <a:latin typeface="+mn-lt"/>
          <a:ea typeface="MS PGothic" pitchFamily="34" charset="-128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kumimoji="1" sz="2400">
          <a:solidFill>
            <a:schemeClr val="tx1"/>
          </a:solidFill>
          <a:latin typeface="+mn-lt"/>
          <a:ea typeface="MS PGothic" pitchFamily="34" charset="-128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000">
          <a:solidFill>
            <a:schemeClr val="tx1"/>
          </a:solidFill>
          <a:latin typeface="+mn-lt"/>
          <a:ea typeface="MS PGothic" pitchFamily="34" charset="-128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>
          <a:solidFill>
            <a:schemeClr val="tx1"/>
          </a:solidFill>
          <a:latin typeface="+mn-lt"/>
          <a:ea typeface="MS PGothic" pitchFamily="34" charset="-128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1600">
          <a:solidFill>
            <a:schemeClr val="tx1"/>
          </a:solidFill>
          <a:latin typeface="+mn-lt"/>
          <a:ea typeface="MS PGothic" pitchFamily="34" charset="-128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kumimoji="1" sz="16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6" descr="3GPP_TM_RD.jp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EFEFE"/>
              </a:clrFrom>
              <a:clrTo>
                <a:srgbClr val="FEFEFE">
                  <a:alpha val="0"/>
                </a:srgbClr>
              </a:clrTo>
            </a:clrChange>
            <a:lum bright="90000" contrast="-80000"/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628775"/>
            <a:ext cx="7620000" cy="4438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099" name="Rectangle 9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sz="2900" smtClean="0">
                <a:ea typeface="MS PGothic" panose="020B0600070205080204" pitchFamily="50" charset="-128"/>
              </a:rPr>
              <a:t/>
            </a:r>
            <a:br>
              <a:rPr lang="en-US" altLang="en-US" sz="2900" smtClean="0">
                <a:ea typeface="MS PGothic" panose="020B0600070205080204" pitchFamily="50" charset="-128"/>
              </a:rPr>
            </a:br>
            <a:r>
              <a:rPr lang="en-US" altLang="en-US" sz="2900" smtClean="0">
                <a:ea typeface="MS PGothic" panose="020B0600070205080204" pitchFamily="50" charset="-128"/>
              </a:rPr>
              <a:t/>
            </a:r>
            <a:br>
              <a:rPr lang="en-US" altLang="en-US" sz="2900" smtClean="0">
                <a:ea typeface="MS PGothic" panose="020B0600070205080204" pitchFamily="50" charset="-128"/>
              </a:rPr>
            </a:br>
            <a:endParaRPr lang="en-GB" altLang="en-US" sz="2900" smtClean="0">
              <a:ea typeface="MS PGothic" panose="020B0600070205080204" pitchFamily="50" charset="-128"/>
            </a:endParaRPr>
          </a:p>
        </p:txBody>
      </p:sp>
      <p:sp>
        <p:nvSpPr>
          <p:cNvPr id="4100" name="Rectangle 2"/>
          <p:cNvSpPr txBox="1">
            <a:spLocks/>
          </p:cNvSpPr>
          <p:nvPr/>
        </p:nvSpPr>
        <p:spPr bwMode="auto">
          <a:xfrm>
            <a:off x="838200" y="2282825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spcBef>
                <a:spcPct val="20000"/>
              </a:spcBef>
              <a:buBlip>
                <a:blip r:embed="rId4"/>
              </a:buBlip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16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50" charset="-128"/>
              </a:defRPr>
            </a:lvl9pPr>
          </a:lstStyle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ja-JP" sz="5400" b="1" dirty="0">
                <a:solidFill>
                  <a:srgbClr val="FF0000"/>
                </a:solidFill>
              </a:rPr>
              <a:t>3GPP </a:t>
            </a:r>
            <a:r>
              <a:rPr lang="en-GB" altLang="ja-JP" sz="5400" b="1" dirty="0" smtClean="0">
                <a:solidFill>
                  <a:srgbClr val="FF0000"/>
                </a:solidFill>
              </a:rPr>
              <a:t>submission towards </a:t>
            </a:r>
            <a:r>
              <a:rPr lang="en-GB" altLang="ja-JP" sz="5400" b="1" dirty="0" smtClean="0">
                <a:solidFill>
                  <a:srgbClr val="FF0000"/>
                </a:solidFill>
              </a:rPr>
              <a:t>IMT-2020</a:t>
            </a:r>
          </a:p>
          <a:p>
            <a:pPr algn="ctr" eaLnBrk="1" hangingPunct="1">
              <a:lnSpc>
                <a:spcPct val="80000"/>
              </a:lnSpc>
              <a:spcBef>
                <a:spcPct val="0"/>
              </a:spcBef>
              <a:buFontTx/>
              <a:buNone/>
            </a:pPr>
            <a:r>
              <a:rPr lang="en-GB" altLang="ja-JP" sz="2400" b="1" dirty="0" smtClean="0">
                <a:solidFill>
                  <a:schemeClr val="accent1"/>
                </a:solidFill>
              </a:rPr>
              <a:t>Version agreed at the drafting session</a:t>
            </a:r>
            <a:endParaRPr lang="en-GB" altLang="ja-JP" sz="2400" b="1" dirty="0">
              <a:solidFill>
                <a:schemeClr val="accent1"/>
              </a:solidFill>
            </a:endParaRPr>
          </a:p>
        </p:txBody>
      </p:sp>
      <p:sp>
        <p:nvSpPr>
          <p:cNvPr id="4101" name="Rectangle 4"/>
          <p:cNvSpPr>
            <a:spLocks noGrp="1"/>
          </p:cNvSpPr>
          <p:nvPr>
            <p:ph type="subTitle" idx="1"/>
          </p:nvPr>
        </p:nvSpPr>
        <p:spPr>
          <a:xfrm>
            <a:off x="977900" y="3886200"/>
            <a:ext cx="7496175" cy="1752600"/>
          </a:xfrm>
        </p:spPr>
        <p:txBody>
          <a:bodyPr/>
          <a:lstStyle/>
          <a:p>
            <a:pPr eaLnBrk="1" hangingPunct="1"/>
            <a:endParaRPr lang="en-GB" altLang="ja-JP" sz="2400" b="1" dirty="0" smtClean="0">
              <a:ea typeface="MS PGothic" panose="020B0600070205080204" pitchFamily="50" charset="-128"/>
            </a:endParaRPr>
          </a:p>
          <a:p>
            <a:pPr eaLnBrk="1" hangingPunct="1"/>
            <a:r>
              <a:rPr lang="en-GB" altLang="ja-JP" sz="2400" b="1" dirty="0" smtClean="0">
                <a:ea typeface="MS PGothic" panose="020B0600070205080204" pitchFamily="50" charset="-128"/>
              </a:rPr>
              <a:t>ITU-R Ad-Hoc Contact person</a:t>
            </a:r>
          </a:p>
          <a:p>
            <a:pPr eaLnBrk="1" hangingPunct="1"/>
            <a:endParaRPr lang="en-GB" altLang="ja-JP" sz="2400" b="1" dirty="0" smtClean="0">
              <a:ea typeface="MS PGothic" panose="020B0600070205080204" pitchFamily="50" charset="-128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 items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04925"/>
            <a:ext cx="8229600" cy="4525963"/>
          </a:xfrm>
        </p:spPr>
        <p:txBody>
          <a:bodyPr/>
          <a:lstStyle/>
          <a:p>
            <a:pPr lvl="0"/>
            <a:r>
              <a:rPr lang="en-US" sz="2400" dirty="0" smtClean="0"/>
              <a:t>Submission </a:t>
            </a:r>
            <a:r>
              <a:rPr lang="en-US" sz="2400" dirty="0" err="1" smtClean="0"/>
              <a:t>timeplan</a:t>
            </a:r>
            <a:endParaRPr lang="en-US" sz="2400" dirty="0" smtClean="0"/>
          </a:p>
          <a:p>
            <a:pPr lvl="0"/>
            <a:r>
              <a:rPr lang="en-GB" sz="2400" dirty="0"/>
              <a:t>Format of submission </a:t>
            </a:r>
            <a:endParaRPr lang="en-GB" sz="2400" dirty="0" smtClean="0"/>
          </a:p>
          <a:p>
            <a:pPr lvl="0"/>
            <a:r>
              <a:rPr lang="en-GB" sz="2400" dirty="0" smtClean="0"/>
              <a:t>Naming </a:t>
            </a:r>
            <a:r>
              <a:rPr lang="en-GB" sz="2400" dirty="0" smtClean="0">
                <a:solidFill>
                  <a:srgbClr val="FF0000"/>
                </a:solidFill>
              </a:rPr>
              <a:t>(not for discussion – already endorsed by RAN)</a:t>
            </a:r>
          </a:p>
          <a:p>
            <a:pPr lvl="0"/>
            <a:r>
              <a:rPr lang="en-GB" sz="2400" dirty="0" smtClean="0"/>
              <a:t>Distribution of this document</a:t>
            </a:r>
            <a:r>
              <a:rPr lang="en-US" sz="2400" dirty="0" smtClean="0"/>
              <a:t> </a:t>
            </a:r>
            <a:endParaRPr lang="en-US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1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19816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16764"/>
          </a:xfrm>
        </p:spPr>
        <p:txBody>
          <a:bodyPr/>
          <a:lstStyle/>
          <a:p>
            <a:pPr lvl="0"/>
            <a:r>
              <a:rPr lang="en-US" dirty="0"/>
              <a:t>Submission </a:t>
            </a:r>
            <a:r>
              <a:rPr lang="en-US" dirty="0" err="1" smtClean="0"/>
              <a:t>timeplan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2</a:t>
            </a:fld>
            <a:endParaRPr lang="en-GB" altLang="ja-JP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323" y="1666943"/>
            <a:ext cx="8201353" cy="37135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264030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716764"/>
          </a:xfrm>
        </p:spPr>
        <p:txBody>
          <a:bodyPr/>
          <a:lstStyle/>
          <a:p>
            <a:pPr lvl="0"/>
            <a:r>
              <a:rPr lang="en-US" dirty="0"/>
              <a:t>Submission </a:t>
            </a:r>
            <a:r>
              <a:rPr lang="en-US" dirty="0" err="1" smtClean="0"/>
              <a:t>timeplan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3</a:t>
            </a:fld>
            <a:endParaRPr lang="en-GB" altLang="ja-JP"/>
          </a:p>
        </p:txBody>
      </p:sp>
      <p:graphicFrame>
        <p:nvGraphicFramePr>
          <p:cNvPr id="3" name="Tabella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2392129"/>
              </p:ext>
            </p:extLst>
          </p:nvPr>
        </p:nvGraphicFramePr>
        <p:xfrm>
          <a:off x="327260" y="1022684"/>
          <a:ext cx="8239225" cy="534934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5405"/>
                <a:gridCol w="1337912"/>
                <a:gridCol w="1164879"/>
                <a:gridCol w="1424317"/>
                <a:gridCol w="1443789"/>
                <a:gridCol w="1722923"/>
              </a:tblGrid>
              <a:tr h="9498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Submission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Milestone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Name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3GPP Meeting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ITU-R Meeting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General Submission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Content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Submission Templates 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(Release Basis)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it-IT" sz="1400" dirty="0">
                        <a:effectLst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Self- Evaluation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(Release Basis)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 </a:t>
                      </a:r>
                      <a:endParaRPr lang="it-IT" sz="1400" dirty="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endParaRPr lang="it-IT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37416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Workshop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77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Sept 2017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#28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Oct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Overview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72674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Initial Templates Only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78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Dec 2017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 29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Feb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Description Templates</a:t>
                      </a:r>
                      <a:endParaRPr lang="it-IT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  5.2.3    (R15)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-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1237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Update &amp; 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81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Sept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 31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Oct 2018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 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Self-Evaluation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  5.2.3    (R15)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  5.2.4    (R15)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Self-Evaluation 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(R15)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  <a:tr h="1237624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Final 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RAN # 84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June 2019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WP 5D # 32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July 2019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 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 </a:t>
                      </a:r>
                      <a:endParaRPr lang="it-IT" sz="1400">
                        <a:effectLst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Self-Evaluation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Description Templates  5.2.3  (R15+R16)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Compliance Templates  5.2.4   </a:t>
                      </a:r>
                      <a:endParaRPr lang="it-IT" sz="140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>
                          <a:effectLst/>
                        </a:rPr>
                        <a:t>(R15+R16)  </a:t>
                      </a:r>
                      <a:endParaRPr lang="it-IT" sz="140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86346" marR="86346" marT="43173" marB="43173" anchor="ctr"/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Self-Evaluation </a:t>
                      </a:r>
                      <a:endParaRPr lang="it-IT" sz="1400" dirty="0">
                        <a:effectLst/>
                      </a:endParaRPr>
                    </a:p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400" dirty="0">
                          <a:effectLst/>
                        </a:rPr>
                        <a:t>(R15+R16)  </a:t>
                      </a:r>
                      <a:endParaRPr lang="it-IT" sz="1400" dirty="0">
                        <a:effectLst/>
                        <a:latin typeface="Times New Roman"/>
                        <a:ea typeface="MS Mincho"/>
                      </a:endParaRPr>
                    </a:p>
                  </a:txBody>
                  <a:tcPr marL="0" marR="0" marT="0" marB="0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368777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Submission </a:t>
            </a:r>
            <a:r>
              <a:rPr lang="en-US" dirty="0" err="1"/>
              <a:t>timeplan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83935"/>
          </a:xfrm>
        </p:spPr>
        <p:txBody>
          <a:bodyPr/>
          <a:lstStyle/>
          <a:p>
            <a:r>
              <a:rPr lang="en-US" sz="1600" dirty="0" smtClean="0"/>
              <a:t>WF: </a:t>
            </a:r>
            <a:endParaRPr lang="en-US" sz="1600" dirty="0" smtClean="0"/>
          </a:p>
          <a:p>
            <a:pPr lvl="1"/>
            <a:r>
              <a:rPr lang="en-US" sz="1600" dirty="0" smtClean="0"/>
              <a:t>Follow the </a:t>
            </a:r>
            <a:r>
              <a:rPr lang="en-US" sz="1600" dirty="0" err="1" smtClean="0"/>
              <a:t>timeplan</a:t>
            </a:r>
            <a:r>
              <a:rPr lang="en-US" sz="1600" dirty="0" smtClean="0"/>
              <a:t> as per slide 2 and slide 3</a:t>
            </a:r>
          </a:p>
          <a:p>
            <a:pPr lvl="1"/>
            <a:r>
              <a:rPr lang="en-US" sz="1600" dirty="0" smtClean="0"/>
              <a:t>February submission: </a:t>
            </a:r>
          </a:p>
          <a:p>
            <a:pPr lvl="2"/>
            <a:r>
              <a:rPr lang="en-US" sz="1600" dirty="0" smtClean="0"/>
              <a:t>High level description of NR and LTE (including </a:t>
            </a:r>
            <a:r>
              <a:rPr lang="en-US" sz="1600" dirty="0"/>
              <a:t>NB-</a:t>
            </a:r>
            <a:r>
              <a:rPr lang="en-US" sz="1600" dirty="0" err="1"/>
              <a:t>IoT</a:t>
            </a:r>
            <a:r>
              <a:rPr lang="en-US" sz="1600" dirty="0"/>
              <a:t> and </a:t>
            </a:r>
            <a:r>
              <a:rPr lang="en-US" sz="1600" dirty="0" err="1"/>
              <a:t>eMTC</a:t>
            </a:r>
            <a:r>
              <a:rPr lang="en-US" sz="1600" dirty="0" smtClean="0"/>
              <a:t>)</a:t>
            </a:r>
          </a:p>
          <a:p>
            <a:pPr lvl="3"/>
            <a:r>
              <a:rPr lang="en-US" sz="1400" dirty="0" smtClean="0"/>
              <a:t>All architectures are described, including dual connectivity between NR and LTE</a:t>
            </a:r>
            <a:endParaRPr lang="en-US" sz="1400" strike="sngStrike" dirty="0" smtClean="0"/>
          </a:p>
          <a:p>
            <a:pPr lvl="2"/>
            <a:r>
              <a:rPr lang="en-US" sz="1600" dirty="0" smtClean="0"/>
              <a:t>No self-evaluation required</a:t>
            </a:r>
          </a:p>
          <a:p>
            <a:pPr lvl="2"/>
            <a:r>
              <a:rPr lang="en-US" sz="1600" dirty="0" smtClean="0"/>
              <a:t>Target to provide description template</a:t>
            </a:r>
          </a:p>
          <a:p>
            <a:pPr lvl="1"/>
            <a:r>
              <a:rPr lang="en-US" sz="1600" dirty="0" smtClean="0"/>
              <a:t>Final submission based on </a:t>
            </a:r>
            <a:r>
              <a:rPr lang="en-US" sz="1600" dirty="0" err="1" smtClean="0"/>
              <a:t>Rel</a:t>
            </a:r>
            <a:r>
              <a:rPr lang="en-US" sz="1600" dirty="0" smtClean="0"/>
              <a:t> 15 and </a:t>
            </a:r>
            <a:r>
              <a:rPr lang="en-US" sz="1600" dirty="0" err="1" smtClean="0"/>
              <a:t>Rel</a:t>
            </a:r>
            <a:r>
              <a:rPr lang="en-US" sz="1600" dirty="0" smtClean="0"/>
              <a:t> 16 features and specifications</a:t>
            </a:r>
            <a:endParaRPr lang="en-US" sz="1600" dirty="0"/>
          </a:p>
          <a:p>
            <a:pPr marL="457200" lvl="1" indent="0">
              <a:buNone/>
            </a:pPr>
            <a:endParaRPr lang="en-US" sz="1600" dirty="0"/>
          </a:p>
          <a:p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4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4002186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/>
              <a:t>Format of submission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2131" y="1138195"/>
            <a:ext cx="8739738" cy="5445485"/>
          </a:xfrm>
        </p:spPr>
        <p:txBody>
          <a:bodyPr/>
          <a:lstStyle/>
          <a:p>
            <a:r>
              <a:rPr lang="en-US" sz="1600" dirty="0" smtClean="0"/>
              <a:t>WF: </a:t>
            </a:r>
            <a:endParaRPr lang="en-US" sz="1600" dirty="0" smtClean="0"/>
          </a:p>
          <a:p>
            <a:pPr marL="541338" lvl="1"/>
            <a:r>
              <a:rPr lang="en-US" sz="1600" dirty="0" err="1" smtClean="0"/>
              <a:t>Submisison</a:t>
            </a:r>
            <a:r>
              <a:rPr lang="en-US" sz="1600" dirty="0" smtClean="0"/>
              <a:t> 1</a:t>
            </a:r>
            <a:endParaRPr lang="en-US" sz="1600" dirty="0"/>
          </a:p>
          <a:p>
            <a:pPr marL="941388" lvl="2"/>
            <a:r>
              <a:rPr lang="en-US" sz="1600" dirty="0" smtClean="0"/>
              <a:t>SRIT </a:t>
            </a:r>
          </a:p>
          <a:p>
            <a:pPr marL="1398588" lvl="3"/>
            <a:r>
              <a:rPr lang="en-US" sz="1600" dirty="0" smtClean="0"/>
              <a:t>Component RIT: NR (TBD incl. NB-</a:t>
            </a:r>
            <a:r>
              <a:rPr lang="en-US" sz="1600" dirty="0" err="1" smtClean="0"/>
              <a:t>IoT</a:t>
            </a:r>
            <a:r>
              <a:rPr lang="en-US" sz="1600" dirty="0" smtClean="0"/>
              <a:t>, </a:t>
            </a:r>
            <a:r>
              <a:rPr lang="en-US" sz="1600" dirty="0" err="1" smtClean="0"/>
              <a:t>eMTC</a:t>
            </a:r>
            <a:r>
              <a:rPr lang="en-US" sz="1600" dirty="0" smtClean="0"/>
              <a:t>)</a:t>
            </a:r>
          </a:p>
          <a:p>
            <a:pPr marL="1398588" lvl="3"/>
            <a:r>
              <a:rPr lang="en-US" sz="1600" dirty="0"/>
              <a:t>Component RIT: </a:t>
            </a:r>
            <a:r>
              <a:rPr lang="en-US" sz="1600" dirty="0" smtClean="0"/>
              <a:t>EUTRA/LTE (incl. NB-</a:t>
            </a:r>
            <a:r>
              <a:rPr lang="en-US" sz="1600" dirty="0" err="1" smtClean="0"/>
              <a:t>IoT</a:t>
            </a:r>
            <a:r>
              <a:rPr lang="en-US" sz="1600" dirty="0" smtClean="0"/>
              <a:t>, </a:t>
            </a:r>
            <a:r>
              <a:rPr lang="en-US" sz="1600" dirty="0" err="1" smtClean="0"/>
              <a:t>eMTC</a:t>
            </a:r>
            <a:r>
              <a:rPr lang="en-US" sz="1600" dirty="0" smtClean="0"/>
              <a:t>)</a:t>
            </a:r>
          </a:p>
          <a:p>
            <a:pPr marL="1398588" lvl="3"/>
            <a:r>
              <a:rPr lang="en-US" sz="1600" dirty="0" smtClean="0"/>
              <a:t>full </a:t>
            </a:r>
            <a:r>
              <a:rPr lang="en-US" sz="1600" dirty="0"/>
              <a:t>38 </a:t>
            </a:r>
            <a:r>
              <a:rPr lang="en-US" sz="1600" dirty="0" smtClean="0"/>
              <a:t>and 36 series (excluding operation in unlicensed spectrum, details TBD)</a:t>
            </a:r>
          </a:p>
          <a:p>
            <a:pPr marL="1398588" lvl="3"/>
            <a:r>
              <a:rPr lang="en-US" sz="1600" dirty="0" smtClean="0"/>
              <a:t>Evaluation </a:t>
            </a:r>
            <a:r>
              <a:rPr lang="en-US" sz="1600" dirty="0"/>
              <a:t>of each  </a:t>
            </a:r>
            <a:r>
              <a:rPr lang="en-US" sz="1600" dirty="0" smtClean="0"/>
              <a:t>component RIT shall </a:t>
            </a:r>
            <a:r>
              <a:rPr lang="en-US" sz="1600" dirty="0"/>
              <a:t>be performed, and IMT2020 compliance demonstrated, against all IMT2020 requirements and test </a:t>
            </a:r>
            <a:r>
              <a:rPr lang="en-US" sz="1600" dirty="0" smtClean="0"/>
              <a:t>environments</a:t>
            </a:r>
          </a:p>
          <a:p>
            <a:pPr marL="1169988" lvl="3" indent="0">
              <a:buNone/>
            </a:pPr>
            <a:endParaRPr lang="en-US" sz="1600" dirty="0" smtClean="0"/>
          </a:p>
          <a:p>
            <a:pPr marL="404813" lvl="1" defTabSz="808038"/>
            <a:r>
              <a:rPr lang="en-US" sz="1600" dirty="0" smtClean="0"/>
              <a:t>Submission 2</a:t>
            </a:r>
          </a:p>
          <a:p>
            <a:pPr marL="804863" lvl="2" defTabSz="808038"/>
            <a:r>
              <a:rPr lang="en-US" sz="1600" dirty="0" smtClean="0"/>
              <a:t>In addition to above, submit an NR RIT </a:t>
            </a:r>
          </a:p>
          <a:p>
            <a:pPr marL="804863" lvl="2" defTabSz="808038"/>
            <a:r>
              <a:rPr lang="en-US" sz="1600" dirty="0" smtClean="0"/>
              <a:t>The plan is to leverage the NR RIT as in submission 1; exact proposal TBD by final submission</a:t>
            </a:r>
          </a:p>
          <a:p>
            <a:pPr marL="804863" lvl="2" defTabSz="808038"/>
            <a:endParaRPr lang="en-US" sz="1600" dirty="0" smtClean="0"/>
          </a:p>
          <a:p>
            <a:pPr marL="0" indent="0">
              <a:buNone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5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781085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834188" cy="870768"/>
          </a:xfrm>
        </p:spPr>
        <p:txBody>
          <a:bodyPr/>
          <a:lstStyle/>
          <a:p>
            <a:r>
              <a:rPr lang="en-GB" dirty="0" smtClean="0"/>
              <a:t>Naming (already agreed)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 smtClean="0"/>
              <a:t> Name of the 3GPP technology endorsed by RAN:</a:t>
            </a:r>
          </a:p>
          <a:p>
            <a:pPr lvl="1"/>
            <a:r>
              <a:rPr lang="en-US" sz="1600" b="1" dirty="0"/>
              <a:t>Name : 5G</a:t>
            </a:r>
            <a:r>
              <a:rPr lang="en-US" sz="1600" dirty="0"/>
              <a:t>				</a:t>
            </a:r>
            <a:endParaRPr lang="it-IT" sz="1600" dirty="0"/>
          </a:p>
          <a:p>
            <a:pPr lvl="2"/>
            <a:r>
              <a:rPr lang="en-US" sz="1600" b="1" dirty="0"/>
              <a:t>Developed by 3GPP as </a:t>
            </a:r>
            <a:r>
              <a:rPr lang="en-US" sz="1600" b="1" dirty="0" smtClean="0"/>
              <a:t>5G, </a:t>
            </a:r>
            <a:r>
              <a:rPr lang="en-US" sz="1600" b="1" dirty="0"/>
              <a:t>Release 15 and </a:t>
            </a:r>
            <a:r>
              <a:rPr lang="en-US" sz="1600" b="1" dirty="0" smtClean="0"/>
              <a:t>beyond </a:t>
            </a:r>
            <a:r>
              <a:rPr lang="en-US" sz="1600" b="1" dirty="0"/>
              <a:t>(5G)</a:t>
            </a:r>
            <a:r>
              <a:rPr lang="en-US" sz="1600" b="1" dirty="0" smtClean="0"/>
              <a:t> </a:t>
            </a:r>
            <a:endParaRPr lang="it-IT" sz="1600" dirty="0"/>
          </a:p>
          <a:p>
            <a:pPr marL="0" indent="0">
              <a:buNone/>
            </a:pPr>
            <a:endParaRPr lang="en-US" sz="1600" dirty="0" smtClean="0"/>
          </a:p>
          <a:p>
            <a:pPr marL="0" lvl="1" indent="0">
              <a:buClrTx/>
              <a:buNone/>
            </a:pPr>
            <a:endParaRPr lang="en-US" sz="16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6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378184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/>
            <a:r>
              <a:rPr lang="en-GB" dirty="0"/>
              <a:t>Distribution of this document</a:t>
            </a:r>
            <a:r>
              <a:rPr lang="en-US" dirty="0"/>
              <a:t>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000" dirty="0" smtClean="0"/>
              <a:t>The agreed way forward to be submitted to RAN </a:t>
            </a:r>
            <a:r>
              <a:rPr lang="en-US" sz="2000" dirty="0" smtClean="0"/>
              <a:t>WGs</a:t>
            </a:r>
            <a:endParaRPr lang="en-US" sz="2000" dirty="0" smtClean="0"/>
          </a:p>
          <a:p>
            <a:r>
              <a:rPr lang="en-US" sz="2000" dirty="0" smtClean="0"/>
              <a:t>Submit the agreed to SA and PCG for their endorsement</a:t>
            </a:r>
          </a:p>
          <a:p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GB" altLang="ja-JP" smtClean="0"/>
              <a:t>Slide </a:t>
            </a:r>
            <a:fld id="{47512CAB-F5FA-4C91-A494-E25B532D3419}" type="slidenum">
              <a:rPr lang="en-GB" altLang="ja-JP" smtClean="0"/>
              <a:pPr/>
              <a:t>7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19764616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3gpp">
  <a:themeElements>
    <a:clrScheme name="1_3gpp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1_3gpp">
      <a:majorFont>
        <a:latin typeface="Calibri"/>
        <a:ea typeface="MS PGothic"/>
        <a:cs typeface=""/>
      </a:majorFont>
      <a:minorFont>
        <a:latin typeface="Calibri"/>
        <a:ea typeface="MS PGothic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3gpp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221167</TotalTime>
  <Words>377</Words>
  <Application>Microsoft Office PowerPoint</Application>
  <PresentationFormat>Presentazione su schermo (4:3)</PresentationFormat>
  <Paragraphs>106</Paragraphs>
  <Slides>8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8</vt:i4>
      </vt:variant>
    </vt:vector>
  </HeadingPairs>
  <TitlesOfParts>
    <vt:vector size="9" baseType="lpstr">
      <vt:lpstr>1_3gpp</vt:lpstr>
      <vt:lpstr>  </vt:lpstr>
      <vt:lpstr>Agenda items</vt:lpstr>
      <vt:lpstr>Submission timeplan</vt:lpstr>
      <vt:lpstr>Submission timeplan</vt:lpstr>
      <vt:lpstr>Submission timeplan</vt:lpstr>
      <vt:lpstr>Format of submission </vt:lpstr>
      <vt:lpstr>Naming (already agreed)</vt:lpstr>
      <vt:lpstr>Distribution of this document </vt:lpstr>
    </vt:vector>
  </TitlesOfParts>
  <Company>FUJITSU LTD.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3GPPRAN4#60bis  Meeting Arrangement</dc:title>
  <dc:creator>Saynajakangas, Tuomo (Nokia - FI/Oulu)</dc:creator>
  <dc:description>©3GPP 2009. All rights reserved</dc:description>
  <cp:lastModifiedBy>Romano Giovanni</cp:lastModifiedBy>
  <cp:revision>3705</cp:revision>
  <dcterms:created xsi:type="dcterms:W3CDTF">2009-06-03T18:05:22Z</dcterms:created>
  <dcterms:modified xsi:type="dcterms:W3CDTF">2017-09-12T00:42:04Z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(3)VfiWib7JH/3GC0IchWPFA4Gl0g/gme/Z/OzxhSA+bD0D6+rZtHw+MB0lvVVw9/3O9siVOS4f_x000d_
GIHFLulrWhDNPWkWang2i+5gl7DoLWVpXiRg9jTn2EX0/bV/k6TXUTNJ6NsUA4AkDZg6onyb_x000d_
qz9Q3xgLS7vKjJgOaw3T1VKVZV7D/v50R1gf9TiXmqvijdm7IjOWjahPaYbqVFMOcQ3R9yKl_x000d_
Dri/JmwTEGrlxVPMcI</vt:lpwstr>
  </property>
  <property fmtid="{D5CDD505-2E9C-101B-9397-08002B2CF9AE}" pid="3" name="_new_ms_pID_72543_00">
    <vt:lpwstr>_new_ms_pID_72543</vt:lpwstr>
  </property>
  <property fmtid="{D5CDD505-2E9C-101B-9397-08002B2CF9AE}" pid="4" name="_new_ms_pID_725431">
    <vt:lpwstr>Iw04xJaSPA+og92jk3GdHb5KFgZS0QUdwzF9l4wK/UOpnhHDQM78Am_x000d_
HbptMkzyZmdV6hOHiS+Fv0fAJYbkM6zqmWiw9Zi16jc0Ovjv2sqAa5gDNLswCjVFjmDf9lGs_x000d_
ZvGg5Q0tc9SE/IPjPx4kdE77250fag12y6W3oxisTDdQvLmtPth6FkT4WKeKxKyMX5V9m2+W_x000d_
ktDCsDJDzMk5Xzjic/YawUfGUIH/1m9+HI1Y</vt:lpwstr>
  </property>
  <property fmtid="{D5CDD505-2E9C-101B-9397-08002B2CF9AE}" pid="5" name="_new_ms_pID_725431_00">
    <vt:lpwstr>_new_ms_pID_725431</vt:lpwstr>
  </property>
  <property fmtid="{D5CDD505-2E9C-101B-9397-08002B2CF9AE}" pid="6" name="_new_ms_pID_725432">
    <vt:lpwstr>HlIvCMj7nWJEtB+jia4y8x+8SrMPCNLxmcZS_x000d_
KZgSkBzW7DVc6E7EbDy5E6kITZiDBQ==</vt:lpwstr>
  </property>
  <property fmtid="{D5CDD505-2E9C-101B-9397-08002B2CF9AE}" pid="7" name="_new_ms_pID_725432_00">
    <vt:lpwstr>_new_ms_pID_725432</vt:lpwstr>
  </property>
  <property fmtid="{D5CDD505-2E9C-101B-9397-08002B2CF9AE}" pid="8" name="_2015_ms_pID_725343">
    <vt:lpwstr>(2)NTsSQlx83b3ul9yvxjFk1m6hbJ6dlwQvwrkCXkO57eSKO4uurKxDrodUw/r+hDUf2YyuNm0W
pX1CsSdsVcdDjCUN+1PkjiXqcJCsYJKI9PEPhEx3Ldjf6mOtPBnGsX2QRuwvHqm0dU8DkWTR
mGH7YGDlAglLkDZldDuHVZlxUZtnpC5MdvNiWmY7WYRUopK4/NwZZKvutJvJCLPnqVG9c841
qs4yVdeii5HixmxesC</vt:lpwstr>
  </property>
  <property fmtid="{D5CDD505-2E9C-101B-9397-08002B2CF9AE}" pid="9" name="_2015_ms_pID_725343_00">
    <vt:lpwstr>_2015_ms_pID_725343</vt:lpwstr>
  </property>
  <property fmtid="{D5CDD505-2E9C-101B-9397-08002B2CF9AE}" pid="10" name="_2015_ms_pID_7253431">
    <vt:lpwstr>z8uAGrzgqA+7PhaarAcQ7DZsZP321k4Q1TWN94x1WIB3C1lSxhoeFg
N1wWdZTZ8Ghhw8Fkhc9fSQwS1uLo5GwvxxAKSgG79UMWJMQcfUifmlDZfdfYi1yv2KyNr7pk
D+eEDrvWGJ5vSZgIBAkOyX6Zk9legxXQpioUK5ophOqY+Z/JP4YUExwvwN7p7eFBYkZ3KT3b
Cw47u85qNA5TmUEg</vt:lpwstr>
  </property>
  <property fmtid="{D5CDD505-2E9C-101B-9397-08002B2CF9AE}" pid="11" name="_2015_ms_pID_7253431_00">
    <vt:lpwstr>_2015_ms_pID_7253431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1503377476</vt:lpwstr>
  </property>
</Properties>
</file>