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56" r:id="rId2"/>
    <p:sldId id="298" r:id="rId3"/>
    <p:sldId id="302" r:id="rId4"/>
    <p:sldId id="303" r:id="rId5"/>
    <p:sldId id="297" r:id="rId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56"/>
            <p14:sldId id="298"/>
            <p14:sldId id="302"/>
            <p14:sldId id="303"/>
            <p14:sldId id="297"/>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4992"/>
    <a:srgbClr val="CF2A2A"/>
    <a:srgbClr val="0C2577"/>
    <a:srgbClr val="007A3E"/>
    <a:srgbClr val="009FDB"/>
    <a:srgbClr val="F2F2F2"/>
    <a:srgbClr val="191919"/>
    <a:srgbClr val="EFEFEF"/>
    <a:srgbClr val="4CA90C"/>
    <a:srgbClr val="FFB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5" autoAdjust="0"/>
    <p:restoredTop sz="98929" autoAdjust="0"/>
  </p:normalViewPr>
  <p:slideViewPr>
    <p:cSldViewPr>
      <p:cViewPr varScale="1">
        <p:scale>
          <a:sx n="68" d="100"/>
          <a:sy n="68" d="100"/>
        </p:scale>
        <p:origin x="630" y="72"/>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5552"/>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A5829C-7C6A-DF41-92FC-FE30E34D6DBD}" type="datetimeFigureOut">
              <a:rPr lang="en-US" smtClean="0"/>
              <a:t>9/10/2017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7A9F4-9AF1-BE4F-A500-2756F8488435}" type="datetimeFigureOut">
              <a:rPr lang="en-US" smtClean="0"/>
              <a:t>9/10/2017</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2016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2016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tt_hz_lkp_rgb_pos.png"/>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tx2"/>
                </a:solidFill>
              </a:defRPr>
            </a:lvl1pPr>
          </a:lstStyle>
          <a:p>
            <a:fld id="{12CB907E-C602-C34B-93F7-CA9E40714286}" type="slidenum">
              <a:rPr lang="en-US" smtClean="0"/>
              <a:pPr/>
              <a:t>‹#›</a:t>
            </a:fld>
            <a:r>
              <a:rPr lang="en-US" dirty="0"/>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dirty="0">
                <a:solidFill>
                  <a:schemeClr val="tx2"/>
                </a:solidFill>
              </a:rPr>
              <a:t>Motivation for Study on Integrated Access and Backhaul for NR													</a:t>
            </a:r>
            <a:r>
              <a:rPr lang="en-US" sz="1600" b="1" dirty="0">
                <a:solidFill>
                  <a:schemeClr val="tx2"/>
                </a:solidFill>
              </a:rPr>
              <a:t>RP-172020</a:t>
            </a:r>
            <a:endParaRPr lang="en-US" sz="1100" b="1" dirty="0">
              <a:solidFill>
                <a:schemeClr val="tx2"/>
              </a:solidFill>
            </a:endParaRPr>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1800" kern="1200">
          <a:solidFill>
            <a:schemeClr val="tx2"/>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tx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498798" y="594858"/>
            <a:ext cx="11310613" cy="319541"/>
          </a:xfrm>
        </p:spPr>
        <p:txBody>
          <a:bodyPr/>
          <a:lstStyle/>
          <a:p>
            <a:r>
              <a:rPr lang="en-US" sz="2400" dirty="0"/>
              <a:t>RAN#77, SAPPORO, JAPAN SEPTEMBER 11-14 2017		  			                 RP-172020</a:t>
            </a:r>
            <a:r>
              <a:rPr lang="en-US" sz="2400"/>
              <a:t>	   AI </a:t>
            </a:r>
            <a:r>
              <a:rPr lang="en-US" sz="2400" dirty="0"/>
              <a:t>9.2.1</a:t>
            </a:r>
          </a:p>
        </p:txBody>
      </p:sp>
      <p:sp>
        <p:nvSpPr>
          <p:cNvPr id="3" name="Title 2"/>
          <p:cNvSpPr>
            <a:spLocks noGrp="1"/>
          </p:cNvSpPr>
          <p:nvPr>
            <p:ph type="title"/>
          </p:nvPr>
        </p:nvSpPr>
        <p:spPr>
          <a:xfrm>
            <a:off x="498799" y="1600564"/>
            <a:ext cx="11209064" cy="1523098"/>
          </a:xfrm>
        </p:spPr>
        <p:txBody>
          <a:bodyPr/>
          <a:lstStyle/>
          <a:p>
            <a:r>
              <a:rPr lang="en-US" sz="3200" dirty="0"/>
              <a:t>Supporting 2Tx UE and Single UL Transmission in NR</a:t>
            </a:r>
          </a:p>
        </p:txBody>
      </p:sp>
      <p:sp>
        <p:nvSpPr>
          <p:cNvPr id="6" name="Text Placeholder 5"/>
          <p:cNvSpPr>
            <a:spLocks noGrp="1"/>
          </p:cNvSpPr>
          <p:nvPr>
            <p:ph type="body" sz="quarter" idx="18"/>
          </p:nvPr>
        </p:nvSpPr>
        <p:spPr>
          <a:xfrm>
            <a:off x="498799" y="3522417"/>
            <a:ext cx="11213719" cy="914400"/>
          </a:xfrm>
        </p:spPr>
        <p:txBody>
          <a:bodyPr/>
          <a:lstStyle/>
          <a:p>
            <a:r>
              <a:rPr lang="en-US" sz="3200" dirty="0"/>
              <a:t>AT&amp;T</a:t>
            </a:r>
          </a:p>
        </p:txBody>
      </p:sp>
    </p:spTree>
    <p:extLst>
      <p:ext uri="{BB962C8B-B14F-4D97-AF65-F5344CB8AC3E}">
        <p14:creationId xmlns:p14="http://schemas.microsoft.com/office/powerpoint/2010/main" val="1110175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p:cNvSpPr>
            <a:spLocks noGrp="1"/>
          </p:cNvSpPr>
          <p:nvPr>
            <p:ph type="title"/>
          </p:nvPr>
        </p:nvSpPr>
        <p:spPr/>
        <p:txBody>
          <a:bodyPr/>
          <a:lstStyle/>
          <a:p>
            <a:r>
              <a:rPr lang="en-US" dirty="0"/>
              <a:t>Motivation</a:t>
            </a:r>
          </a:p>
        </p:txBody>
      </p:sp>
      <p:sp>
        <p:nvSpPr>
          <p:cNvPr id="4" name="Content Placeholder 3"/>
          <p:cNvSpPr>
            <a:spLocks noGrp="1"/>
          </p:cNvSpPr>
          <p:nvPr>
            <p:ph sz="quarter" idx="12"/>
          </p:nvPr>
        </p:nvSpPr>
        <p:spPr>
          <a:xfrm>
            <a:off x="490939" y="1139370"/>
            <a:ext cx="11209064" cy="4897363"/>
          </a:xfrm>
        </p:spPr>
        <p:txBody>
          <a:bodyPr/>
          <a:lstStyle/>
          <a:p>
            <a:pPr marL="342900" indent="-342900">
              <a:buFont typeface="Arial" panose="020B0604020202020204" pitchFamily="34" charset="0"/>
              <a:buChar char="•"/>
            </a:pPr>
            <a:r>
              <a:rPr lang="en-US" dirty="0"/>
              <a:t>Dual connectivity between LTE and NR is a key feature used by the Option 3X NSA architecture. This requires separate UL transmission on the MCG and SCG to deliver the UCI independently to each one of them.</a:t>
            </a:r>
          </a:p>
          <a:p>
            <a:pPr marL="571500" lvl="2" indent="-342900">
              <a:buFont typeface="Arial" panose="020B0604020202020204" pitchFamily="34" charset="0"/>
              <a:buChar char="•"/>
            </a:pPr>
            <a:r>
              <a:rPr lang="en-US" sz="1800" dirty="0"/>
              <a:t>UL PUCCH on SCG and MCG delivers the HARQ ACK/NACK, CSI measurements</a:t>
            </a:r>
          </a:p>
          <a:p>
            <a:pPr marL="571500" lvl="2" indent="-342900">
              <a:buFont typeface="Arial" panose="020B0604020202020204" pitchFamily="34" charset="0"/>
              <a:buChar char="•"/>
            </a:pPr>
            <a:r>
              <a:rPr lang="en-US" sz="1800" dirty="0"/>
              <a:t>UL PUSCH on SCG and MCG allows for the UL bearer to be split.</a:t>
            </a:r>
          </a:p>
          <a:p>
            <a:pPr marL="571500" lvl="2"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In some band combinations such as NR on 3.5GHz and LTE on  2GHz there is potential issue of supporting </a:t>
            </a:r>
            <a:r>
              <a:rPr lang="en-US" u="sng" dirty="0"/>
              <a:t>simultaneous</a:t>
            </a:r>
            <a:r>
              <a:rPr lang="en-US" dirty="0"/>
              <a:t> UL on both bands due to inter-mod between these two bands. </a:t>
            </a:r>
          </a:p>
          <a:p>
            <a:pPr marL="571500" lvl="2" indent="-342900">
              <a:buFont typeface="Arial" panose="020B0604020202020204" pitchFamily="34" charset="0"/>
              <a:buChar char="•"/>
            </a:pPr>
            <a:r>
              <a:rPr lang="en-US" dirty="0"/>
              <a:t>Even for these band combinations the problem only happens when the transmit power in both or one of these bands is high. When the transmit power in both of these bands is low then the problem is mitigated significantly and it is possible to sustain simultaneous UL transmission on both the bands</a:t>
            </a:r>
          </a:p>
          <a:p>
            <a:endParaRPr lang="en-US" dirty="0"/>
          </a:p>
          <a:p>
            <a:pPr marL="342900" indent="-342900">
              <a:buFont typeface="Arial" panose="020B0604020202020204" pitchFamily="34" charset="0"/>
              <a:buChar char="•"/>
            </a:pPr>
            <a:r>
              <a:rPr lang="en-US" dirty="0"/>
              <a:t>This contribution highlights potential techniques and their pros and cons for addressing this issue. </a:t>
            </a:r>
          </a:p>
        </p:txBody>
      </p:sp>
    </p:spTree>
    <p:extLst>
      <p:ext uri="{BB962C8B-B14F-4D97-AF65-F5344CB8AC3E}">
        <p14:creationId xmlns:p14="http://schemas.microsoft.com/office/powerpoint/2010/main" val="2841994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p:cNvSpPr>
            <a:spLocks noGrp="1"/>
          </p:cNvSpPr>
          <p:nvPr>
            <p:ph type="title"/>
          </p:nvPr>
        </p:nvSpPr>
        <p:spPr/>
        <p:txBody>
          <a:bodyPr/>
          <a:lstStyle/>
          <a:p>
            <a:r>
              <a:rPr lang="en-US" dirty="0"/>
              <a:t>Observations on UE operation</a:t>
            </a:r>
          </a:p>
        </p:txBody>
      </p:sp>
      <p:sp>
        <p:nvSpPr>
          <p:cNvPr id="6" name="Rectangle 2"/>
          <p:cNvSpPr>
            <a:spLocks noGrp="1" noChangeArrowheads="1"/>
          </p:cNvSpPr>
          <p:nvPr>
            <p:ph sz="quarter" idx="12"/>
          </p:nvPr>
        </p:nvSpPr>
        <p:spPr bwMode="auto">
          <a:xfrm>
            <a:off x="490939" y="1920657"/>
            <a:ext cx="10708873"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Observation 1: When a UE operates using dual connectivity between LTE and NR it is expected to transmit on both the UL carriers simultaneously. </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 </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Observation 2: In certain band combinations between LTE and NR transmitting on both the carriers in the UL can lead to potential degradation in performance due to inter-mod issues. </a:t>
            </a:r>
            <a:endParaRPr kumimoji="0" lang="en-US" altLang="en-US" sz="4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99494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p:cNvSpPr>
            <a:spLocks noGrp="1"/>
          </p:cNvSpPr>
          <p:nvPr>
            <p:ph type="title"/>
          </p:nvPr>
        </p:nvSpPr>
        <p:spPr/>
        <p:txBody>
          <a:bodyPr/>
          <a:lstStyle/>
          <a:p>
            <a:r>
              <a:rPr lang="en-US" dirty="0"/>
              <a:t>Proposals</a:t>
            </a:r>
          </a:p>
        </p:txBody>
      </p:sp>
      <p:sp>
        <p:nvSpPr>
          <p:cNvPr id="5" name="Rectangle 1"/>
          <p:cNvSpPr>
            <a:spLocks noGrp="1" noChangeArrowheads="1"/>
          </p:cNvSpPr>
          <p:nvPr>
            <p:ph sz="quarter" idx="12"/>
          </p:nvPr>
        </p:nvSpPr>
        <p:spPr bwMode="auto">
          <a:xfrm>
            <a:off x="531812" y="1000065"/>
            <a:ext cx="10439400"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Proposal 1: For LTE-NR dual connectivity the baseline operation assumes the UE to be capable simultaneous transmission on both the UL carriers.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Proposal 2: For certain band combinations and scenarios which results in Rx MSD issues from simultaneous transmission on both the UL carriers, the UE is expected to transmit on only 1 UL carrier at any given time.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Proposal 3: UE indicates to the network for a given band combination if is suffers from Rx MSD issues while transmitting on both the UL carriers simultaneously.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1F497D"/>
                </a:solidFill>
                <a:effectLst/>
                <a:latin typeface="Arial" panose="020B0604020202020204" pitchFamily="34" charset="0"/>
                <a:ea typeface="Calibri" panose="020F0502020204030204" pitchFamily="34" charset="0"/>
                <a:cs typeface="Calibri" panose="020F0502020204030204" pitchFamily="34" charset="0"/>
              </a:rPr>
              <a:t>Proposal 4: RAN plenary should send LS to the various RAN WG to identify the band combinations and enable this use case for LTE-NR dual connectivity where the UE is able to transmit on only one UL carriers at a time</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000" b="1" dirty="0">
              <a:solidFill>
                <a:srgbClr val="1F497D"/>
              </a:solidFill>
              <a:latin typeface="Arial" panose="020B0604020202020204" pitchFamily="34" charset="0"/>
            </a:endParaRPr>
          </a:p>
          <a:p>
            <a:pPr lvl="0" defTabSz="914400" eaLnBrk="0" fontAlgn="base" hangingPunct="0">
              <a:lnSpc>
                <a:spcPct val="100000"/>
              </a:lnSpc>
              <a:spcBef>
                <a:spcPct val="0"/>
              </a:spcBef>
              <a:spcAft>
                <a:spcPct val="0"/>
              </a:spcAft>
              <a:buClrTx/>
            </a:pPr>
            <a:r>
              <a:rPr lang="en-US" altLang="en-US" sz="2000" b="1" dirty="0">
                <a:solidFill>
                  <a:srgbClr val="1F497D"/>
                </a:solidFill>
                <a:latin typeface="Arial" panose="020B0604020202020204" pitchFamily="34" charset="0"/>
              </a:rPr>
              <a:t>Proposal 5: The Network then makes the final decision and indicates to the UE whether or not it should transmit on both the UL carriers  simultaneously for that given band combination.</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98591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940743"/>
      </p:ext>
    </p:extLst>
  </p:cSld>
  <p:clrMapOvr>
    <a:masterClrMapping/>
  </p:clrMapOvr>
</p:sld>
</file>

<file path=ppt/theme/theme1.xml><?xml version="1.0" encoding="utf-8"?>
<a:theme xmlns:a="http://schemas.openxmlformats.org/drawingml/2006/main" name="Blank">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4324</TotalTime>
  <Words>250</Words>
  <Application>Microsoft Office PowerPoint</Application>
  <PresentationFormat>Custom</PresentationFormat>
  <Paragraphs>29</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Lucida Grande</vt:lpstr>
      <vt:lpstr>Blank</vt:lpstr>
      <vt:lpstr>Supporting 2Tx UE and Single UL Transmission in NR</vt:lpstr>
      <vt:lpstr>Motivation</vt:lpstr>
      <vt:lpstr>Observations on UE operation</vt:lpstr>
      <vt:lpstr>Proposals</vt:lpstr>
      <vt:lpstr>PowerPoint Presentation</vt:lpstr>
    </vt:vector>
  </TitlesOfParts>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of Multi-Hop Self Backhauling NR RAN</dc:title>
  <dc:creator>Ghosh, Arunabha</dc:creator>
  <cp:lastModifiedBy>GRANT, MARC B</cp:lastModifiedBy>
  <cp:revision>82</cp:revision>
  <dcterms:created xsi:type="dcterms:W3CDTF">2016-09-18T01:36:18Z</dcterms:created>
  <dcterms:modified xsi:type="dcterms:W3CDTF">2017-09-11T00:28:48Z</dcterms:modified>
</cp:coreProperties>
</file>