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6"/>
  </p:notesMasterIdLst>
  <p:sldIdLst>
    <p:sldId id="256" r:id="rId2"/>
    <p:sldId id="268" r:id="rId3"/>
    <p:sldId id="266" r:id="rId4"/>
    <p:sldId id="267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42" autoAdjust="0"/>
  </p:normalViewPr>
  <p:slideViewPr>
    <p:cSldViewPr>
      <p:cViewPr varScale="1">
        <p:scale>
          <a:sx n="94" d="100"/>
          <a:sy n="94" d="100"/>
        </p:scale>
        <p:origin x="955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YSJ\&#44221;&#51137;&#51648;&#54364;\2017&#45380;\2017%20LG%20RAN2%20&#54364;&#51456;&#54876;&#46041;_2017090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'Item Tdocs'!$I$2:$N$2</c:f>
              <c:strCache>
                <c:ptCount val="6"/>
                <c:pt idx="0">
                  <c:v>NR#1</c:v>
                </c:pt>
                <c:pt idx="1">
                  <c:v>#97</c:v>
                </c:pt>
                <c:pt idx="2">
                  <c:v>#97bis</c:v>
                </c:pt>
                <c:pt idx="3">
                  <c:v>#98</c:v>
                </c:pt>
                <c:pt idx="4">
                  <c:v>NR#2</c:v>
                </c:pt>
                <c:pt idx="5">
                  <c:v>#99</c:v>
                </c:pt>
              </c:strCache>
            </c:strRef>
          </c:cat>
          <c:val>
            <c:numRef>
              <c:f>'Item Tdocs'!$I$3:$N$3</c:f>
              <c:numCache>
                <c:formatCode>General</c:formatCode>
                <c:ptCount val="6"/>
                <c:pt idx="0">
                  <c:v>615</c:v>
                </c:pt>
                <c:pt idx="1">
                  <c:v>1143</c:v>
                </c:pt>
                <c:pt idx="2">
                  <c:v>1212</c:v>
                </c:pt>
                <c:pt idx="3">
                  <c:v>1681</c:v>
                </c:pt>
                <c:pt idx="4">
                  <c:v>1095</c:v>
                </c:pt>
                <c:pt idx="5">
                  <c:v>1913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0808064"/>
        <c:axId val="1080809152"/>
      </c:barChart>
      <c:catAx>
        <c:axId val="1080808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080809152"/>
        <c:crosses val="autoZero"/>
        <c:auto val="1"/>
        <c:lblAlgn val="ctr"/>
        <c:lblOffset val="100"/>
        <c:noMultiLvlLbl val="0"/>
      </c:catAx>
      <c:valAx>
        <c:axId val="1080809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080808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61805-633C-4751-B986-876196D20760}" type="datetimeFigureOut">
              <a:rPr lang="ko-KR" altLang="en-US" smtClean="0"/>
              <a:t>2017-09-07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B1F49-E0A8-4E2D-A3C3-0067927EF28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1282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B1F49-E0A8-4E2D-A3C3-0067927EF287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7895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9564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8640960" cy="504055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1520" y="1124743"/>
            <a:ext cx="8640960" cy="5316399"/>
          </a:xfrm>
        </p:spPr>
        <p:txBody>
          <a:bodyPr/>
          <a:lstStyle>
            <a:lvl1pPr marL="228600" indent="-228600">
              <a:buFont typeface="Arial" panose="020B0604020202020204" pitchFamily="34" charset="0"/>
              <a:buChar char="•"/>
              <a:defRPr sz="2400"/>
            </a:lvl1pPr>
            <a:lvl2pPr marL="685800" indent="-228600">
              <a:buFont typeface="Wingdings" panose="05000000000000000000" pitchFamily="2" charset="2"/>
              <a:buChar char="§"/>
              <a:defRPr sz="2000"/>
            </a:lvl2pPr>
            <a:lvl3pPr marL="1143000" indent="-228600">
              <a:buFont typeface="맑은 고딕" panose="020B0503020000020004" pitchFamily="50" charset="-127"/>
              <a:buChar char="­"/>
              <a:defRPr sz="1800"/>
            </a:lvl3pPr>
            <a:lvl4pPr marL="1600200" indent="-228600">
              <a:buFont typeface="Wingdings" panose="05000000000000000000" pitchFamily="2" charset="2"/>
              <a:buChar char="ü"/>
              <a:defRPr sz="1600"/>
            </a:lvl4pPr>
            <a:lvl5pPr marL="2057400" indent="-228600">
              <a:buFont typeface="Wingdings" panose="05000000000000000000" pitchFamily="2" charset="2"/>
              <a:buChar char="v"/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107504" y="6545237"/>
            <a:ext cx="2057400" cy="196131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BCCF5605-3803-480C-BD62-5F1F63D58513}" type="datetime1">
              <a:rPr lang="ko-KR" altLang="en-US" smtClean="0"/>
              <a:pPr/>
              <a:t>2017-09-07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028950" y="6545237"/>
            <a:ext cx="3086100" cy="196131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979096" y="6545237"/>
            <a:ext cx="2057400" cy="196131"/>
          </a:xfrm>
          <a:prstGeom prst="rect">
            <a:avLst/>
          </a:prstGeom>
        </p:spPr>
        <p:txBody>
          <a:bodyPr/>
          <a:lstStyle>
            <a:lvl1pPr algn="r">
              <a:defRPr sz="1200"/>
            </a:lvl1pPr>
          </a:lstStyle>
          <a:p>
            <a:fld id="{6750863C-0FAD-46B8-AB7B-EE71BB2EAFBC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0" y="836712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-3593" y="868797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470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216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90656" cy="1470025"/>
          </a:xfrm>
        </p:spPr>
        <p:txBody>
          <a:bodyPr>
            <a:normAutofit/>
          </a:bodyPr>
          <a:lstStyle/>
          <a:p>
            <a:r>
              <a:rPr lang="en-US" altLang="ja-JP" b="1" dirty="0" smtClean="0">
                <a:solidFill>
                  <a:srgbClr val="C00000"/>
                </a:solidFill>
              </a:rPr>
              <a:t>Proposal for NR down-scoping: </a:t>
            </a:r>
            <a:r>
              <a:rPr lang="en-US" altLang="ja-JP" b="1" dirty="0" err="1" smtClean="0">
                <a:solidFill>
                  <a:srgbClr val="C00000"/>
                </a:solidFill>
              </a:rPr>
              <a:t>RAN2</a:t>
            </a:r>
            <a:r>
              <a:rPr lang="en-US" altLang="ja-JP" b="1" dirty="0" smtClean="0">
                <a:solidFill>
                  <a:srgbClr val="C00000"/>
                </a:solidFill>
              </a:rPr>
              <a:t> aspects</a:t>
            </a:r>
            <a:endParaRPr kumimoji="1" lang="ja-JP" altLang="en-US" b="1" dirty="0">
              <a:solidFill>
                <a:srgbClr val="C0000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ja-JP" dirty="0" smtClean="0"/>
          </a:p>
          <a:p>
            <a:r>
              <a:rPr lang="en-US" altLang="ja-JP" dirty="0" smtClean="0"/>
              <a:t>LG Electronics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Meeting #</a:t>
            </a:r>
            <a:r>
              <a:rPr lang="en-US" altLang="ko-KR" b="1" dirty="0" smtClean="0">
                <a:latin typeface="Calibri" pitchFamily="34" charset="0"/>
              </a:rPr>
              <a:t>77</a:t>
            </a:r>
            <a:r>
              <a:rPr lang="en-US" altLang="ko-KR" b="1" dirty="0">
                <a:latin typeface="Calibri" pitchFamily="34" charset="0"/>
              </a:rPr>
              <a:t>	</a:t>
            </a:r>
            <a:r>
              <a:rPr lang="en-US" altLang="ko-KR" b="1" dirty="0" smtClean="0">
                <a:latin typeface="Calibri" pitchFamily="34" charset="0"/>
              </a:rPr>
              <a:t>                  </a:t>
            </a:r>
            <a:r>
              <a:rPr lang="en-US" altLang="ko-KR" b="1" dirty="0">
                <a:latin typeface="Calibri" pitchFamily="34" charset="0"/>
              </a:rPr>
              <a:t>				    </a:t>
            </a:r>
            <a:r>
              <a:rPr lang="en-US" altLang="ko-KR" b="1" dirty="0" smtClean="0">
                <a:latin typeface="Calibri" pitchFamily="34" charset="0"/>
              </a:rPr>
              <a:t>RP-172007</a:t>
            </a:r>
          </a:p>
          <a:p>
            <a:r>
              <a:rPr lang="en-US" altLang="ko-KR" b="1" dirty="0" smtClean="0">
                <a:latin typeface="Calibri" pitchFamily="34" charset="0"/>
              </a:rPr>
              <a:t>Sapporo, Japan, September 11 - 14, 2017</a:t>
            </a:r>
            <a:endParaRPr lang="en-US" altLang="ko-KR" b="1" dirty="0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9.2.1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b="1" dirty="0" err="1" smtClean="0">
                <a:solidFill>
                  <a:srgbClr val="C00000"/>
                </a:solidFill>
              </a:rPr>
              <a:t>RAN2</a:t>
            </a:r>
            <a:r>
              <a:rPr lang="en-US" altLang="ko-KR" b="1" dirty="0" smtClean="0">
                <a:solidFill>
                  <a:srgbClr val="C00000"/>
                </a:solidFill>
              </a:rPr>
              <a:t> situation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1520" y="1124743"/>
            <a:ext cx="8640960" cy="5616625"/>
          </a:xfrm>
        </p:spPr>
        <p:txBody>
          <a:bodyPr/>
          <a:lstStyle/>
          <a:p>
            <a:r>
              <a:rPr lang="en-US" altLang="ko-KR" dirty="0" smtClean="0"/>
              <a:t>Flood of documents submitted to </a:t>
            </a:r>
            <a:r>
              <a:rPr lang="en-US" altLang="ko-KR" dirty="0" err="1" smtClean="0"/>
              <a:t>RAN2</a:t>
            </a:r>
            <a:r>
              <a:rPr lang="en-US" altLang="ko-KR" dirty="0" smtClean="0"/>
              <a:t> </a:t>
            </a:r>
            <a:r>
              <a:rPr lang="en-US" altLang="ko-KR" sz="1400" dirty="0" smtClean="0"/>
              <a:t>(excluding </a:t>
            </a:r>
            <a:r>
              <a:rPr lang="en-US" altLang="ko-KR" sz="1400" dirty="0" err="1" smtClean="0"/>
              <a:t>UMTS</a:t>
            </a:r>
            <a:r>
              <a:rPr lang="en-US" altLang="ko-KR" sz="1400" dirty="0" smtClean="0"/>
              <a:t>)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lvl="1"/>
            <a:r>
              <a:rPr lang="en-US" altLang="ko-KR" dirty="0" err="1" smtClean="0"/>
              <a:t>RAN2</a:t>
            </a:r>
            <a:r>
              <a:rPr lang="en-US" altLang="ko-KR" dirty="0" smtClean="0"/>
              <a:t> cannot accommodate such amount of documents in the meeting time.</a:t>
            </a:r>
          </a:p>
          <a:p>
            <a:pPr lvl="1"/>
            <a:r>
              <a:rPr lang="en-US" altLang="ko-KR" dirty="0" smtClean="0"/>
              <a:t>Only a few documents are treated, and lots of issues are still open.</a:t>
            </a:r>
          </a:p>
          <a:p>
            <a:pPr lvl="1"/>
            <a:r>
              <a:rPr lang="en-US" altLang="ko-KR" dirty="0" smtClean="0"/>
              <a:t>It is quite challenging that </a:t>
            </a:r>
            <a:r>
              <a:rPr lang="en-US" altLang="ko-KR" dirty="0" err="1" smtClean="0"/>
              <a:t>RAN2</a:t>
            </a:r>
            <a:r>
              <a:rPr lang="en-US" altLang="ko-KR" dirty="0" smtClean="0"/>
              <a:t> can complete the NR WI until December 2017.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Proposal</a:t>
            </a:r>
          </a:p>
          <a:p>
            <a:pPr lvl="1"/>
            <a:r>
              <a:rPr lang="en-US" altLang="ko-KR" dirty="0" err="1" smtClean="0">
                <a:solidFill>
                  <a:srgbClr val="FF0000"/>
                </a:solidFill>
              </a:rPr>
              <a:t>RAN2</a:t>
            </a:r>
            <a:r>
              <a:rPr lang="en-US" altLang="ko-KR" dirty="0" smtClean="0">
                <a:solidFill>
                  <a:srgbClr val="FF0000"/>
                </a:solidFill>
              </a:rPr>
              <a:t> focus on features essential for </a:t>
            </a:r>
            <a:r>
              <a:rPr lang="en-US" altLang="ko-KR" dirty="0" err="1" smtClean="0">
                <a:solidFill>
                  <a:srgbClr val="FF0000"/>
                </a:solidFill>
              </a:rPr>
              <a:t>EN</a:t>
            </a:r>
            <a:r>
              <a:rPr lang="en-US" altLang="ko-KR" dirty="0" smtClean="0">
                <a:solidFill>
                  <a:srgbClr val="FF0000"/>
                </a:solidFill>
              </a:rPr>
              <a:t>-DC until December 2017.</a:t>
            </a:r>
          </a:p>
          <a:p>
            <a:pPr lvl="1"/>
            <a:r>
              <a:rPr lang="en-US" altLang="ko-KR" dirty="0" smtClean="0"/>
              <a:t>Deprioritize features listed in the next two slides.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863C-0FAD-46B8-AB7B-EE71BB2EAFBC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4143983"/>
              </p:ext>
            </p:extLst>
          </p:nvPr>
        </p:nvGraphicFramePr>
        <p:xfrm>
          <a:off x="827584" y="1556792"/>
          <a:ext cx="6696744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67812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C00000"/>
                </a:solidFill>
              </a:rPr>
              <a:t>Potential deprioritized </a:t>
            </a:r>
            <a:r>
              <a:rPr lang="en-US" altLang="ko-KR" b="1" dirty="0" smtClean="0">
                <a:solidFill>
                  <a:srgbClr val="C00000"/>
                </a:solidFill>
              </a:rPr>
              <a:t>features </a:t>
            </a:r>
            <a:r>
              <a:rPr lang="en-US" altLang="ko-KR" b="1" dirty="0" smtClean="0">
                <a:solidFill>
                  <a:srgbClr val="C00000"/>
                </a:solidFill>
              </a:rPr>
              <a:t>in </a:t>
            </a:r>
            <a:r>
              <a:rPr lang="en-US" altLang="ko-KR" b="1" dirty="0" err="1" smtClean="0">
                <a:solidFill>
                  <a:srgbClr val="C00000"/>
                </a:solidFill>
              </a:rPr>
              <a:t>RAN2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1520" y="1124743"/>
            <a:ext cx="8640960" cy="554461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Packet duplication</a:t>
            </a:r>
          </a:p>
          <a:p>
            <a:pPr lvl="1"/>
            <a:r>
              <a:rPr lang="en-US" altLang="ko-KR" dirty="0" smtClean="0"/>
              <a:t>No packet duplication in UL</a:t>
            </a:r>
          </a:p>
          <a:p>
            <a:pPr lvl="1"/>
            <a:r>
              <a:rPr lang="en-US" altLang="ko-KR" dirty="0" smtClean="0"/>
              <a:t>DL packet duplication can be supported by network implementation (No </a:t>
            </a:r>
            <a:r>
              <a:rPr lang="en-US" altLang="ko-KR" dirty="0" err="1" smtClean="0"/>
              <a:t>UE</a:t>
            </a:r>
            <a:r>
              <a:rPr lang="en-US" altLang="ko-KR" dirty="0" smtClean="0"/>
              <a:t> impacts are foreseen)</a:t>
            </a:r>
          </a:p>
          <a:p>
            <a:r>
              <a:rPr lang="en-US" altLang="ko-KR" dirty="0" smtClean="0"/>
              <a:t>Support for multiple numerologies</a:t>
            </a:r>
          </a:p>
          <a:p>
            <a:pPr lvl="1"/>
            <a:r>
              <a:rPr lang="en-US" altLang="ko-KR" dirty="0" smtClean="0"/>
              <a:t>A </a:t>
            </a:r>
            <a:r>
              <a:rPr lang="en-US" altLang="ko-KR" dirty="0" err="1" smtClean="0"/>
              <a:t>UE</a:t>
            </a:r>
            <a:r>
              <a:rPr lang="en-US" altLang="ko-KR" dirty="0" smtClean="0"/>
              <a:t> is configured with only one numerology.</a:t>
            </a:r>
          </a:p>
          <a:p>
            <a:pPr lvl="2"/>
            <a:r>
              <a:rPr lang="en-US" altLang="ko-KR" dirty="0" smtClean="0"/>
              <a:t>Impacts to LCP, SR, </a:t>
            </a:r>
            <a:r>
              <a:rPr lang="en-US" altLang="ko-KR" dirty="0" err="1" smtClean="0"/>
              <a:t>DRX</a:t>
            </a:r>
            <a:r>
              <a:rPr lang="en-US" altLang="ko-KR" dirty="0" smtClean="0"/>
              <a:t>, etc. could be minimized.</a:t>
            </a:r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 err="1" smtClean="0"/>
              <a:t>gNB</a:t>
            </a:r>
            <a:r>
              <a:rPr lang="en-US" altLang="ko-KR" dirty="0" smtClean="0"/>
              <a:t> can configure multiple numerologies to multiple </a:t>
            </a:r>
            <a:r>
              <a:rPr lang="en-US" altLang="ko-KR" dirty="0" err="1" smtClean="0"/>
              <a:t>UEs</a:t>
            </a:r>
            <a:r>
              <a:rPr lang="en-US" altLang="ko-KR" dirty="0" smtClean="0"/>
              <a:t>, one for each.</a:t>
            </a:r>
          </a:p>
          <a:p>
            <a:r>
              <a:rPr lang="en-US" altLang="ko-KR" dirty="0" smtClean="0"/>
              <a:t>RA parameter differentiation</a:t>
            </a:r>
          </a:p>
          <a:p>
            <a:pPr lvl="1"/>
            <a:r>
              <a:rPr lang="en-US" altLang="ko-KR" dirty="0" smtClean="0"/>
              <a:t>Single RA parameter is used similar to LTE.</a:t>
            </a:r>
          </a:p>
          <a:p>
            <a:r>
              <a:rPr lang="en-US" altLang="ko-KR" dirty="0" smtClean="0"/>
              <a:t>MAC with multi-beam operation</a:t>
            </a:r>
          </a:p>
          <a:p>
            <a:pPr lvl="1"/>
            <a:r>
              <a:rPr lang="en-US" altLang="ko-KR" dirty="0" smtClean="0"/>
              <a:t>Beam operation is invisible to MAC functions, e.g. </a:t>
            </a:r>
            <a:r>
              <a:rPr lang="en-US" altLang="ko-KR" dirty="0" err="1" smtClean="0"/>
              <a:t>PHR</a:t>
            </a:r>
            <a:r>
              <a:rPr lang="en-US" altLang="ko-KR" dirty="0" smtClean="0"/>
              <a:t>, RA.</a:t>
            </a:r>
          </a:p>
          <a:p>
            <a:r>
              <a:rPr lang="en-US" altLang="ko-KR" dirty="0" smtClean="0"/>
              <a:t>Data transmission in </a:t>
            </a:r>
            <a:r>
              <a:rPr lang="en-US" altLang="ko-KR" dirty="0" err="1" smtClean="0"/>
              <a:t>RRC_INACTIVE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Data transmission/reception is allowed only in </a:t>
            </a:r>
            <a:r>
              <a:rPr lang="en-US" altLang="ko-KR" dirty="0" err="1" smtClean="0"/>
              <a:t>RRC_CONNECTED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863C-0FAD-46B8-AB7B-EE71BB2EAFBC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359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C00000"/>
                </a:solidFill>
              </a:rPr>
              <a:t>Potential deprioritized </a:t>
            </a:r>
            <a:r>
              <a:rPr lang="en-US" altLang="ko-KR" b="1" dirty="0" smtClean="0">
                <a:solidFill>
                  <a:srgbClr val="C00000"/>
                </a:solidFill>
              </a:rPr>
              <a:t>features </a:t>
            </a:r>
            <a:r>
              <a:rPr lang="en-US" altLang="ko-KR" b="1" dirty="0" smtClean="0">
                <a:solidFill>
                  <a:srgbClr val="C00000"/>
                </a:solidFill>
              </a:rPr>
              <a:t>in </a:t>
            </a:r>
            <a:r>
              <a:rPr lang="en-US" altLang="ko-KR" b="1" dirty="0" err="1" smtClean="0">
                <a:solidFill>
                  <a:srgbClr val="C00000"/>
                </a:solidFill>
              </a:rPr>
              <a:t>RAN2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Temporary </a:t>
            </a:r>
            <a:r>
              <a:rPr lang="en-US" altLang="ko-KR" dirty="0" err="1"/>
              <a:t>UE</a:t>
            </a:r>
            <a:r>
              <a:rPr lang="en-US" altLang="ko-KR" dirty="0"/>
              <a:t> </a:t>
            </a:r>
            <a:r>
              <a:rPr lang="en-US" altLang="ko-KR" dirty="0" smtClean="0"/>
              <a:t>capability</a:t>
            </a:r>
          </a:p>
          <a:p>
            <a:pPr lvl="1"/>
            <a:r>
              <a:rPr lang="en-US" altLang="ko-KR" dirty="0" smtClean="0"/>
              <a:t>Not essential for NR phase I.</a:t>
            </a:r>
            <a:endParaRPr lang="en-US" altLang="ko-KR" dirty="0"/>
          </a:p>
          <a:p>
            <a:r>
              <a:rPr lang="en-US" altLang="ko-KR" dirty="0" err="1"/>
              <a:t>RLF</a:t>
            </a:r>
            <a:r>
              <a:rPr lang="en-US" altLang="ko-KR" dirty="0"/>
              <a:t> with beam </a:t>
            </a:r>
            <a:r>
              <a:rPr lang="en-US" altLang="ko-KR" dirty="0" smtClean="0"/>
              <a:t>recovery</a:t>
            </a:r>
          </a:p>
          <a:p>
            <a:pPr lvl="1"/>
            <a:r>
              <a:rPr lang="en-US" altLang="ko-KR" dirty="0" smtClean="0"/>
              <a:t>LTE </a:t>
            </a:r>
            <a:r>
              <a:rPr lang="en-US" altLang="ko-KR" dirty="0" err="1" smtClean="0"/>
              <a:t>RLF</a:t>
            </a:r>
            <a:r>
              <a:rPr lang="en-US" altLang="ko-KR" dirty="0" smtClean="0"/>
              <a:t> mechanism is reused in NR.</a:t>
            </a:r>
          </a:p>
          <a:p>
            <a:r>
              <a:rPr lang="en-US" altLang="ko-KR" dirty="0" err="1" smtClean="0"/>
              <a:t>CSG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No active discussion in </a:t>
            </a:r>
            <a:r>
              <a:rPr lang="en-US" altLang="ko-KR" dirty="0" err="1" smtClean="0"/>
              <a:t>RAN2</a:t>
            </a:r>
            <a:r>
              <a:rPr lang="en-US" altLang="ko-KR" dirty="0" smtClean="0"/>
              <a:t> so far.</a:t>
            </a:r>
          </a:p>
          <a:p>
            <a:r>
              <a:rPr lang="en-US" altLang="ko-KR" dirty="0" smtClean="0"/>
              <a:t>Slicing</a:t>
            </a:r>
          </a:p>
          <a:p>
            <a:pPr lvl="1"/>
            <a:r>
              <a:rPr lang="en-US" altLang="ko-KR" dirty="0" smtClean="0"/>
              <a:t>No active discussion in </a:t>
            </a:r>
            <a:r>
              <a:rPr lang="en-US" altLang="ko-KR" dirty="0" err="1" smtClean="0"/>
              <a:t>RAN2</a:t>
            </a:r>
            <a:r>
              <a:rPr lang="en-US" altLang="ko-KR" dirty="0" smtClean="0"/>
              <a:t> so far.</a:t>
            </a:r>
          </a:p>
          <a:p>
            <a:r>
              <a:rPr lang="en-US" altLang="ko-KR" dirty="0" smtClean="0"/>
              <a:t>Connection to </a:t>
            </a:r>
            <a:r>
              <a:rPr lang="en-US" altLang="ko-KR" dirty="0" err="1" smtClean="0"/>
              <a:t>5GC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First priority is given to connection to EPC.</a:t>
            </a:r>
            <a:endParaRPr lang="ko-KR" altLang="en-US" smtClean="0"/>
          </a:p>
          <a:p>
            <a:r>
              <a:rPr lang="en-US" altLang="ko-KR" dirty="0" smtClean="0"/>
              <a:t>NR standalone operation (including handover)</a:t>
            </a:r>
          </a:p>
          <a:p>
            <a:pPr lvl="1"/>
            <a:r>
              <a:rPr lang="en-US" altLang="ko-KR" dirty="0" smtClean="0"/>
              <a:t>SA related issues can be discussed after </a:t>
            </a:r>
            <a:r>
              <a:rPr lang="en-US" altLang="ko-KR" dirty="0" err="1" smtClean="0"/>
              <a:t>NSA</a:t>
            </a:r>
            <a:r>
              <a:rPr lang="en-US" altLang="ko-KR" dirty="0" smtClean="0"/>
              <a:t> issues are completed.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863C-0FAD-46B8-AB7B-EE71BB2EAFBC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68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1631</TotalTime>
  <Words>285</Words>
  <Application>Microsoft Office PowerPoint</Application>
  <PresentationFormat>화면 슬라이드 쇼(4:3)</PresentationFormat>
  <Paragraphs>50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ＭＳ Ｐゴシック</vt:lpstr>
      <vt:lpstr>맑은 고딕</vt:lpstr>
      <vt:lpstr>Arial</vt:lpstr>
      <vt:lpstr>Calibri</vt:lpstr>
      <vt:lpstr>Wingdings</vt:lpstr>
      <vt:lpstr>디자인 사용자 지정</vt:lpstr>
      <vt:lpstr>Proposal for NR down-scoping: RAN2 aspects</vt:lpstr>
      <vt:lpstr>RAN2 situation</vt:lpstr>
      <vt:lpstr>Potential deprioritized features in RAN2</vt:lpstr>
      <vt:lpstr>Potential deprioritized features in RAN2</vt:lpstr>
    </vt:vector>
  </TitlesOfParts>
  <Company>株式会社エヌ・ティ・ティ・ドコモ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seungjune.yi</cp:lastModifiedBy>
  <cp:revision>114</cp:revision>
  <dcterms:created xsi:type="dcterms:W3CDTF">2016-10-06T11:44:35Z</dcterms:created>
  <dcterms:modified xsi:type="dcterms:W3CDTF">2017-09-07T02:31:44Z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1481103273</vt:lpwstr>
  </property>
</Properties>
</file>