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2" r:id="rId1"/>
  </p:sldMasterIdLst>
  <p:notesMasterIdLst>
    <p:notesMasterId r:id="rId7"/>
  </p:notesMasterIdLst>
  <p:handoutMasterIdLst>
    <p:handoutMasterId r:id="rId8"/>
  </p:handoutMasterIdLst>
  <p:sldIdLst>
    <p:sldId id="259" r:id="rId2"/>
    <p:sldId id="285" r:id="rId3"/>
    <p:sldId id="301" r:id="rId4"/>
    <p:sldId id="309" r:id="rId5"/>
    <p:sldId id="261" r:id="rId6"/>
  </p:sldIdLst>
  <p:sldSz cx="12192000" cy="6858000"/>
  <p:notesSz cx="6884988" cy="10018713"/>
  <p:embeddedFontLst>
    <p:embeddedFont>
      <p:font typeface="Ericsson Capital TT" panose="02000503000000020004" pitchFamily="2" charset="0"/>
      <p:regular r:id="rId9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85"/>
            <p14:sldId id="301"/>
            <p14:sldId id="309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6625">
          <p15:clr>
            <a:srgbClr val="A4A3A4"/>
          </p15:clr>
        </p15:guide>
        <p15:guide id="9" pos="2588">
          <p15:clr>
            <a:srgbClr val="A4A3A4"/>
          </p15:clr>
        </p15:guide>
        <p15:guide id="10" pos="5091">
          <p15:clr>
            <a:srgbClr val="A4A3A4"/>
          </p15:clr>
        </p15:guide>
        <p15:guide id="11" pos="4969">
          <p15:clr>
            <a:srgbClr val="A4A3A4"/>
          </p15:clr>
        </p15:guide>
        <p15:guide id="12" pos="3779">
          <p15:clr>
            <a:srgbClr val="A4A3A4"/>
          </p15:clr>
        </p15:guide>
        <p15:guide id="13" pos="3901">
          <p15:clr>
            <a:srgbClr val="A4A3A4"/>
          </p15:clr>
        </p15:guide>
        <p15:guide id="14" pos="331">
          <p15:clr>
            <a:srgbClr val="A4A3A4"/>
          </p15:clr>
        </p15:guide>
        <p15:guide id="15" pos="2712">
          <p15:clr>
            <a:srgbClr val="A4A3A4"/>
          </p15:clr>
        </p15:guide>
        <p15:guide id="16" pos="3839">
          <p15:clr>
            <a:srgbClr val="A4A3A4"/>
          </p15:clr>
        </p15:guide>
        <p15:guide id="17" pos="3568">
          <p15:clr>
            <a:srgbClr val="A4A3A4"/>
          </p15:clr>
        </p15:guide>
        <p15:guide id="18" pos="4112">
          <p15:clr>
            <a:srgbClr val="A4A3A4"/>
          </p15:clr>
        </p15:guide>
        <p15:guide id="19" pos="73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fano Sorrentino" initials="SS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9D4"/>
    <a:srgbClr val="9FB7D3"/>
    <a:srgbClr val="8BC5FF"/>
    <a:srgbClr val="99CCFF"/>
    <a:srgbClr val="6A8FBF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87" autoAdjust="0"/>
    <p:restoredTop sz="95319" autoAdjust="0"/>
  </p:normalViewPr>
  <p:slideViewPr>
    <p:cSldViewPr snapToGrid="0" snapToObjects="1">
      <p:cViewPr varScale="1">
        <p:scale>
          <a:sx n="98" d="100"/>
          <a:sy n="98" d="100"/>
        </p:scale>
        <p:origin x="102" y="30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2015-03-03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E46A-B671-4B49-9A0D-EA7A6CF1C147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ACDC01-0B94-4843-A328-D69F6E2A66CE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931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309A69-963E-4326-8FD0-47A3659CD920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941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1D9FA0-14AC-494C-8AFA-F8261DAFCB67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598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F9722-C36E-4569-8505-2734BC07E2FC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824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587015" y="158449"/>
            <a:ext cx="10645428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292" y="6509933"/>
            <a:ext cx="70908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6318" y="1284288"/>
            <a:ext cx="10646833" cy="51260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539922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Ericsson Confidential  |  2015-03-03  |  Page </a:t>
            </a:r>
            <a:fld id="{6D2C0874-ABDE-47DC-A156-EB139E81BD5F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1" r:id="rId18"/>
    <p:sldLayoutId id="2147483700" r:id="rId19"/>
    <p:sldLayoutId id="2147483680" r:id="rId20"/>
    <p:sldLayoutId id="2147483699" r:id="rId21"/>
    <p:sldLayoutId id="2147483696" r:id="rId22"/>
    <p:sldLayoutId id="2147483698" r:id="rId23"/>
    <p:sldLayoutId id="2147483697" r:id="rId24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dirty="0"/>
              <a:t>  RP-171907 - Motivation for New proposed WI</a:t>
            </a:r>
            <a:endParaRPr lang="en-US" dirty="0"/>
          </a:p>
        </p:txBody>
      </p:sp>
      <p:sp>
        <p:nvSpPr>
          <p:cNvPr id="6" name="Title 3"/>
          <p:cNvSpPr>
            <a:spLocks noGrp="1"/>
          </p:cNvSpPr>
          <p:nvPr>
            <p:ph type="ctrTitle"/>
          </p:nvPr>
        </p:nvSpPr>
        <p:spPr>
          <a:xfrm>
            <a:off x="393699" y="1808709"/>
            <a:ext cx="11561739" cy="3159076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dirty="0">
                <a:blipFill>
                  <a:blip r:embed="rId4"/>
                  <a:stretch>
                    <a:fillRect/>
                  </a:stretch>
                </a:blipFill>
              </a:rPr>
              <a:t>NEW </a:t>
            </a:r>
            <a:r>
              <a:rPr lang="en-US" dirty="0" err="1">
                <a:blipFill>
                  <a:blip r:embed="rId4"/>
                  <a:stretch>
                    <a:fillRect/>
                  </a:stretch>
                </a:blipFill>
              </a:rPr>
              <a:t>wi</a:t>
            </a:r>
            <a:r>
              <a:rPr lang="en-US" dirty="0">
                <a:blipFill>
                  <a:blip r:embed="rId4"/>
                  <a:stretch>
                    <a:fillRect/>
                  </a:stretch>
                </a:blipFill>
              </a:rPr>
              <a:t> on switch of primary carrier for UMTS</a:t>
            </a:r>
            <a:endParaRPr lang="en-US" sz="6600" dirty="0">
              <a:blipFill>
                <a:blip r:embed="rId4"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799999"/>
            <a:ext cx="11135785" cy="4622065"/>
          </a:xfrm>
        </p:spPr>
        <p:txBody>
          <a:bodyPr>
            <a:normAutofit/>
          </a:bodyPr>
          <a:lstStyle/>
          <a:p>
            <a:pPr algn="just" hangingPunct="0"/>
            <a:r>
              <a:rPr lang="sv-SE" dirty="0"/>
              <a:t>The </a:t>
            </a:r>
            <a:r>
              <a:rPr lang="sv-SE" dirty="0" err="1"/>
              <a:t>current</a:t>
            </a:r>
            <a:r>
              <a:rPr lang="sv-SE" dirty="0"/>
              <a:t> </a:t>
            </a:r>
            <a:r>
              <a:rPr lang="sv-SE" dirty="0" err="1"/>
              <a:t>procedure</a:t>
            </a:r>
            <a:r>
              <a:rPr lang="sv-SE" dirty="0"/>
              <a:t> for </a:t>
            </a:r>
            <a:r>
              <a:rPr lang="sv-SE" dirty="0" err="1"/>
              <a:t>switching</a:t>
            </a:r>
            <a:r>
              <a:rPr lang="sv-SE" dirty="0"/>
              <a:t> </a:t>
            </a:r>
            <a:r>
              <a:rPr lang="sv-SE" dirty="0" err="1"/>
              <a:t>primary</a:t>
            </a:r>
            <a:r>
              <a:rPr lang="sv-SE" dirty="0"/>
              <a:t> </a:t>
            </a:r>
            <a:r>
              <a:rPr lang="sv-SE" dirty="0" err="1"/>
              <a:t>carrier</a:t>
            </a:r>
            <a:r>
              <a:rPr lang="sv-SE" dirty="0"/>
              <a:t> is to </a:t>
            </a:r>
            <a:r>
              <a:rPr lang="sv-SE" dirty="0" err="1"/>
              <a:t>perform</a:t>
            </a:r>
            <a:r>
              <a:rPr lang="sv-SE" dirty="0"/>
              <a:t> a HS </a:t>
            </a:r>
            <a:r>
              <a:rPr lang="sv-SE" dirty="0" err="1"/>
              <a:t>Serving</a:t>
            </a:r>
            <a:r>
              <a:rPr lang="sv-SE" dirty="0"/>
              <a:t> Cell Change </a:t>
            </a:r>
            <a:r>
              <a:rPr lang="sv-SE" dirty="0" err="1"/>
              <a:t>which</a:t>
            </a:r>
            <a:r>
              <a:rPr lang="sv-SE" dirty="0"/>
              <a:t> is a </a:t>
            </a:r>
            <a:r>
              <a:rPr lang="sv-SE" dirty="0" err="1"/>
              <a:t>rather</a:t>
            </a:r>
            <a:r>
              <a:rPr lang="sv-SE" dirty="0"/>
              <a:t> </a:t>
            </a:r>
            <a:r>
              <a:rPr lang="sv-SE" dirty="0" err="1"/>
              <a:t>slow</a:t>
            </a:r>
            <a:r>
              <a:rPr lang="sv-SE" dirty="0"/>
              <a:t> and </a:t>
            </a:r>
            <a:r>
              <a:rPr lang="sv-SE" dirty="0" err="1"/>
              <a:t>inefficient</a:t>
            </a:r>
            <a:r>
              <a:rPr lang="sv-SE" dirty="0"/>
              <a:t>.</a:t>
            </a:r>
            <a:endParaRPr lang="en-US" dirty="0"/>
          </a:p>
          <a:p>
            <a:pPr algn="just" hangingPunct="0"/>
            <a:r>
              <a:rPr lang="en-US" dirty="0"/>
              <a:t>An enhanced mechanism can make use of pre-configuration through RRC signaling, and the HS-SCCH downlink control channel for instructing the UE to </a:t>
            </a:r>
            <a:r>
              <a:rPr lang="en-US"/>
              <a:t>perform the </a:t>
            </a:r>
            <a:r>
              <a:rPr lang="en-US" dirty="0"/>
              <a:t>switching of primary carrier in a fastest way via </a:t>
            </a:r>
            <a:r>
              <a:rPr lang="en-US"/>
              <a:t>HS-SCCH orders.</a:t>
            </a:r>
            <a:endParaRPr lang="en-US" dirty="0"/>
          </a:p>
          <a:p>
            <a:pPr marL="0" indent="0" algn="just" hangingPunct="0">
              <a:buNone/>
            </a:pPr>
            <a:endParaRPr lang="en-US" dirty="0"/>
          </a:p>
          <a:p>
            <a:pPr algn="just" hangingPunct="0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10653528" cy="108585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Ericsson Capital TT" pitchFamily="2" charset="0"/>
              </a:rPr>
              <a:t>Background                               </a:t>
            </a:r>
            <a:endParaRPr lang="en-US" altLang="en-US" sz="3600" dirty="0">
              <a:latin typeface="Ericsson Capital 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49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799999"/>
            <a:ext cx="11135785" cy="4547637"/>
          </a:xfrm>
        </p:spPr>
        <p:txBody>
          <a:bodyPr/>
          <a:lstStyle/>
          <a:p>
            <a:pPr lvl="0" hangingPunct="0"/>
            <a:r>
              <a:rPr lang="en-US" dirty="0"/>
              <a:t>Extend the Rel-12 and 14 fast reconfiguration mechanism Enhanced TTI switch feature for switching the primary carrier in a multi-carrier scenario, so that the primary carrier becomes the secondary carrier and the secondary carrier becomes the primary carrier. Following the Rel-12 and Rel-14 enhancement</a:t>
            </a:r>
            <a:r>
              <a:rPr lang="en-US" sz="2300" dirty="0"/>
              <a:t>:</a:t>
            </a:r>
          </a:p>
          <a:p>
            <a:pPr lvl="0" hangingPunct="0"/>
            <a:endParaRPr lang="en-US" dirty="0"/>
          </a:p>
          <a:p>
            <a:pPr lvl="1" hangingPunct="0"/>
            <a:r>
              <a:rPr lang="en-US" dirty="0"/>
              <a:t>Information related to the switch of primary carrier may be pre-configured by means of RRC signaling, e.g. when multi-carrier is configured.</a:t>
            </a:r>
          </a:p>
          <a:p>
            <a:pPr marL="0" indent="0" hangingPunct="0">
              <a:buNone/>
            </a:pPr>
            <a:r>
              <a:rPr lang="en-US" sz="2000" dirty="0"/>
              <a:t> </a:t>
            </a:r>
          </a:p>
          <a:p>
            <a:pPr lvl="1" hangingPunct="0"/>
            <a:r>
              <a:rPr lang="en-US" dirty="0"/>
              <a:t>A triggering mechanism by means of a filtered UPH (UE Power Headroom) report in MAC Control Information is defined.</a:t>
            </a:r>
          </a:p>
          <a:p>
            <a:pPr lvl="1" hangingPunct="0"/>
            <a:endParaRPr lang="sv-SE" dirty="0"/>
          </a:p>
          <a:p>
            <a:pPr lvl="1" hangingPunct="0"/>
            <a:r>
              <a:rPr lang="en-US" dirty="0"/>
              <a:t>An execution mechanism by means of an HS-SCCH order is defined.</a:t>
            </a:r>
          </a:p>
          <a:p>
            <a:pPr marL="0" lvl="0" indent="0" hangingPunct="0">
              <a:buNone/>
            </a:pPr>
            <a:endParaRPr lang="en-US" dirty="0"/>
          </a:p>
          <a:p>
            <a:pPr hangingPunct="0"/>
            <a:endParaRPr lang="en-US" sz="2300" dirty="0"/>
          </a:p>
          <a:p>
            <a:pPr hangingPunct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Proposed RAN Work Item</a:t>
            </a:r>
          </a:p>
        </p:txBody>
      </p:sp>
    </p:spTree>
    <p:extLst>
      <p:ext uri="{BB962C8B-B14F-4D97-AF65-F5344CB8AC3E}">
        <p14:creationId xmlns:p14="http://schemas.microsoft.com/office/powerpoint/2010/main" val="1522280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main advantages of using a simplified HS-SCCH are the following ones:</a:t>
            </a:r>
          </a:p>
          <a:p>
            <a:pPr lvl="1"/>
            <a:r>
              <a:rPr lang="en-US" dirty="0"/>
              <a:t>Fast mechanism to perform switch of primary carrier</a:t>
            </a:r>
          </a:p>
          <a:p>
            <a:pPr lvl="2"/>
            <a:r>
              <a:rPr lang="sv-SE" dirty="0"/>
              <a:t>A</a:t>
            </a:r>
            <a:r>
              <a:rPr lang="en-US" dirty="0"/>
              <a:t>void a time consuming RRC procedure which may take around 200ms.</a:t>
            </a:r>
          </a:p>
          <a:p>
            <a:pPr lvl="2"/>
            <a:r>
              <a:rPr lang="en-US" dirty="0"/>
              <a:t>Improved DL control channel and SRB coverage when coverage on high frequency band decreases. </a:t>
            </a:r>
          </a:p>
          <a:p>
            <a:pPr lvl="2"/>
            <a:endParaRPr lang="en-US" dirty="0"/>
          </a:p>
          <a:p>
            <a:pPr lvl="1"/>
            <a:r>
              <a:rPr lang="sv-SE" dirty="0"/>
              <a:t>Small standard </a:t>
            </a:r>
            <a:r>
              <a:rPr lang="sv-SE" dirty="0" err="1"/>
              <a:t>impact</a:t>
            </a:r>
            <a:r>
              <a:rPr lang="sv-SE" dirty="0"/>
              <a:t>. </a:t>
            </a:r>
            <a:r>
              <a:rPr lang="sv-SE" dirty="0" err="1"/>
              <a:t>Existing</a:t>
            </a:r>
            <a:r>
              <a:rPr lang="sv-SE" dirty="0"/>
              <a:t> </a:t>
            </a:r>
            <a:r>
              <a:rPr lang="sv-SE" dirty="0" err="1"/>
              <a:t>work</a:t>
            </a:r>
            <a:r>
              <a:rPr lang="sv-SE" dirty="0"/>
              <a:t> from WI for Multi-</a:t>
            </a:r>
            <a:r>
              <a:rPr lang="sv-SE" dirty="0" err="1"/>
              <a:t>carrier</a:t>
            </a:r>
            <a:r>
              <a:rPr lang="sv-SE" dirty="0"/>
              <a:t> </a:t>
            </a:r>
            <a:r>
              <a:rPr lang="sv-SE" dirty="0" err="1"/>
              <a:t>enhancements</a:t>
            </a:r>
            <a:r>
              <a:rPr lang="sv-SE" dirty="0"/>
              <a:t> </a:t>
            </a:r>
            <a:r>
              <a:rPr lang="sv-SE" dirty="0" err="1"/>
              <a:t>can</a:t>
            </a:r>
            <a:r>
              <a:rPr lang="sv-SE" dirty="0"/>
              <a:t> be </a:t>
            </a:r>
            <a:r>
              <a:rPr lang="sv-SE" dirty="0" err="1"/>
              <a:t>reused</a:t>
            </a:r>
            <a:r>
              <a:rPr lang="sv-SE" dirty="0"/>
              <a:t>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</a:t>
            </a:r>
          </a:p>
        </p:txBody>
      </p:sp>
    </p:spTree>
    <p:extLst>
      <p:ext uri="{BB962C8B-B14F-4D97-AF65-F5344CB8AC3E}">
        <p14:creationId xmlns:p14="http://schemas.microsoft.com/office/powerpoint/2010/main" val="832791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4078</TotalTime>
  <Words>232</Words>
  <Application>Microsoft Office PowerPoint</Application>
  <PresentationFormat>Widescreen</PresentationFormat>
  <Paragraphs>42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Ericsson Capital TT</vt:lpstr>
      <vt:lpstr>PresentationTemplate2011</vt:lpstr>
      <vt:lpstr>NEW wi on switch of primary carrier for UMTS</vt:lpstr>
      <vt:lpstr>Background                               </vt:lpstr>
      <vt:lpstr>Proposed RAN Work Item</vt:lpstr>
      <vt:lpstr>benefits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Low Cost HS-SCCH for UMTS</dc:title>
  <dc:creator>Gerardo Agni Medina Acosta</dc:creator>
  <dc:description>Rev PA1</dc:description>
  <cp:lastModifiedBy>Ericsson</cp:lastModifiedBy>
  <cp:revision>256</cp:revision>
  <dcterms:created xsi:type="dcterms:W3CDTF">2011-05-24T09:22:48Z</dcterms:created>
  <dcterms:modified xsi:type="dcterms:W3CDTF">2017-09-04T10:25:57Z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Ericsson Confidential</vt:lpwstr>
  </property>
  <property fmtid="{D5CDD505-2E9C-101B-9397-08002B2CF9AE}" pid="13" name="txtConfLabel">
    <vt:lpwstr>Ericsson Confidential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true</vt:bool>
  </property>
  <property fmtid="{D5CDD505-2E9C-101B-9397-08002B2CF9AE}" pid="17" name="optFooterCVLCopyright">
    <vt:bool>false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false</vt:bool>
  </property>
  <property fmtid="{D5CDD505-2E9C-101B-9397-08002B2CF9AE}" pid="25" name="optEnterText4">
    <vt:bool>true</vt:bool>
  </property>
  <property fmtid="{D5CDD505-2E9C-101B-9397-08002B2CF9AE}" pid="26" name="LeftFooterField">
    <vt:lpwstr/>
  </property>
  <property fmtid="{D5CDD505-2E9C-101B-9397-08002B2CF9AE}" pid="27" name="MiddleFooterField">
    <vt:lpwstr>Ericsson Confidential</vt:lpwstr>
  </property>
  <property fmtid="{D5CDD505-2E9C-101B-9397-08002B2CF9AE}" pid="28" name="RightFooterField">
    <vt:lpwstr/>
  </property>
  <property fmtid="{D5CDD505-2E9C-101B-9397-08002B2CF9AE}" pid="29" name="RightFooterField2">
    <vt:lpwstr>2015-03-03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>Stefano Sorrentino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REL-13 D2D STRATEGY PROPOSAL</vt:lpwstr>
  </property>
  <property fmtid="{D5CDD505-2E9C-101B-9397-08002B2CF9AE}" pid="43" name="Title">
    <vt:lpwstr/>
  </property>
  <property fmtid="{D5CDD505-2E9C-101B-9397-08002B2CF9AE}" pid="44" name="Date">
    <vt:lpwstr>2014-11-28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