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65" r:id="rId3"/>
    <p:sldId id="270" r:id="rId4"/>
    <p:sldId id="272" r:id="rId5"/>
    <p:sldId id="258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BCBCBC"/>
    <a:srgbClr val="B4B4B4"/>
    <a:srgbClr val="B0B0B0"/>
    <a:srgbClr val="7F7F7F"/>
    <a:srgbClr val="EAEAEA"/>
    <a:srgbClr val="AEAEAE"/>
    <a:srgbClr val="B2B2B2"/>
    <a:srgbClr val="00277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735" autoAdjust="0"/>
    <p:restoredTop sz="94660"/>
  </p:normalViewPr>
  <p:slideViewPr>
    <p:cSldViewPr>
      <p:cViewPr varScale="1">
        <p:scale>
          <a:sx n="85" d="100"/>
          <a:sy n="85" d="100"/>
        </p:scale>
        <p:origin x="-8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34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C3920-DF14-4066-8F94-485B9EAE25A6}" type="datetimeFigureOut">
              <a:rPr lang="zh-CN" altLang="en-US" smtClean="0"/>
              <a:pPr/>
              <a:t>2017/9/1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6274B-61EA-42D2-AF35-6C97C8EF9C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08746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4FD2E-C893-4D31-90F3-0ACF5CE94657}" type="datetimeFigureOut">
              <a:rPr lang="zh-CN" altLang="en-US" smtClean="0"/>
              <a:pPr/>
              <a:t>2017/9/1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FD05DB-7C04-4339-B15E-4CF1F8B32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6027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jpe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" descr="C:\Users\x230\AppData\Roaming\Tencent\Users\741791342\QQ\WinTemp\RichOle\OF0@PTWW(JTIHXQH3S@QL$5.jp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4690536" y="1720800"/>
            <a:ext cx="2833792" cy="16600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 descr="C:\Users\x230\AppData\Roaming\Tencent\Users\741791342\QQ\WinTemp\RichOle\J_W%B`E%_YIOS%M7C$X[N`8.jpg"/>
          <p:cNvPicPr>
            <a:picLocks noChangeAspect="1" noChangeArrowheads="1"/>
          </p:cNvPicPr>
          <p:nvPr userDrawn="1"/>
        </p:nvPicPr>
        <p:blipFill>
          <a:blip r:embed="rId3" cstate="print"/>
          <a:srcRect r="11628"/>
          <a:stretch>
            <a:fillRect/>
          </a:stretch>
        </p:blipFill>
        <p:spPr bwMode="auto">
          <a:xfrm>
            <a:off x="2051720" y="1719196"/>
            <a:ext cx="2736304" cy="165618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3568" y="4191223"/>
            <a:ext cx="7772400" cy="893961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31640" y="5294040"/>
            <a:ext cx="6400800" cy="101528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3" name="梯形 12"/>
          <p:cNvSpPr/>
          <p:nvPr userDrawn="1"/>
        </p:nvSpPr>
        <p:spPr bwMode="auto">
          <a:xfrm rot="10800000">
            <a:off x="395537" y="1719196"/>
            <a:ext cx="2304256" cy="1656184"/>
          </a:xfrm>
          <a:prstGeom prst="trapezoid">
            <a:avLst/>
          </a:prstGeom>
          <a:gradFill flip="none" rotWithShape="1">
            <a:gsLst>
              <a:gs pos="0">
                <a:srgbClr val="262626"/>
              </a:gs>
              <a:gs pos="50000">
                <a:srgbClr val="595959"/>
              </a:gs>
              <a:gs pos="100000">
                <a:srgbClr val="E9E9E9">
                  <a:alpha val="76863"/>
                </a:srgbClr>
              </a:gs>
            </a:gsLst>
            <a:lin ang="0" scaled="1"/>
            <a:tileRect/>
          </a:gra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4" name="流程图: 手动输入 13"/>
          <p:cNvSpPr/>
          <p:nvPr userDrawn="1"/>
        </p:nvSpPr>
        <p:spPr bwMode="auto">
          <a:xfrm rot="5400000">
            <a:off x="701824" y="792000"/>
            <a:ext cx="1872208" cy="3275856"/>
          </a:xfrm>
          <a:prstGeom prst="flowChartManualInput">
            <a:avLst/>
          </a:prstGeom>
          <a:gradFill flip="none" rotWithShape="1">
            <a:gsLst>
              <a:gs pos="0">
                <a:srgbClr val="011C73">
                  <a:alpha val="84000"/>
                </a:srgbClr>
              </a:gs>
              <a:gs pos="50000">
                <a:srgbClr val="222268">
                  <a:alpha val="58824"/>
                </a:srgbClr>
              </a:gs>
              <a:gs pos="100000">
                <a:srgbClr val="1D1D6D">
                  <a:alpha val="41961"/>
                </a:srgbClr>
              </a:gs>
            </a:gsLst>
            <a:lin ang="16200000" scaled="1"/>
            <a:tileRect/>
          </a:gradFill>
          <a:ln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" name="流程图: 手动输入 14"/>
          <p:cNvSpPr/>
          <p:nvPr userDrawn="1"/>
        </p:nvSpPr>
        <p:spPr bwMode="auto">
          <a:xfrm rot="16200000">
            <a:off x="7074024" y="1305404"/>
            <a:ext cx="1656184" cy="2483768"/>
          </a:xfrm>
          <a:prstGeom prst="flowChartManualInput">
            <a:avLst/>
          </a:prstGeom>
          <a:solidFill>
            <a:srgbClr val="FF6600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7020272" y="188640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02774"/>
                </a:solidFill>
                <a:latin typeface="Microsoft YaHei UI" pitchFamily="34" charset="-122"/>
                <a:ea typeface="Microsoft YaHei UI" pitchFamily="34" charset="-122"/>
                <a:cs typeface="Arial" pitchFamily="34" charset="0"/>
              </a:rPr>
              <a:t>CHINA TELECOM</a:t>
            </a:r>
            <a:endParaRPr lang="zh-CN" altLang="en-US" sz="1400" b="1" dirty="0">
              <a:solidFill>
                <a:srgbClr val="002774"/>
              </a:solidFill>
              <a:latin typeface="Microsoft YaHei UI" pitchFamily="34" charset="-122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6732240" y="496997"/>
            <a:ext cx="20162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i="1" kern="1200" spc="300" dirty="0" smtClean="0">
                <a:solidFill>
                  <a:srgbClr val="002774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Connecting the World</a:t>
            </a:r>
            <a:endParaRPr lang="zh-CN" altLang="en-US" sz="800" b="1" i="1" kern="1200" spc="300" dirty="0">
              <a:solidFill>
                <a:srgbClr val="002774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6804248" y="496417"/>
            <a:ext cx="1800200" cy="0"/>
          </a:xfrm>
          <a:prstGeom prst="line">
            <a:avLst/>
          </a:prstGeom>
          <a:ln>
            <a:solidFill>
              <a:srgbClr val="002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" descr="C:\Users\x230\AppData\Roaming\Tencent\Users\741791342\QQ\WinTemp\RichOle\T~2RM5ZT%4L@N@6AC({]Y}4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FFC"/>
              </a:clrFrom>
              <a:clrTo>
                <a:srgbClr val="F6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159645"/>
            <a:ext cx="316362" cy="336772"/>
          </a:xfrm>
          <a:prstGeom prst="rect">
            <a:avLst/>
          </a:prstGeom>
          <a:noFill/>
        </p:spPr>
      </p:pic>
      <p:sp>
        <p:nvSpPr>
          <p:cNvPr id="25" name="平行四边形 24"/>
          <p:cNvSpPr/>
          <p:nvPr userDrawn="1"/>
        </p:nvSpPr>
        <p:spPr bwMode="auto">
          <a:xfrm rot="15369391">
            <a:off x="6359744" y="1776100"/>
            <a:ext cx="2490876" cy="1777587"/>
          </a:xfrm>
          <a:prstGeom prst="parallelogram">
            <a:avLst/>
          </a:prstGeom>
          <a:solidFill>
            <a:srgbClr val="B0B0B0">
              <a:alpha val="64706"/>
            </a:srgbClr>
          </a:solidFill>
          <a:ln>
            <a:headEnd/>
            <a:tailEnd/>
          </a:ln>
          <a:effectLst/>
          <a:scene3d>
            <a:camera prst="orthographicFront">
              <a:rot lat="600000" lon="2070000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电信创新中心-标准与仿真团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1" y="4202120"/>
            <a:ext cx="2485653" cy="2583871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4" y="6381328"/>
            <a:ext cx="6336704" cy="432048"/>
          </a:xfrm>
          <a:prstGeom prst="rec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856984" cy="692150"/>
          </a:xfrm>
        </p:spPr>
        <p:txBody>
          <a:bodyPr/>
          <a:lstStyle>
            <a:lvl1pPr algn="l">
              <a:defRPr sz="32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642350" cy="4896544"/>
          </a:xfrm>
        </p:spPr>
        <p:txBody>
          <a:bodyPr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764704"/>
            <a:ext cx="7560840" cy="72008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4" y="764704"/>
            <a:ext cx="1368152" cy="72008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defTabSz="914400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流程图: 手动输入 16"/>
          <p:cNvSpPr/>
          <p:nvPr userDrawn="1"/>
        </p:nvSpPr>
        <p:spPr bwMode="auto">
          <a:xfrm rot="5400000">
            <a:off x="6300192" y="5661248"/>
            <a:ext cx="432048" cy="1872208"/>
          </a:xfrm>
          <a:prstGeom prst="flowChartManualInpu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2" name="流程图: 手动输入 31"/>
          <p:cNvSpPr/>
          <p:nvPr userDrawn="1"/>
        </p:nvSpPr>
        <p:spPr bwMode="auto">
          <a:xfrm rot="16200000">
            <a:off x="7884368" y="5661248"/>
            <a:ext cx="432048" cy="1872208"/>
          </a:xfrm>
          <a:prstGeom prst="flowChartManualInput">
            <a:avLst/>
          </a:prstGeom>
          <a:solidFill>
            <a:srgbClr val="111B47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7812360" y="6366520"/>
            <a:ext cx="122413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 smtClean="0">
                <a:solidFill>
                  <a:schemeClr val="bg1"/>
                </a:solidFill>
              </a:rPr>
              <a:t>CHINA TELECOME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7308304" y="6597352"/>
            <a:ext cx="187220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b="1" i="1" spc="300" dirty="0" smtClean="0">
                <a:solidFill>
                  <a:schemeClr val="bg1"/>
                </a:solidFill>
              </a:rPr>
              <a:t>Connecting</a:t>
            </a:r>
            <a:r>
              <a:rPr lang="en-US" altLang="zh-CN" sz="700" b="1" i="1" spc="300" baseline="0" dirty="0" smtClean="0">
                <a:solidFill>
                  <a:schemeClr val="bg1"/>
                </a:solidFill>
              </a:rPr>
              <a:t> the World</a:t>
            </a:r>
            <a:endParaRPr lang="zh-CN" altLang="en-US" sz="700" b="1" i="1" spc="300" dirty="0">
              <a:solidFill>
                <a:schemeClr val="bg1"/>
              </a:solidFill>
            </a:endParaRPr>
          </a:p>
        </p:txBody>
      </p:sp>
      <p:pic>
        <p:nvPicPr>
          <p:cNvPr id="35" name="Picture 1" descr="C:\Users\x230\AppData\Roaming\Tencent\Users\741791342\QQ\WinTemp\RichOle\@07Q1Y3SR1WA__4~9OITESM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0C2172"/>
              </a:clrFrom>
              <a:clrTo>
                <a:srgbClr val="0C217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6354638"/>
            <a:ext cx="228529" cy="242714"/>
          </a:xfrm>
          <a:prstGeom prst="rect">
            <a:avLst/>
          </a:prstGeom>
          <a:noFill/>
        </p:spPr>
      </p:pic>
      <p:cxnSp>
        <p:nvCxnSpPr>
          <p:cNvPr id="36" name="直接连接符 35"/>
          <p:cNvCxnSpPr/>
          <p:nvPr userDrawn="1"/>
        </p:nvCxnSpPr>
        <p:spPr>
          <a:xfrm>
            <a:off x="7452320" y="6597352"/>
            <a:ext cx="15121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79512" y="6426000"/>
            <a:ext cx="6192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1200" dirty="0" smtClean="0">
                <a:solidFill>
                  <a:srgbClr val="D65700"/>
                </a:solidFill>
                <a:latin typeface="+mn-lt"/>
                <a:ea typeface="微软雅黑" pitchFamily="34" charset="-122"/>
                <a:cs typeface="+mn-cs"/>
              </a:rPr>
              <a:t>Becoming a World-class Integrated Information Service Provider</a:t>
            </a:r>
            <a:endParaRPr lang="zh-CN" altLang="en-US" sz="1600" b="1" dirty="0">
              <a:solidFill>
                <a:srgbClr val="D657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 userDrawn="1"/>
        </p:nvSpPr>
        <p:spPr>
          <a:xfrm>
            <a:off x="5724301" y="6480000"/>
            <a:ext cx="1223963" cy="288032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&lt;</a:t>
            </a:r>
            <a:fld id="{F8121519-15E4-4D74-9277-D34AB4062FE8}" type="slidenum"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&gt;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D657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6660232" y="5301208"/>
            <a:ext cx="2483768" cy="72008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8" name="Picture 2" descr="C:\Users\x230\AppData\Roaming\Tencent\Users\741791342\QQ\WinTemp\RichOle\YMX$JI%R%0]85X_D8)[V56Y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5373216"/>
            <a:ext cx="2337793" cy="1484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C:\Users\x230\AppData\Roaming\Tencent\Users\741791342\QQ\WinTemp\RichOle\N6N`NC1795SITY]9WY0112T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5398774"/>
            <a:ext cx="2262090" cy="1459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矩形 9"/>
          <p:cNvSpPr/>
          <p:nvPr userDrawn="1"/>
        </p:nvSpPr>
        <p:spPr bwMode="auto">
          <a:xfrm>
            <a:off x="0" y="5301208"/>
            <a:ext cx="6732240" cy="72008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7199784" y="5784939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02774"/>
                </a:solidFill>
                <a:latin typeface="Microsoft YaHei UI" pitchFamily="34" charset="-122"/>
                <a:ea typeface="Microsoft YaHei UI" pitchFamily="34" charset="-122"/>
                <a:cs typeface="Arial" pitchFamily="34" charset="0"/>
              </a:rPr>
              <a:t>CHINA TELECOM</a:t>
            </a:r>
            <a:endParaRPr lang="zh-CN" altLang="en-US" sz="1400" b="1" dirty="0">
              <a:solidFill>
                <a:srgbClr val="002774"/>
              </a:solidFill>
              <a:latin typeface="Microsoft YaHei UI" pitchFamily="34" charset="-122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911752" y="6093296"/>
            <a:ext cx="20162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i="1" kern="1200" spc="300" dirty="0" smtClean="0">
                <a:solidFill>
                  <a:srgbClr val="002774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Connecting the World</a:t>
            </a:r>
            <a:endParaRPr lang="zh-CN" altLang="en-US" sz="800" b="1" i="1" kern="1200" spc="300" dirty="0">
              <a:solidFill>
                <a:srgbClr val="002774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21" name="直接连接符 20"/>
          <p:cNvCxnSpPr/>
          <p:nvPr userDrawn="1"/>
        </p:nvCxnSpPr>
        <p:spPr>
          <a:xfrm>
            <a:off x="6983760" y="6092716"/>
            <a:ext cx="1800200" cy="0"/>
          </a:xfrm>
          <a:prstGeom prst="line">
            <a:avLst/>
          </a:prstGeom>
          <a:ln>
            <a:solidFill>
              <a:srgbClr val="002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1" descr="C:\Users\x230\AppData\Roaming\Tencent\Users\741791342\QQ\WinTemp\RichOle\T~2RM5ZT%4L@N@6AC({]Y}4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FFC"/>
              </a:clrFrom>
              <a:clrTo>
                <a:srgbClr val="F6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83760" y="5755944"/>
            <a:ext cx="316362" cy="336772"/>
          </a:xfrm>
          <a:prstGeom prst="rect">
            <a:avLst/>
          </a:prstGeom>
          <a:noFill/>
        </p:spPr>
      </p:pic>
      <p:pic>
        <p:nvPicPr>
          <p:cNvPr id="25" name="Picture 2" descr="C:\Users\x230\AppData\Roaming\Tencent\Users\741791342\QQ\WinTemp\RichOle\K3DYPWGQDCRUSL}G%_U35~Y.jpg"/>
          <p:cNvPicPr>
            <a:picLocks noChangeAspect="1" noChangeArrowheads="1"/>
          </p:cNvPicPr>
          <p:nvPr userDrawn="1"/>
        </p:nvPicPr>
        <p:blipFill>
          <a:blip r:embed="rId5" cstate="print"/>
          <a:stretch>
            <a:fillRect/>
          </a:stretch>
        </p:blipFill>
        <p:spPr bwMode="auto">
          <a:xfrm>
            <a:off x="35496" y="5445224"/>
            <a:ext cx="2122519" cy="13407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1894D-4D61-4CF1-9732-B25DDBCD78EB}" type="datetime1">
              <a:rPr lang="zh-CN" altLang="en-US" smtClean="0"/>
              <a:pPr/>
              <a:t>2017/9/1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265C8-3693-49E5-84B9-C9AD803A70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683568" y="4191223"/>
            <a:ext cx="7772400" cy="1830065"/>
          </a:xfrm>
        </p:spPr>
        <p:txBody>
          <a:bodyPr>
            <a:normAutofit fontScale="90000"/>
          </a:bodyPr>
          <a:lstStyle/>
          <a:p>
            <a:r>
              <a:rPr lang="en-US" altLang="zh-CN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Motivation for new SI on enhanced </a:t>
            </a:r>
            <a:r>
              <a:rPr lang="en-US" altLang="zh-CN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duplexing</a:t>
            </a:r>
            <a:r>
              <a:rPr lang="en-US" altLang="zh-CN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for NR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China Telecom, Huawei, </a:t>
            </a:r>
            <a:r>
              <a:rPr lang="en-US" altLang="zh-CN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HiSilicon</a:t>
            </a:r>
            <a:endParaRPr lang="zh-CN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107721"/>
            <a:ext cx="3995936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zh-CN" sz="1600" b="1" dirty="0" smtClean="0">
                <a:ea typeface="Times New Roman" pitchFamily="18" charset="0"/>
                <a:cs typeface="宋体" pitchFamily="2" charset="-122"/>
              </a:rPr>
              <a:t>3GPP TSG RAN Meeting #77	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/>
              <a:t>Sapporo, Japan, Sep. 11-14, 2017</a:t>
            </a:r>
            <a:endParaRPr lang="zh-CN" altLang="zh-CN" sz="16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zh-CN" sz="1600" b="1" dirty="0" smtClean="0">
                <a:ea typeface="Times New Roman" pitchFamily="18" charset="0"/>
                <a:cs typeface="宋体" pitchFamily="2" charset="-122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ea typeface="Times New Roman" pitchFamily="18" charset="0"/>
                <a:cs typeface="宋体" pitchFamily="2" charset="-122"/>
              </a:rPr>
              <a:t>AI: 9.1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smtClean="0"/>
              <a:t>RP-171796</a:t>
            </a:r>
            <a:endParaRPr lang="en-GB" altLang="zh-CN" sz="1600" b="1" dirty="0" smtClean="0">
              <a:ea typeface="Times New Roman" pitchFamily="18" charset="0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Agreements from Rel-14 NR SI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sz="24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NR should support at least following design targets: </a:t>
            </a:r>
          </a:p>
          <a:p>
            <a:pPr lvl="1"/>
            <a:r>
              <a:rPr lang="en-US" altLang="zh-CN" sz="22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It should allow FDD operation on a paired spectrum </a:t>
            </a:r>
          </a:p>
          <a:p>
            <a:pPr lvl="1"/>
            <a:r>
              <a:rPr lang="en-US" altLang="zh-CN" sz="22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It should allow different transmission directions in either part of a paired spectrum</a:t>
            </a:r>
          </a:p>
          <a:p>
            <a:pPr lvl="1"/>
            <a:r>
              <a:rPr lang="en-US" altLang="zh-CN" sz="22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It should allow TDD operation on an unpaired spectrum where the transmission direction of time resources is not dynamically changing</a:t>
            </a:r>
          </a:p>
          <a:p>
            <a:pPr lvl="1"/>
            <a:r>
              <a:rPr lang="en-US" altLang="zh-CN" sz="22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It should allow TDD operation on an unpaired spectrum where the transmission direction of most time resources can be dynamically changing</a:t>
            </a:r>
          </a:p>
          <a:p>
            <a:pPr lvl="1"/>
            <a:endParaRPr lang="en-US" altLang="zh-CN" sz="1800" dirty="0" smtClean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24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Strive for a common framework for cross-link interference mitigation schemes for both paired and unpaired spectra</a:t>
            </a:r>
          </a:p>
          <a:p>
            <a:endParaRPr lang="en-US" altLang="zh-CN" sz="2400" dirty="0" smtClean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/>
            <a:r>
              <a:rPr lang="en-US" altLang="zh-CN" sz="24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NR should support dynamically assigned DL and UL transmission directions at least for data on a per-slot basis at least in a TDM manner</a:t>
            </a:r>
            <a:endParaRPr lang="zh-CN" altLang="zh-CN" sz="2400" dirty="0" smtClean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endParaRPr lang="en-US" altLang="zh-CN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0211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Duplexing</a:t>
            </a:r>
            <a:r>
              <a:rPr lang="en-US" altLang="zh-CN" dirty="0" smtClean="0"/>
              <a:t> in Rel-15 NR WI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24744"/>
            <a:ext cx="8642350" cy="5112568"/>
          </a:xfrm>
        </p:spPr>
        <p:txBody>
          <a:bodyPr>
            <a:noAutofit/>
          </a:bodyPr>
          <a:lstStyle/>
          <a:p>
            <a:r>
              <a:rPr lang="en-GB" altLang="zh-CN" sz="1800" dirty="0" smtClean="0"/>
              <a:t>The Rel-15 NR WID in RP-170855 mandates the supported of </a:t>
            </a:r>
            <a:r>
              <a:rPr lang="en-GB" altLang="zh-CN" sz="1800" dirty="0" err="1" smtClean="0"/>
              <a:t>duplexing</a:t>
            </a:r>
            <a:r>
              <a:rPr lang="en-GB" altLang="zh-CN" sz="1800" dirty="0" smtClean="0"/>
              <a:t> identified in Section 5.1 of TR38.802 via a common physical layer design of </a:t>
            </a:r>
            <a:r>
              <a:rPr lang="en-GB" altLang="zh-CN" sz="1800" dirty="0" err="1" smtClean="0"/>
              <a:t>duplexing</a:t>
            </a:r>
            <a:r>
              <a:rPr lang="en-GB" altLang="zh-CN" sz="1800" dirty="0" smtClean="0"/>
              <a:t> flexibility for paired and unpaired spectrum</a:t>
            </a:r>
          </a:p>
          <a:p>
            <a:endParaRPr lang="en-GB" altLang="zh-CN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800" dirty="0" smtClean="0"/>
              <a:t>Rel-15 NR WID includes enablers for interference management mechanisms for handling cross-link interference</a:t>
            </a:r>
          </a:p>
          <a:p>
            <a:pPr lvl="1"/>
            <a:r>
              <a:rPr lang="en-US" altLang="zh-CN" sz="1400" dirty="0" smtClean="0"/>
              <a:t>Down-selection on enablers for interference management mechanisms is to be discussed in RAN1</a:t>
            </a:r>
          </a:p>
          <a:p>
            <a:pPr lvl="1"/>
            <a:endParaRPr lang="en-US" altLang="zh-CN" sz="1400" dirty="0" smtClean="0"/>
          </a:p>
          <a:p>
            <a:r>
              <a:rPr lang="en-GB" altLang="zh-CN" sz="1800" dirty="0" smtClean="0"/>
              <a:t>More advanced cross-link interference mitigation scheme, although beneficial from performance perspective, may not be fully enabled during Rel-15 due to current NR timeline. </a:t>
            </a: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xmlns="" val="770211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Objectives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Study further enhanced </a:t>
            </a:r>
            <a:r>
              <a:rPr lang="en-US" altLang="zh-CN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duplexing</a:t>
            </a: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for NR, including</a:t>
            </a:r>
          </a:p>
          <a:p>
            <a:pPr lvl="1"/>
            <a:r>
              <a:rPr lang="en-US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Advanced cross-link interference mitigation schemes for unpaired and paired spectrum with </a:t>
            </a:r>
            <a:r>
              <a:rPr lang="en-US" altLang="zh-CN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duplexing</a:t>
            </a:r>
            <a:r>
              <a:rPr lang="en-US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flexibility [RAN1, RAN4]</a:t>
            </a:r>
          </a:p>
          <a:p>
            <a:pPr lvl="2"/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Identify the enabler for advanced cross-link interference mitigation schemes, e.g. cross-link interference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cancellation 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receivers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Evaluate the performance gain of advanced cross-interference mitigation schemes</a:t>
            </a:r>
          </a:p>
          <a:p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Study in this study item shall take into account the agreements in other relevant Rel-15 NR items</a:t>
            </a:r>
          </a:p>
        </p:txBody>
      </p:sp>
    </p:spTree>
    <p:extLst>
      <p:ext uri="{BB962C8B-B14F-4D97-AF65-F5344CB8AC3E}">
        <p14:creationId xmlns:p14="http://schemas.microsoft.com/office/powerpoint/2010/main" xmlns="" val="770211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2156663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002060"/>
                </a:solidFill>
                <a:ea typeface="微软雅黑" pitchFamily="34" charset="-122"/>
              </a:rPr>
              <a:t>Thanks</a:t>
            </a:r>
            <a:r>
              <a:rPr lang="zh-CN" altLang="en-US" sz="7200" b="1" dirty="0" smtClean="0">
                <a:solidFill>
                  <a:srgbClr val="002060"/>
                </a:solidFill>
                <a:ea typeface="微软雅黑" pitchFamily="34" charset="-122"/>
              </a:rPr>
              <a:t>！</a:t>
            </a:r>
            <a:endParaRPr lang="zh-CN" altLang="en-US" sz="7200" b="1" dirty="0">
              <a:solidFill>
                <a:srgbClr val="002060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TTIC - Standard and Simulation Tea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电信技术创新中心标准与仿真团队</Template>
  <TotalTime>879</TotalTime>
  <Words>291</Words>
  <Application>Microsoft Office PowerPoint</Application>
  <PresentationFormat>全屏显示(4:3)</PresentationFormat>
  <Paragraphs>30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CTTIC - Standard and Simulation Team</vt:lpstr>
      <vt:lpstr>Motivation for new SI on enhanced duplexing for NR   China Telecom, Huawei, HiSilicon</vt:lpstr>
      <vt:lpstr>Agreements from Rel-14 NR SI</vt:lpstr>
      <vt:lpstr>Duplexing in Rel-15 NR WI</vt:lpstr>
      <vt:lpstr>Objectives</vt:lpstr>
      <vt:lpstr>幻灯片 5</vt:lpstr>
    </vt:vector>
  </TitlesOfParts>
  <Company>China Telecom Technology Innovation Center 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新模板示例</dc:title>
  <dc:subject>电信技术创新中心标准与仿真团队</dc:subject>
  <dc:creator>标准与仿真团队</dc:creator>
  <cp:lastModifiedBy>China Telecom</cp:lastModifiedBy>
  <cp:revision>155</cp:revision>
  <dcterms:created xsi:type="dcterms:W3CDTF">2014-02-13T05:54:06Z</dcterms:created>
  <dcterms:modified xsi:type="dcterms:W3CDTF">2017-09-01T07:04:48Z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1488203843</vt:lpwstr>
  </property>
  <property fmtid="{D5CDD505-2E9C-101B-9397-08002B2CF9AE}" pid="3" name="_2015_ms_pID_725343">
    <vt:lpwstr>(2)yWpLvvnZDpHg68n7dmOH7N+VN91+JJuyP9DoFR6zV+KObvZUbV/2iadu+RXWADPt/t08L2SD
UjsJJbF/0QHZNZULdRk6o4RNJIdajWGEp674EM95hvoJ2Kt4kxXht+A+rjWYl/5j/HxEE9J0
pqfKDYxL7LqCj+rKo8QVUMAIfnAF7VThZ43a4xfuEtZFiIqwsawodjzJsUQEUcJee5+6ftx/
L5YJcOH4ap+/U0OmCr</vt:lpwstr>
  </property>
  <property fmtid="{D5CDD505-2E9C-101B-9397-08002B2CF9AE}" pid="4" name="_2015_ms_pID_7253431">
    <vt:lpwstr>07WuB2x5jyhNeuzWu7Q2CZ2h9Y1fRu6SKy32zga2JJ28/msTw+53yX
X4ghVSNVgzbuCBmDHiQr/jrhrlwhgwyVw5H8ZUP9g5/ew5Iw56N5UOjCIRQMvfoSn4f1aZYK
Lt6e6e3lXhhjrG8JBebiLVDGGwiH5oGq3CoxzyBIgxIyEgOMUKNCE9Sb0TuHIVwVAmM=</vt:lpwstr>
  </property>
</Properties>
</file>