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6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527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0780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0040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951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2061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6225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430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3373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5887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4644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9869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8AB8D-8125-AC44-A70C-139064C7FCC5}" type="datetimeFigureOut">
              <a:rPr kumimoji="1" lang="ja-JP" altLang="en-US" smtClean="0"/>
              <a:t>17/09/04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FB54C-A6C7-3441-85E1-58F4329A1D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010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Acceleration of NR WI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err="1" smtClean="0"/>
              <a:t>SoftBank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294742" y="405487"/>
            <a:ext cx="87198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3GPP TSG RAN Meeting #77											RP-171732</a:t>
            </a:r>
          </a:p>
          <a:p>
            <a:r>
              <a:rPr lang="en-US" altLang="ja-JP" dirty="0" smtClean="0"/>
              <a:t>Sapporo, Japan, </a:t>
            </a:r>
            <a:r>
              <a:rPr lang="en-US" altLang="ja-JP" dirty="0"/>
              <a:t>1</a:t>
            </a:r>
            <a:r>
              <a:rPr lang="en-US" altLang="ja-JP" dirty="0" smtClean="0"/>
              <a:t>1-14 September 2017</a:t>
            </a:r>
          </a:p>
          <a:p>
            <a:r>
              <a:rPr lang="en-US" altLang="ja-JP" dirty="0" smtClean="0"/>
              <a:t>Agenda Item: </a:t>
            </a:r>
            <a:r>
              <a:rPr lang="hr-HR" altLang="ja-JP" dirty="0"/>
              <a:t>9.2.1 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07015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ja-JP" dirty="0" smtClean="0"/>
              <a:t>In RAN#76, it was agreed to put all the RAN1 related NR SIs on hold until RAN#77.</a:t>
            </a:r>
          </a:p>
          <a:p>
            <a:r>
              <a:rPr lang="en-US" altLang="ja-JP" dirty="0" smtClean="0"/>
              <a:t>Nevertheless, WGs are still overloaded and the progress of NR WI is not so</a:t>
            </a:r>
            <a:r>
              <a:rPr kumimoji="1" lang="en-US" altLang="ja-JP" dirty="0" smtClean="0"/>
              <a:t> good. Hence, there still be a risk for the finalization &amp; stabilization of Rel-15 specifications.</a:t>
            </a:r>
          </a:p>
          <a:p>
            <a:r>
              <a:rPr lang="en-US" altLang="ja-JP" dirty="0" smtClean="0"/>
              <a:t>We received offline comments that we need to do something to improve the WG situation &amp; to achieve stable intermediate specifications.  </a:t>
            </a:r>
            <a:r>
              <a:rPr kumimoji="1" lang="en-US" altLang="ja-JP" dirty="0" smtClean="0"/>
              <a:t> 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8859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4069"/>
          </a:xfrm>
        </p:spPr>
        <p:txBody>
          <a:bodyPr/>
          <a:lstStyle/>
          <a:p>
            <a:r>
              <a:rPr kumimoji="1" lang="en-US" altLang="ja-JP" dirty="0" smtClean="0"/>
              <a:t>Potential solutions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12858"/>
            <a:ext cx="8229600" cy="5422190"/>
          </a:xfrm>
        </p:spPr>
        <p:txBody>
          <a:bodyPr>
            <a:normAutofit fontScale="70000" lnSpcReduction="20000"/>
          </a:bodyPr>
          <a:lstStyle/>
          <a:p>
            <a:r>
              <a:rPr kumimoji="1" lang="en-US" altLang="ja-JP" b="1" u="sng" dirty="0" smtClean="0"/>
              <a:t>Option 1: Postponement of NR SIs</a:t>
            </a:r>
          </a:p>
          <a:p>
            <a:pPr lvl="1"/>
            <a:r>
              <a:rPr lang="en-US" altLang="ja-JP" dirty="0" smtClean="0"/>
              <a:t>No TU is allocated for the all the NR SIs in the upcoming quarter</a:t>
            </a:r>
          </a:p>
          <a:p>
            <a:pPr lvl="6"/>
            <a:endParaRPr kumimoji="1" lang="en-US" altLang="ja-JP" dirty="0" smtClean="0"/>
          </a:p>
          <a:p>
            <a:r>
              <a:rPr lang="en-US" altLang="ja-JP" b="1" u="sng" dirty="0" smtClean="0"/>
              <a:t>Option 2: Additional AH meeting</a:t>
            </a:r>
          </a:p>
          <a:p>
            <a:pPr lvl="1"/>
            <a:r>
              <a:rPr lang="en-US" altLang="ja-JP" dirty="0" smtClean="0"/>
              <a:t>Note: RAN4 AH has already been on the table</a:t>
            </a:r>
          </a:p>
          <a:p>
            <a:pPr lvl="6"/>
            <a:endParaRPr lang="en-US" altLang="ja-JP" dirty="0" smtClean="0"/>
          </a:p>
          <a:p>
            <a:r>
              <a:rPr lang="en-US" altLang="ja-JP" b="1" u="sng" dirty="0" smtClean="0"/>
              <a:t>Option </a:t>
            </a:r>
            <a:r>
              <a:rPr lang="en-US" altLang="ja-JP" b="1" u="sng" dirty="0"/>
              <a:t>3</a:t>
            </a:r>
            <a:r>
              <a:rPr lang="en-US" altLang="ja-JP" b="1" u="sng" dirty="0" smtClean="0"/>
              <a:t>: Extension of meeting dates</a:t>
            </a:r>
          </a:p>
          <a:p>
            <a:pPr lvl="1"/>
            <a:r>
              <a:rPr lang="en-US" altLang="ja-JP" dirty="0" smtClean="0"/>
              <a:t>5-day meeting is extended to 6(or 7)-day</a:t>
            </a:r>
          </a:p>
          <a:p>
            <a:pPr lvl="1"/>
            <a:r>
              <a:rPr lang="en-US" altLang="ja-JP" dirty="0" smtClean="0"/>
              <a:t>We have already done the same in Nov. 2015 for Rel-13 </a:t>
            </a:r>
            <a:r>
              <a:rPr lang="en-US" altLang="ja-JP" dirty="0" err="1" smtClean="0"/>
              <a:t>eMTC</a:t>
            </a:r>
            <a:endParaRPr lang="en-US" altLang="ja-JP" dirty="0" smtClean="0"/>
          </a:p>
          <a:p>
            <a:pPr lvl="6"/>
            <a:endParaRPr lang="en-US" altLang="ja-JP" dirty="0" smtClean="0"/>
          </a:p>
          <a:p>
            <a:r>
              <a:rPr lang="en-US" altLang="ja-JP" b="1" u="sng" dirty="0"/>
              <a:t>Option </a:t>
            </a:r>
            <a:r>
              <a:rPr lang="en-US" altLang="ja-JP" b="1" u="sng" dirty="0" smtClean="0"/>
              <a:t>4: TU squeeze from </a:t>
            </a:r>
            <a:r>
              <a:rPr lang="en-US" altLang="ja-JP" b="1" u="sng" dirty="0"/>
              <a:t>LTE </a:t>
            </a:r>
            <a:r>
              <a:rPr lang="en-US" altLang="ja-JP" b="1" u="sng" dirty="0" smtClean="0"/>
              <a:t>track</a:t>
            </a:r>
          </a:p>
          <a:p>
            <a:pPr lvl="1"/>
            <a:r>
              <a:rPr lang="en-US" altLang="ja-JP" dirty="0" smtClean="0"/>
              <a:t>Note: It was agreed that LTE and NR have different tracks. </a:t>
            </a:r>
          </a:p>
          <a:p>
            <a:pPr lvl="7"/>
            <a:endParaRPr lang="en-US" altLang="ja-JP" dirty="0"/>
          </a:p>
          <a:p>
            <a:r>
              <a:rPr lang="en-US" altLang="ja-JP" b="1" u="sng" dirty="0" smtClean="0"/>
              <a:t>Option 5: Scope reduction of NR WI</a:t>
            </a:r>
          </a:p>
          <a:p>
            <a:pPr lvl="1"/>
            <a:r>
              <a:rPr lang="en-US" altLang="ja-JP" dirty="0" smtClean="0"/>
              <a:t>Remove or postpone some functionality(</a:t>
            </a:r>
            <a:r>
              <a:rPr lang="en-US" altLang="ja-JP" dirty="0" err="1" smtClean="0"/>
              <a:t>ies</a:t>
            </a:r>
            <a:r>
              <a:rPr lang="en-US" altLang="ja-JP" dirty="0" smtClean="0"/>
              <a:t>) </a:t>
            </a:r>
          </a:p>
          <a:p>
            <a:pPr lvl="6"/>
            <a:endParaRPr lang="en-US" altLang="ja-JP" dirty="0" smtClean="0"/>
          </a:p>
          <a:p>
            <a:r>
              <a:rPr kumimoji="1" lang="en-US" altLang="ja-JP" b="1" u="sng" dirty="0" smtClean="0"/>
              <a:t>Option 6: </a:t>
            </a:r>
            <a:r>
              <a:rPr lang="en-US" altLang="ja-JP" b="1" u="sng" dirty="0" smtClean="0"/>
              <a:t>Do nothing from RAN level.</a:t>
            </a:r>
          </a:p>
          <a:p>
            <a:pPr lvl="1"/>
            <a:r>
              <a:rPr lang="en-US" altLang="ja-JP" dirty="0" smtClean="0"/>
              <a:t>Up to WG chairpersons.		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37148" y="6450382"/>
            <a:ext cx="3406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Note: this is a summary of offline comments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51540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42689"/>
            <a:ext cx="8229600" cy="699177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Comparison study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5616519"/>
              </p:ext>
            </p:extLst>
          </p:nvPr>
        </p:nvGraphicFramePr>
        <p:xfrm>
          <a:off x="157509" y="1148934"/>
          <a:ext cx="8861619" cy="5587682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797585"/>
                <a:gridCol w="2611552"/>
                <a:gridCol w="4452482"/>
              </a:tblGrid>
              <a:tr h="32257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Options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Benefit</a:t>
                      </a:r>
                      <a:r>
                        <a:rPr kumimoji="1" lang="en-US" altLang="ja-JP" sz="1600" baseline="0" dirty="0" smtClean="0"/>
                        <a:t> (TU gain)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Concerns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364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Option</a:t>
                      </a:r>
                      <a:r>
                        <a:rPr kumimoji="1" lang="en-US" altLang="ja-JP" sz="1600" baseline="0" dirty="0" smtClean="0"/>
                        <a:t> 1: </a:t>
                      </a:r>
                    </a:p>
                    <a:p>
                      <a:pPr algn="l"/>
                      <a:r>
                        <a:rPr kumimoji="1" lang="en-US" altLang="ja-JP" sz="1600" baseline="0" dirty="0" smtClean="0"/>
                        <a:t>SI postponement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dirty="0" smtClean="0"/>
                        <a:t>{3, 3}TU for RAN1</a:t>
                      </a:r>
                    </a:p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dirty="0" smtClean="0"/>
                        <a:t>{0, 1}TU</a:t>
                      </a:r>
                      <a:r>
                        <a:rPr kumimoji="1" lang="en-US" altLang="ja-JP" sz="1600" baseline="0" dirty="0" smtClean="0"/>
                        <a:t> for RAN2</a:t>
                      </a:r>
                    </a:p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baseline="0" dirty="0" smtClean="0"/>
                        <a:t>{2, 2}TU for RAN3</a:t>
                      </a:r>
                    </a:p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baseline="0" dirty="0" smtClean="0"/>
                        <a:t>{0.25, 0.25}TU for RAN4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dirty="0" smtClean="0"/>
                        <a:t>Useful</a:t>
                      </a:r>
                      <a:r>
                        <a:rPr kumimoji="1" lang="en-US" altLang="ja-JP" sz="1600" baseline="0" dirty="0" smtClean="0"/>
                        <a:t> only for RAN1</a:t>
                      </a:r>
                    </a:p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baseline="0" dirty="0" smtClean="0"/>
                        <a:t>Delay the introduction of new technologies</a:t>
                      </a:r>
                    </a:p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baseline="0" dirty="0" smtClean="0"/>
                        <a:t>The deadline shall also be postponed (otherwise it will impact the CR activities)</a:t>
                      </a:r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8361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Option 2: </a:t>
                      </a:r>
                    </a:p>
                    <a:p>
                      <a:pPr algn="l"/>
                      <a:r>
                        <a:rPr kumimoji="1" lang="en-US" altLang="ja-JP" sz="1600" dirty="0" smtClean="0"/>
                        <a:t>AH meeting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dirty="0" smtClean="0"/>
                        <a:t>Remarkable number of TUs</a:t>
                      </a:r>
                      <a:r>
                        <a:rPr kumimoji="1" lang="en-US" altLang="ja-JP" sz="1600" baseline="0" dirty="0" smtClean="0"/>
                        <a:t> (20~ TUs for each WG)</a:t>
                      </a:r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dirty="0" smtClean="0"/>
                        <a:t>Facility issue</a:t>
                      </a:r>
                    </a:p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dirty="0" smtClean="0"/>
                        <a:t>Inefficient</a:t>
                      </a:r>
                      <a:r>
                        <a:rPr kumimoji="1" lang="en-US" altLang="ja-JP" sz="1600" baseline="0" dirty="0" smtClean="0"/>
                        <a:t> (no simulation, less preparation time)</a:t>
                      </a:r>
                    </a:p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baseline="0" dirty="0" smtClean="0"/>
                        <a:t>Delegates health &amp; Companies’ budget issue</a:t>
                      </a:r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766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Option 3:</a:t>
                      </a:r>
                    </a:p>
                    <a:p>
                      <a:pPr algn="l"/>
                      <a:r>
                        <a:rPr kumimoji="1" lang="en-US" altLang="ja-JP" sz="1600" dirty="0" smtClean="0"/>
                        <a:t>Date extension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dirty="0" smtClean="0"/>
                        <a:t>Moderate number of TUs (8~ TUs</a:t>
                      </a:r>
                      <a:r>
                        <a:rPr kumimoji="1" lang="en-US" altLang="ja-JP" sz="1600" baseline="0" dirty="0" smtClean="0"/>
                        <a:t> for each WG)</a:t>
                      </a:r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indent="-185738" algn="l">
                        <a:buFont typeface="Arial"/>
                        <a:buChar char="•"/>
                        <a:tabLst>
                          <a:tab pos="185738" algn="l"/>
                        </a:tabLst>
                      </a:pPr>
                      <a:r>
                        <a:rPr kumimoji="1" lang="en-US" altLang="ja-JP" sz="1600" dirty="0" smtClean="0"/>
                        <a:t>Facility</a:t>
                      </a:r>
                      <a:r>
                        <a:rPr kumimoji="1" lang="en-US" altLang="ja-JP" sz="1600" baseline="0" dirty="0" smtClean="0"/>
                        <a:t> issue</a:t>
                      </a:r>
                    </a:p>
                    <a:p>
                      <a:pPr marL="185738" indent="-185738" algn="l">
                        <a:buFont typeface="Arial"/>
                        <a:buChar char="•"/>
                        <a:tabLst>
                          <a:tab pos="185738" algn="l"/>
                        </a:tabLst>
                      </a:pPr>
                      <a:r>
                        <a:rPr kumimoji="1" lang="en-US" altLang="ja-JP" sz="1600" baseline="0" dirty="0" smtClean="0"/>
                        <a:t>May violate the law in some countries</a:t>
                      </a:r>
                    </a:p>
                    <a:p>
                      <a:pPr marL="185738" indent="-185738" algn="l">
                        <a:buFont typeface="Arial"/>
                        <a:buChar char="•"/>
                        <a:tabLst>
                          <a:tab pos="185738" algn="l"/>
                        </a:tabLst>
                      </a:pPr>
                      <a:r>
                        <a:rPr kumimoji="1" lang="en-US" altLang="ja-JP" sz="1600" baseline="0" dirty="0" smtClean="0"/>
                        <a:t>Need to change the trip schedule</a:t>
                      </a:r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8361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Option 4: </a:t>
                      </a:r>
                    </a:p>
                    <a:p>
                      <a:pPr algn="l"/>
                      <a:r>
                        <a:rPr kumimoji="1" lang="en-US" altLang="ja-JP" sz="1600" dirty="0" smtClean="0"/>
                        <a:t>TU squeeze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marR="0" lvl="0" indent="-1857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1" lang="en-US" altLang="ja-JP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Small number of TUs (2~ TUs for each WG)</a:t>
                      </a:r>
                      <a:endParaRPr kumimoji="1" lang="ja-JP" altLang="en-US" sz="16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algn="l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indent="-185738" algn="l">
                        <a:buFont typeface="Arial"/>
                        <a:buChar char="•"/>
                        <a:tabLst>
                          <a:tab pos="185738" algn="l"/>
                        </a:tabLst>
                      </a:pPr>
                      <a:r>
                        <a:rPr kumimoji="1" lang="en-US" altLang="ja-JP" sz="1600" dirty="0" smtClean="0"/>
                        <a:t>Big discussion which WI(s)</a:t>
                      </a:r>
                      <a:r>
                        <a:rPr kumimoji="1" lang="en-US" altLang="ja-JP" sz="1600" baseline="0" dirty="0" smtClean="0"/>
                        <a:t> to stop/shrink</a:t>
                      </a:r>
                    </a:p>
                    <a:p>
                      <a:pPr marL="185738" indent="-185738" algn="l">
                        <a:buFont typeface="Arial"/>
                        <a:buChar char="•"/>
                        <a:tabLst>
                          <a:tab pos="185738" algn="l"/>
                        </a:tabLst>
                      </a:pPr>
                      <a:r>
                        <a:rPr kumimoji="1" lang="en-US" altLang="ja-JP" sz="1600" baseline="0" dirty="0" smtClean="0"/>
                        <a:t>It would be difficult to reach the consensus</a:t>
                      </a:r>
                      <a:endParaRPr kumimoji="1" lang="ja-JP" altLang="en-US" sz="1600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364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Option 5: </a:t>
                      </a:r>
                    </a:p>
                    <a:p>
                      <a:pPr algn="l"/>
                      <a:r>
                        <a:rPr kumimoji="1" lang="en-US" altLang="ja-JP" sz="1600" dirty="0" smtClean="0"/>
                        <a:t>Scope Reduction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marR="0" lvl="0" indent="-1857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1" lang="en-US" altLang="ja-JP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Small number of TUs (2~ TUs for each WG)</a:t>
                      </a:r>
                      <a:endParaRPr kumimoji="1" lang="ja-JP" alt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dirty="0" smtClean="0"/>
                        <a:t>RAN has already had an</a:t>
                      </a:r>
                      <a:r>
                        <a:rPr kumimoji="1" lang="en-US" altLang="ja-JP" sz="1600" baseline="0" dirty="0" smtClean="0"/>
                        <a:t> extensive exercise</a:t>
                      </a:r>
                    </a:p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baseline="0" dirty="0" smtClean="0"/>
                        <a:t>Very detailed discussion should not be performed in RAN </a:t>
                      </a:r>
                    </a:p>
                    <a:p>
                      <a:pPr marL="185738" marR="0" indent="-1857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1" lang="en-US" altLang="ja-JP" sz="1600" baseline="0" dirty="0" smtClean="0"/>
                        <a:t>It would be difficult to reach the consensus</a:t>
                      </a:r>
                      <a:endParaRPr kumimoji="1" lang="ja-JP" altLang="en-US" sz="1600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169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Option 6:</a:t>
                      </a:r>
                      <a:r>
                        <a:rPr kumimoji="1" lang="en-US" altLang="ja-JP" sz="1600" baseline="0" dirty="0" smtClean="0"/>
                        <a:t> </a:t>
                      </a:r>
                    </a:p>
                    <a:p>
                      <a:pPr algn="l"/>
                      <a:r>
                        <a:rPr kumimoji="1" lang="en-US" altLang="ja-JP" sz="1600" baseline="0" dirty="0" smtClean="0"/>
                        <a:t>Do nothing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marR="0" lvl="0" indent="-18573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1" lang="en-US" altLang="ja-JP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Up to chairpersons</a:t>
                      </a:r>
                      <a:endParaRPr kumimoji="1" lang="ja-JP" alt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5738" indent="-185738" algn="l">
                        <a:buFont typeface="Arial"/>
                        <a:buChar char="•"/>
                      </a:pPr>
                      <a:r>
                        <a:rPr kumimoji="1" lang="en-US" altLang="ja-JP" sz="1600" dirty="0" smtClean="0"/>
                        <a:t>Up</a:t>
                      </a:r>
                      <a:r>
                        <a:rPr kumimoji="1" lang="en-US" altLang="ja-JP" sz="1600" baseline="0" dirty="0" smtClean="0"/>
                        <a:t> to chairpersons</a:t>
                      </a:r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008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 </a:t>
            </a:r>
            <a:r>
              <a:rPr lang="en-US" altLang="ja-JP" dirty="0" smtClean="0"/>
              <a:t>and </a:t>
            </a:r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Our observation: no option is absolutely good to solve the overloaded situations. </a:t>
            </a:r>
          </a:p>
          <a:p>
            <a:r>
              <a:rPr lang="en-US" altLang="ja-JP" dirty="0" smtClean="0"/>
              <a:t>We propose RAN to discuss and chose one (or multiple) option(s).</a:t>
            </a:r>
          </a:p>
          <a:p>
            <a:r>
              <a:rPr lang="en-US" altLang="ja-JP" dirty="0" smtClean="0"/>
              <a:t>Note: </a:t>
            </a:r>
            <a:r>
              <a:rPr kumimoji="1" lang="en-US" altLang="ja-JP" dirty="0" smtClean="0"/>
              <a:t>Our preference is option </a:t>
            </a:r>
            <a:r>
              <a:rPr lang="en-US" altLang="ja-JP" dirty="0"/>
              <a:t>5 </a:t>
            </a:r>
            <a:r>
              <a:rPr lang="en-US" altLang="ja-JP" dirty="0" smtClean="0"/>
              <a:t>(i.e. </a:t>
            </a:r>
            <a:r>
              <a:rPr lang="en-US" altLang="ja-JP" smtClean="0"/>
              <a:t>Scope </a:t>
            </a:r>
            <a:r>
              <a:rPr lang="en-US" altLang="ja-JP" dirty="0"/>
              <a:t>reduction of NR </a:t>
            </a:r>
            <a:r>
              <a:rPr lang="en-US" altLang="ja-JP" dirty="0" smtClean="0"/>
              <a:t>WI)</a:t>
            </a:r>
          </a:p>
          <a:p>
            <a:pPr lvl="1"/>
            <a:r>
              <a:rPr kumimoji="1" lang="en-US" altLang="ja-JP" dirty="0" smtClean="0"/>
              <a:t>The target is RAN1-led features </a:t>
            </a:r>
            <a:r>
              <a:rPr kumimoji="1" lang="en-US" altLang="ja-JP" dirty="0" smtClean="0">
                <a:sym typeface="Wingdings"/>
              </a:rPr>
              <a:t> RAN2/4 workload </a:t>
            </a:r>
            <a:r>
              <a:rPr lang="en-US" altLang="ja-JP" dirty="0" smtClean="0">
                <a:sym typeface="Wingdings"/>
              </a:rPr>
              <a:t>can be relaxed accordingly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The details (i.e. </a:t>
            </a:r>
            <a:r>
              <a:rPr lang="en-US" altLang="ja-JP" dirty="0" smtClean="0"/>
              <a:t>affected functionality, procedure etc.) are discussed during RAN#77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9006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6695"/>
          </a:xfrm>
        </p:spPr>
        <p:txBody>
          <a:bodyPr>
            <a:normAutofit fontScale="90000"/>
          </a:bodyPr>
          <a:lstStyle/>
          <a:p>
            <a:r>
              <a:rPr kumimoji="1" lang="en-US" altLang="ja-JP" sz="3600" dirty="0" smtClean="0"/>
              <a:t>Appendix: </a:t>
            </a:r>
            <a:r>
              <a:rPr lang="en-US" altLang="ja-JP" sz="3600" dirty="0" smtClean="0"/>
              <a:t>features </a:t>
            </a:r>
            <a:r>
              <a:rPr kumimoji="1" lang="en-US" altLang="ja-JP" sz="3600" dirty="0" smtClean="0"/>
              <a:t>for scope reduction in Rel-15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14778"/>
            <a:ext cx="8229600" cy="5011385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Mixed numerology for NR-PDSCH</a:t>
            </a:r>
          </a:p>
          <a:p>
            <a:pPr lvl="1"/>
            <a:r>
              <a:rPr lang="en-US" altLang="ja-JP" dirty="0" smtClean="0"/>
              <a:t>Only single numerology is supported for </a:t>
            </a:r>
            <a:r>
              <a:rPr lang="en-US" altLang="ja-JP" dirty="0"/>
              <a:t>NR-</a:t>
            </a:r>
            <a:r>
              <a:rPr lang="en-US" altLang="ja-JP" dirty="0" smtClean="0"/>
              <a:t>PDSCH in a carrier in Rel-15</a:t>
            </a:r>
            <a:endParaRPr kumimoji="1" lang="en-US" altLang="ja-JP" dirty="0" smtClean="0"/>
          </a:p>
          <a:p>
            <a:r>
              <a:rPr lang="en-US" altLang="ja-JP" dirty="0" smtClean="0"/>
              <a:t>DL </a:t>
            </a:r>
            <a:r>
              <a:rPr lang="en-US" altLang="ja-JP" dirty="0"/>
              <a:t>MIMO</a:t>
            </a:r>
          </a:p>
          <a:p>
            <a:pPr lvl="1"/>
            <a:r>
              <a:rPr lang="en-US" altLang="ja-JP" dirty="0"/>
              <a:t>Multi panel operation &amp;</a:t>
            </a:r>
            <a:r>
              <a:rPr lang="en-US" altLang="ja-JP" dirty="0" smtClean="0"/>
              <a:t> </a:t>
            </a:r>
            <a:r>
              <a:rPr lang="en-US" altLang="ja-JP" dirty="0"/>
              <a:t>quasi-</a:t>
            </a:r>
            <a:r>
              <a:rPr lang="en-US" altLang="ja-JP" dirty="0" smtClean="0"/>
              <a:t>colocation is not explicitly supported in Rel-15 specifications</a:t>
            </a:r>
          </a:p>
          <a:p>
            <a:r>
              <a:rPr lang="en-US" altLang="ja-JP" dirty="0" smtClean="0"/>
              <a:t>UL MIMO</a:t>
            </a:r>
          </a:p>
          <a:p>
            <a:pPr lvl="1"/>
            <a:r>
              <a:rPr lang="en-GB" altLang="ja-JP" dirty="0" smtClean="0"/>
              <a:t>UL transmission diversity for b</a:t>
            </a:r>
            <a:r>
              <a:rPr lang="en-US" altLang="ja-JP" dirty="0" err="1" smtClean="0"/>
              <a:t>oth</a:t>
            </a:r>
            <a:r>
              <a:rPr lang="en-US" altLang="ja-JP" dirty="0" smtClean="0"/>
              <a:t> OFDM </a:t>
            </a:r>
            <a:r>
              <a:rPr lang="en-US" altLang="ja-JP" dirty="0"/>
              <a:t>and DFT-S-</a:t>
            </a:r>
            <a:r>
              <a:rPr lang="en-US" altLang="ja-JP" dirty="0" smtClean="0"/>
              <a:t>OFDM</a:t>
            </a:r>
            <a:r>
              <a:rPr lang="en-GB" altLang="ja-JP" dirty="0"/>
              <a:t> </a:t>
            </a:r>
            <a:r>
              <a:rPr lang="en-GB" altLang="ja-JP" dirty="0" smtClean="0"/>
              <a:t>is transparent </a:t>
            </a:r>
            <a:r>
              <a:rPr lang="en-GB" altLang="ja-JP" dirty="0"/>
              <a:t>to </a:t>
            </a:r>
            <a:r>
              <a:rPr lang="en-GB" altLang="ja-JP" dirty="0" smtClean="0"/>
              <a:t>specification</a:t>
            </a:r>
            <a:r>
              <a:rPr lang="en-US" altLang="ja-JP" dirty="0" smtClean="0"/>
              <a:t>s</a:t>
            </a:r>
          </a:p>
          <a:p>
            <a:pPr lvl="1"/>
            <a:r>
              <a:rPr lang="en-US" altLang="ja-JP" dirty="0" smtClean="0"/>
              <a:t>No optimization for Rank 2~ transmission: Just aim at achieving peak throughput of IMT-2020 requirement</a:t>
            </a:r>
          </a:p>
        </p:txBody>
      </p:sp>
    </p:spTree>
    <p:extLst>
      <p:ext uri="{BB962C8B-B14F-4D97-AF65-F5344CB8AC3E}">
        <p14:creationId xmlns:p14="http://schemas.microsoft.com/office/powerpoint/2010/main" val="1997085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6695"/>
          </a:xfrm>
        </p:spPr>
        <p:txBody>
          <a:bodyPr>
            <a:normAutofit fontScale="90000"/>
          </a:bodyPr>
          <a:lstStyle/>
          <a:p>
            <a:r>
              <a:rPr kumimoji="1" lang="en-US" altLang="ja-JP" sz="3600" dirty="0" smtClean="0"/>
              <a:t>Appendix: </a:t>
            </a:r>
            <a:r>
              <a:rPr lang="en-US" altLang="ja-JP" sz="3600" dirty="0" smtClean="0"/>
              <a:t>features </a:t>
            </a:r>
            <a:r>
              <a:rPr kumimoji="1" lang="en-US" altLang="ja-JP" sz="3600" dirty="0" smtClean="0"/>
              <a:t>for scope reduction in Rel-15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14778"/>
            <a:ext cx="8229600" cy="5011385"/>
          </a:xfrm>
        </p:spPr>
        <p:txBody>
          <a:bodyPr>
            <a:normAutofit/>
          </a:bodyPr>
          <a:lstStyle/>
          <a:p>
            <a:r>
              <a:rPr lang="en-GB" altLang="ja-JP" dirty="0" smtClean="0"/>
              <a:t>UL </a:t>
            </a:r>
            <a:r>
              <a:rPr lang="en-GB" altLang="ja-JP" dirty="0"/>
              <a:t>data transmission procedure without grant</a:t>
            </a:r>
            <a:r>
              <a:rPr lang="ja-JP" altLang="ja-JP" dirty="0"/>
              <a:t> </a:t>
            </a:r>
            <a:endParaRPr lang="en-US" altLang="ja-JP" dirty="0"/>
          </a:p>
          <a:p>
            <a:pPr lvl="1"/>
            <a:r>
              <a:rPr lang="en-US" altLang="ja-JP" dirty="0" smtClean="0"/>
              <a:t>Type 1 is not supported in Rel-15</a:t>
            </a:r>
          </a:p>
          <a:p>
            <a:r>
              <a:rPr lang="en-US" altLang="ja-JP" dirty="0" smtClean="0"/>
              <a:t>Cross</a:t>
            </a:r>
            <a:r>
              <a:rPr lang="en-US" altLang="ja-JP" dirty="0"/>
              <a:t>-interference management</a:t>
            </a:r>
          </a:p>
          <a:p>
            <a:pPr lvl="1"/>
            <a:r>
              <a:rPr lang="en-US" altLang="ja-JP" dirty="0"/>
              <a:t>No </a:t>
            </a:r>
            <a:r>
              <a:rPr lang="en-US" altLang="ja-JP" dirty="0" smtClean="0"/>
              <a:t>specification support in </a:t>
            </a:r>
            <a:r>
              <a:rPr lang="en-US" altLang="ja-JP" dirty="0"/>
              <a:t>Rel-15</a:t>
            </a:r>
          </a:p>
          <a:p>
            <a:r>
              <a:rPr lang="en-US" altLang="ja-JP" dirty="0" smtClean="0"/>
              <a:t>LTE-NR coexistence</a:t>
            </a:r>
          </a:p>
          <a:p>
            <a:pPr lvl="1"/>
            <a:r>
              <a:rPr lang="en-US" altLang="ja-JP" dirty="0" smtClean="0"/>
              <a:t>No additional features and scenarios on top of the current agreements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60507774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675</Words>
  <Application>Microsoft Macintosh PowerPoint</Application>
  <PresentationFormat>画面に合わせる (4:3)</PresentationFormat>
  <Paragraphs>90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ホワイト</vt:lpstr>
      <vt:lpstr>Acceleration of NR WI</vt:lpstr>
      <vt:lpstr>Background</vt:lpstr>
      <vt:lpstr>Potential solutions</vt:lpstr>
      <vt:lpstr>Comparison study</vt:lpstr>
      <vt:lpstr>Conclusion and Proposal</vt:lpstr>
      <vt:lpstr>Appendix: features for scope reduction in Rel-15</vt:lpstr>
      <vt:lpstr>Appendix: features for scope reduction in Rel-15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Acceleration of NR WI</dc:title>
  <dc:creator>Yosuke Akimoto</dc:creator>
  <cp:lastModifiedBy>AKIMOTO Yosuke</cp:lastModifiedBy>
  <cp:revision>26</cp:revision>
  <dcterms:created xsi:type="dcterms:W3CDTF">2017-08-31T22:34:45Z</dcterms:created>
  <dcterms:modified xsi:type="dcterms:W3CDTF">2017-09-04T09:06:51Z</dcterms:modified>
</cp:coreProperties>
</file>