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58" r:id="rId3"/>
    <p:sldId id="263" r:id="rId4"/>
    <p:sldId id="264" r:id="rId5"/>
    <p:sldId id="265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33"/>
    <a:srgbClr val="CCECFF"/>
    <a:srgbClr val="E7FFA3"/>
    <a:srgbClr val="CCFFFF"/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0"/>
    <p:restoredTop sz="86410"/>
  </p:normalViewPr>
  <p:slideViewPr>
    <p:cSldViewPr>
      <p:cViewPr varScale="1">
        <p:scale>
          <a:sx n="101" d="100"/>
          <a:sy n="101" d="100"/>
        </p:scale>
        <p:origin x="-191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9/4/2017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i-FI" dirty="0" smtClean="0"/>
              <a:t>RP-17nnnn Way forward on LTE UDC</a:t>
            </a:r>
            <a:endParaRPr lang="en-US" dirty="0" smtClean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9/4/2017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9/4/2017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9/4/2017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 smtClean="0"/>
              <a:t>RP-17nnnn Way forward on LTE UDC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9/4/2017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 smtClean="0"/>
              <a:t>RP-17nnnn Way forward on LTE UDC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9/4/2017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9/4/2017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9/4/2017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9/4/2017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9/4/2017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9/4/2017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4D707-4B0D-4804-8376-6870196EB9CB}" type="datetimeFigureOut">
              <a:rPr lang="en-US" smtClean="0"/>
              <a:pPr/>
              <a:t>9/4/2017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 dirty="0" smtClean="0"/>
              <a:t>RP-17nnnn Way forward on LTE UDC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2AC1F-954E-4362-8CC0-A4B0CB080C4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5536" y="2130425"/>
            <a:ext cx="8062664" cy="1470025"/>
          </a:xfrm>
        </p:spPr>
        <p:txBody>
          <a:bodyPr>
            <a:normAutofit fontScale="90000"/>
          </a:bodyPr>
          <a:lstStyle/>
          <a:p>
            <a:r>
              <a:rPr lang="en-GB" b="1" dirty="0">
                <a:latin typeface="Arial Black" pitchFamily="34" charset="0"/>
              </a:rPr>
              <a:t>New WID on multi-node testing for License-Assisted Access (LAA)</a:t>
            </a:r>
            <a:r>
              <a:rPr lang="en-GB" i="1" dirty="0">
                <a:latin typeface="Arial Black" pitchFamily="34" charset="0"/>
              </a:rPr>
              <a:t> </a:t>
            </a:r>
            <a:r>
              <a:rPr lang="en-GB" dirty="0" smtClean="0">
                <a:latin typeface="Arial Black" pitchFamily="34" charset="0"/>
              </a:rPr>
              <a:t>for LTE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fi-FI" sz="1800" dirty="0" smtClean="0">
                <a:solidFill>
                  <a:schemeClr val="tx1"/>
                </a:solidFill>
              </a:rPr>
              <a:t>Broadcom, HPE, Brocade, CableLabs, Comcast</a:t>
            </a:r>
            <a:endParaRPr lang="en-US" sz="1800" u="sng" dirty="0">
              <a:solidFill>
                <a:srgbClr val="FF0000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2354380"/>
              </p:ext>
            </p:extLst>
          </p:nvPr>
        </p:nvGraphicFramePr>
        <p:xfrm>
          <a:off x="251520" y="260648"/>
          <a:ext cx="864096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0"/>
                <a:gridCol w="4320480"/>
              </a:tblGrid>
              <a:tr h="370840">
                <a:tc>
                  <a:txBody>
                    <a:bodyPr/>
                    <a:lstStyle/>
                    <a:p>
                      <a:r>
                        <a:rPr lang="fi-FI" dirty="0" smtClean="0">
                          <a:solidFill>
                            <a:schemeClr val="tx1"/>
                          </a:solidFill>
                        </a:rPr>
                        <a:t>3GPP TSG RAN#77</a:t>
                      </a:r>
                    </a:p>
                    <a:p>
                      <a:r>
                        <a:rPr lang="fi-FI" b="0" dirty="0" smtClean="0">
                          <a:solidFill>
                            <a:schemeClr val="tx1"/>
                          </a:solidFill>
                        </a:rPr>
                        <a:t>11-14 September 2017</a:t>
                      </a:r>
                    </a:p>
                    <a:p>
                      <a:r>
                        <a:rPr lang="fi-FI" b="0" dirty="0" smtClean="0">
                          <a:solidFill>
                            <a:schemeClr val="tx1"/>
                          </a:solidFill>
                        </a:rPr>
                        <a:t>Sapporo, Japan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129088" algn="r"/>
                        </a:tabLst>
                      </a:pPr>
                      <a:r>
                        <a:rPr lang="fi-FI" dirty="0" smtClean="0">
                          <a:solidFill>
                            <a:schemeClr val="tx1"/>
                          </a:solidFill>
                        </a:rPr>
                        <a:t>	TDoc </a:t>
                      </a:r>
                      <a:r>
                        <a:rPr lang="fi-FI" dirty="0" smtClean="0">
                          <a:solidFill>
                            <a:srgbClr val="FF0000"/>
                          </a:solidFill>
                        </a:rPr>
                        <a:t>RP-171728</a:t>
                      </a:r>
                      <a:endParaRPr lang="fi-FI" dirty="0" smtClean="0">
                        <a:solidFill>
                          <a:srgbClr val="FF0000"/>
                        </a:solidFill>
                      </a:endParaRPr>
                    </a:p>
                    <a:p>
                      <a:pPr>
                        <a:tabLst>
                          <a:tab pos="4129088" algn="r"/>
                        </a:tabLst>
                      </a:pPr>
                      <a:r>
                        <a:rPr lang="fi-FI" dirty="0" smtClean="0">
                          <a:solidFill>
                            <a:schemeClr val="tx1"/>
                          </a:solidFill>
                        </a:rPr>
                        <a:t>	</a:t>
                      </a:r>
                      <a:r>
                        <a:rPr lang="fi-FI" b="0" dirty="0" smtClean="0">
                          <a:solidFill>
                            <a:schemeClr val="tx1"/>
                          </a:solidFill>
                        </a:rPr>
                        <a:t>Agenda Item </a:t>
                      </a:r>
                      <a:r>
                        <a:rPr lang="fi-FI" b="0" dirty="0" smtClean="0">
                          <a:solidFill>
                            <a:schemeClr val="tx1"/>
                          </a:solidFill>
                        </a:rPr>
                        <a:t>10.1.4</a:t>
                      </a:r>
                      <a:endParaRPr lang="fi-FI" b="0" dirty="0" smtClean="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tabLst>
                          <a:tab pos="4129088" algn="r"/>
                        </a:tabLst>
                      </a:pPr>
                      <a:r>
                        <a:rPr lang="fi-FI" sz="1100" b="0" i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	Revision of </a:t>
                      </a:r>
                      <a:r>
                        <a:rPr lang="fi-FI" sz="1100" b="0" i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RP-17xxxx</a:t>
                      </a:r>
                      <a:endParaRPr lang="en-US" sz="1100" b="0" i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9" name="Footer Placeholder 12"/>
          <p:cNvSpPr>
            <a:spLocks noGrp="1"/>
          </p:cNvSpPr>
          <p:nvPr>
            <p:ph type="ftr" sz="quarter" idx="12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fi-FI" dirty="0" smtClean="0"/>
              <a:t>RP-171728 New WID on Multi-node Testing for Licensed-Assisted Access (LAA) for LTE</a:t>
            </a:r>
            <a:endParaRPr lang="en-US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i-FI" sz="2400" dirty="0" smtClean="0">
                <a:latin typeface="Calibri Light" pitchFamily="34" charset="0"/>
              </a:rPr>
              <a:t>RAN#76</a:t>
            </a:r>
          </a:p>
          <a:p>
            <a:pPr lvl="1"/>
            <a:r>
              <a:rPr lang="en-GB" sz="2000" i="1" dirty="0" smtClean="0">
                <a:latin typeface="Calibri Light" pitchFamily="34" charset="0"/>
              </a:rPr>
              <a:t>The TR </a:t>
            </a:r>
            <a:r>
              <a:rPr lang="en-GB" sz="2000" i="1" dirty="0">
                <a:latin typeface="Calibri Light" pitchFamily="34" charset="0"/>
              </a:rPr>
              <a:t>i</a:t>
            </a:r>
            <a:r>
              <a:rPr lang="en-GB" sz="2000" i="1" dirty="0" smtClean="0">
                <a:latin typeface="Calibri Light" pitchFamily="34" charset="0"/>
              </a:rPr>
              <a:t>s completed and approved.  </a:t>
            </a:r>
            <a:br>
              <a:rPr lang="en-GB" sz="2000" i="1" dirty="0" smtClean="0">
                <a:latin typeface="Calibri Light" pitchFamily="34" charset="0"/>
              </a:rPr>
            </a:br>
            <a:r>
              <a:rPr lang="en-GB" sz="2000" i="1" dirty="0" smtClean="0">
                <a:latin typeface="Calibri Light" pitchFamily="34" charset="0"/>
              </a:rPr>
              <a:t>T</a:t>
            </a:r>
            <a:r>
              <a:rPr lang="en-GB" sz="2000" i="1" dirty="0" smtClean="0">
                <a:latin typeface="Calibri Light" pitchFamily="34" charset="0"/>
              </a:rPr>
              <a:t>he SI “</a:t>
            </a:r>
            <a:r>
              <a:rPr lang="en-GB" sz="2000" dirty="0"/>
              <a:t>Study of multi-node testing for License-Assisted Access (LAA)</a:t>
            </a:r>
            <a:r>
              <a:rPr lang="en-GB" sz="2000" i="1" dirty="0" smtClean="0">
                <a:latin typeface="Calibri Light" pitchFamily="34" charset="0"/>
              </a:rPr>
              <a:t>”is based </a:t>
            </a:r>
            <a:r>
              <a:rPr lang="en-GB" sz="2000" i="1" dirty="0" smtClean="0">
                <a:latin typeface="Calibri Light" pitchFamily="34" charset="0"/>
              </a:rPr>
              <a:t>on Release 13 LAA is </a:t>
            </a:r>
            <a:r>
              <a:rPr lang="en-GB" sz="2000" i="1" dirty="0" smtClean="0">
                <a:latin typeface="Calibri Light" pitchFamily="34" charset="0"/>
              </a:rPr>
              <a:t>completed.</a:t>
            </a:r>
            <a:endParaRPr lang="en-US" sz="2000" i="1" dirty="0" smtClean="0">
              <a:latin typeface="Calibri Light" pitchFamily="34" charset="0"/>
            </a:endParaRPr>
          </a:p>
          <a:p>
            <a:endParaRPr lang="fi-FI" sz="2400" dirty="0" smtClean="0">
              <a:latin typeface="Calibri Light" pitchFamily="34" charset="0"/>
            </a:endParaRPr>
          </a:p>
        </p:txBody>
      </p:sp>
      <p:sp>
        <p:nvSpPr>
          <p:cNvPr id="5" name="Footer Placeholder 12"/>
          <p:cNvSpPr>
            <a:spLocks noGrp="1"/>
          </p:cNvSpPr>
          <p:nvPr>
            <p:ph type="ftr" sz="quarter" idx="12"/>
          </p:nvPr>
        </p:nvSpPr>
        <p:spPr>
          <a:xfrm>
            <a:off x="3131840" y="6381328"/>
            <a:ext cx="2895600" cy="365125"/>
          </a:xfrm>
        </p:spPr>
        <p:txBody>
          <a:bodyPr/>
          <a:lstStyle/>
          <a:p>
            <a:r>
              <a:rPr lang="fi-FI" dirty="0" smtClean="0"/>
              <a:t>RP-171728 New WID on Multi-node Testing for Licensed-Assisted Access (LAA) for LTE</a:t>
            </a:r>
            <a:endParaRPr lang="en-US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hangingPunct="0"/>
            <a:r>
              <a:rPr lang="en-GB" sz="2400" dirty="0"/>
              <a:t>This work item is intended to specify, in normative description, the multi-node tests recommended in 3GPP TR 36.789 clause 5 and 6.</a:t>
            </a:r>
            <a:endParaRPr lang="en-US" sz="2400" dirty="0"/>
          </a:p>
          <a:p>
            <a:pPr hangingPunct="0"/>
            <a:r>
              <a:rPr lang="en-GB" sz="2400" dirty="0"/>
              <a:t>In addition to these tests, the work item is intended to specify test cases, in normative description for:</a:t>
            </a:r>
            <a:endParaRPr lang="en-US" sz="2400" dirty="0"/>
          </a:p>
          <a:p>
            <a:pPr lvl="1" hangingPunct="0"/>
            <a:r>
              <a:rPr lang="en-GB" sz="2000" dirty="0"/>
              <a:t>Unlicensed operation in UL as specified in </a:t>
            </a:r>
            <a:r>
              <a:rPr lang="en-GB" sz="2000" dirty="0" err="1"/>
              <a:t>eLAA</a:t>
            </a:r>
            <a:r>
              <a:rPr lang="en-GB" sz="2000" dirty="0"/>
              <a:t>, Release 14,</a:t>
            </a:r>
            <a:endParaRPr lang="en-US" sz="2000" dirty="0"/>
          </a:p>
          <a:p>
            <a:pPr lvl="1" hangingPunct="0"/>
            <a:r>
              <a:rPr lang="en-GB" sz="2000" dirty="0"/>
              <a:t>Operation when </a:t>
            </a:r>
            <a:r>
              <a:rPr lang="en-GB" sz="2000" dirty="0" err="1"/>
              <a:t>eLAA</a:t>
            </a:r>
            <a:r>
              <a:rPr lang="en-GB" sz="2000" dirty="0"/>
              <a:t>/LAA uses wider bandwidth, i.e. carrier aggregation (CA) mode.</a:t>
            </a:r>
            <a:endParaRPr lang="en-US" sz="2000" dirty="0"/>
          </a:p>
          <a:p>
            <a:pPr hangingPunct="0"/>
            <a:r>
              <a:rPr lang="en-GB" sz="2400" dirty="0"/>
              <a:t>The specified test cases should have a clear pass/fail criteria for each test case.</a:t>
            </a:r>
            <a:endParaRPr lang="en-US" sz="2400" dirty="0"/>
          </a:p>
          <a:p>
            <a:pPr hangingPunct="0"/>
            <a:r>
              <a:rPr lang="en-GB" sz="2400" dirty="0"/>
              <a:t>The work item should strive for:</a:t>
            </a:r>
            <a:endParaRPr lang="en-US" sz="2400" dirty="0"/>
          </a:p>
          <a:p>
            <a:pPr lvl="1" hangingPunct="0"/>
            <a:r>
              <a:rPr lang="en-GB" sz="2000" dirty="0"/>
              <a:t>Repeatable and verifiable test procedures by independent test laboratories,</a:t>
            </a:r>
            <a:endParaRPr lang="en-US" sz="2000" dirty="0"/>
          </a:p>
          <a:p>
            <a:pPr lvl="1" hangingPunct="0"/>
            <a:r>
              <a:rPr lang="en-GB" sz="2000" dirty="0"/>
              <a:t>Test execution in a reasonable time duration.</a:t>
            </a:r>
            <a:endParaRPr lang="en-US" sz="2000" dirty="0"/>
          </a:p>
          <a:p>
            <a:endParaRPr lang="fi-FI" sz="2400" dirty="0" smtClean="0">
              <a:latin typeface="Calibri Light" pitchFamily="34" charset="0"/>
            </a:endParaRPr>
          </a:p>
        </p:txBody>
      </p:sp>
      <p:sp>
        <p:nvSpPr>
          <p:cNvPr id="5" name="Footer Placeholder 12"/>
          <p:cNvSpPr>
            <a:spLocks noGrp="1"/>
          </p:cNvSpPr>
          <p:nvPr>
            <p:ph type="ftr" sz="quarter" idx="12"/>
          </p:nvPr>
        </p:nvSpPr>
        <p:spPr>
          <a:xfrm>
            <a:off x="3131840" y="6381328"/>
            <a:ext cx="2895600" cy="365125"/>
          </a:xfrm>
        </p:spPr>
        <p:txBody>
          <a:bodyPr/>
          <a:lstStyle/>
          <a:p>
            <a:r>
              <a:rPr lang="fi-FI" dirty="0" smtClean="0"/>
              <a:t>RP-171728 New WID on Multi-node Testing for Licensed-Assisted Access (LAA) for LTE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44004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Time Budget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i-FI" sz="2400" dirty="0" smtClean="0">
                <a:latin typeface="Calibri Light" pitchFamily="34" charset="0"/>
              </a:rPr>
              <a:t>Target date RAN#79;</a:t>
            </a:r>
          </a:p>
          <a:p>
            <a:r>
              <a:rPr lang="fi-FI" sz="2400" dirty="0" smtClean="0">
                <a:latin typeface="Calibri Light" pitchFamily="34" charset="0"/>
              </a:rPr>
              <a:t>Total of 6TUs distributed during 3 RAN4 meetings as follows:</a:t>
            </a:r>
          </a:p>
          <a:p>
            <a:pPr lvl="1"/>
            <a:r>
              <a:rPr lang="fi-FI" sz="2000" dirty="0" smtClean="0">
                <a:latin typeface="Calibri Light" pitchFamily="34" charset="0"/>
              </a:rPr>
              <a:t>RAN4#84Bis: 2TUs</a:t>
            </a:r>
          </a:p>
          <a:p>
            <a:pPr lvl="1"/>
            <a:r>
              <a:rPr lang="fi-FI" sz="2000" dirty="0" smtClean="0">
                <a:latin typeface="Calibri Light" pitchFamily="34" charset="0"/>
              </a:rPr>
              <a:t>RAN4#85: 2TUs</a:t>
            </a:r>
          </a:p>
          <a:p>
            <a:pPr lvl="1"/>
            <a:r>
              <a:rPr lang="fi-FI" sz="2000" dirty="0" smtClean="0">
                <a:latin typeface="Calibri Light" pitchFamily="34" charset="0"/>
              </a:rPr>
              <a:t>RAN4#86: 2TUs</a:t>
            </a:r>
            <a:endParaRPr lang="fi-FI" sz="2000" dirty="0">
              <a:latin typeface="Calibri Light" pitchFamily="34" charset="0"/>
            </a:endParaRPr>
          </a:p>
        </p:txBody>
      </p:sp>
      <p:sp>
        <p:nvSpPr>
          <p:cNvPr id="5" name="Footer Placeholder 12"/>
          <p:cNvSpPr>
            <a:spLocks noGrp="1"/>
          </p:cNvSpPr>
          <p:nvPr>
            <p:ph type="ftr" sz="quarter" idx="12"/>
          </p:nvPr>
        </p:nvSpPr>
        <p:spPr>
          <a:xfrm>
            <a:off x="3131840" y="6381328"/>
            <a:ext cx="2895600" cy="365125"/>
          </a:xfrm>
        </p:spPr>
        <p:txBody>
          <a:bodyPr/>
          <a:lstStyle/>
          <a:p>
            <a:r>
              <a:rPr lang="fi-FI" dirty="0" smtClean="0"/>
              <a:t>RP-171728 New WID on Multi-node Testing for Licensed-Assisted Access (LAA) for LTE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2620785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Rapporteurs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latin typeface="Calibri Light" pitchFamily="34" charset="0"/>
              </a:rPr>
              <a:t>Shubhodeep Adhikari, Broadcom</a:t>
            </a:r>
            <a:br>
              <a:rPr lang="en-US" sz="2400" dirty="0" smtClean="0">
                <a:latin typeface="Calibri Light" pitchFamily="34" charset="0"/>
              </a:rPr>
            </a:br>
            <a:endParaRPr lang="en-US" sz="2400" dirty="0" smtClean="0">
              <a:latin typeface="Calibri Light" pitchFamily="34" charset="0"/>
            </a:endParaRPr>
          </a:p>
          <a:p>
            <a:r>
              <a:rPr lang="en-US" sz="2400" dirty="0" smtClean="0">
                <a:latin typeface="Calibri Light" pitchFamily="34" charset="0"/>
              </a:rPr>
              <a:t>Stuart Walker Strickland, HPE</a:t>
            </a:r>
            <a:endParaRPr lang="fi-FI" sz="2400" dirty="0" smtClean="0">
              <a:latin typeface="Calibri Light" pitchFamily="34" charset="0"/>
            </a:endParaRPr>
          </a:p>
        </p:txBody>
      </p:sp>
      <p:sp>
        <p:nvSpPr>
          <p:cNvPr id="5" name="Footer Placeholder 12"/>
          <p:cNvSpPr>
            <a:spLocks noGrp="1"/>
          </p:cNvSpPr>
          <p:nvPr>
            <p:ph type="ftr" sz="quarter" idx="12"/>
          </p:nvPr>
        </p:nvSpPr>
        <p:spPr>
          <a:xfrm>
            <a:off x="3131840" y="6381328"/>
            <a:ext cx="2895600" cy="365125"/>
          </a:xfrm>
        </p:spPr>
        <p:txBody>
          <a:bodyPr/>
          <a:lstStyle/>
          <a:p>
            <a:r>
              <a:rPr lang="fi-FI" dirty="0" smtClean="0"/>
              <a:t>RP-171728 New WID on Multi-node Testing for Licensed-Assisted Access (LAA) for LTE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545986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256</Words>
  <Application>Microsoft Office PowerPoint</Application>
  <PresentationFormat>On-screen Show (4:3)</PresentationFormat>
  <Paragraphs>34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New WID on multi-node testing for License-Assisted Access (LAA) for LTE</vt:lpstr>
      <vt:lpstr>Background</vt:lpstr>
      <vt:lpstr>Objectives</vt:lpstr>
      <vt:lpstr>Time Budget</vt:lpstr>
      <vt:lpstr>Rapporteurs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2017-09-04T16:40:23Z</dcterms:created>
  <dcterms:modified xsi:type="dcterms:W3CDTF">2017-09-04T16:57:07Z</dcterms:modified>
</cp:coreProperties>
</file>