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9"/>
  </p:handoutMasterIdLst>
  <p:sldIdLst>
    <p:sldId id="262" r:id="rId2"/>
    <p:sldId id="268" r:id="rId3"/>
    <p:sldId id="264" r:id="rId4"/>
    <p:sldId id="271" r:id="rId5"/>
    <p:sldId id="272" r:id="rId6"/>
    <p:sldId id="273" r:id="rId7"/>
    <p:sldId id="261" r:id="rId8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2" autoAdjust="0"/>
    <p:restoredTop sz="94660"/>
  </p:normalViewPr>
  <p:slideViewPr>
    <p:cSldViewPr snapToGrid="0" snapToObjects="1">
      <p:cViewPr>
        <p:scale>
          <a:sx n="93" d="100"/>
          <a:sy n="93" d="100"/>
        </p:scale>
        <p:origin x="-708" y="-1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2017/9/5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3" name="图片 2" descr="未标题-1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38720" y="314960"/>
            <a:ext cx="139700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8"/>
          <p:cNvSpPr txBox="1">
            <a:spLocks noChangeArrowheads="1"/>
          </p:cNvSpPr>
          <p:nvPr userDrawn="1"/>
        </p:nvSpPr>
        <p:spPr bwMode="auto">
          <a:xfrm>
            <a:off x="8036089" y="208724"/>
            <a:ext cx="896938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en-US" sz="1000" b="1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2" name="图片 1" descr="169英文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57200" y="-255905"/>
            <a:ext cx="10058400" cy="56559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内容占位符 4"/>
          <p:cNvPicPr>
            <a:picLocks noChangeAspect="1"/>
          </p:cNvPicPr>
          <p:nvPr userDrawn="1"/>
        </p:nvPicPr>
        <p:blipFill rotWithShape="1">
          <a:blip r:embed="rId2" cstate="print"/>
          <a:srcRect b="15770"/>
          <a:stretch/>
        </p:blipFill>
        <p:spPr>
          <a:xfrm>
            <a:off x="0" y="0"/>
            <a:ext cx="9162010" cy="5143500"/>
          </a:xfrm>
          <a:prstGeom prst="rect">
            <a:avLst/>
          </a:prstGeom>
          <a:ln>
            <a:noFill/>
          </a:ln>
        </p:spPr>
      </p:pic>
      <p:sp>
        <p:nvSpPr>
          <p:cNvPr id="18" name="矩形 17"/>
          <p:cNvSpPr/>
          <p:nvPr userDrawn="1"/>
        </p:nvSpPr>
        <p:spPr>
          <a:xfrm>
            <a:off x="2" y="1"/>
            <a:ext cx="9140035" cy="5143500"/>
          </a:xfrm>
          <a:prstGeom prst="rect">
            <a:avLst/>
          </a:prstGeom>
          <a:solidFill>
            <a:srgbClr val="00000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16904"/>
            <a:ext cx="1360488" cy="129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38" tIns="46723" rIns="93438" bIns="46723" anchor="b" anchorCtr="1">
            <a:spAutoFit/>
          </a:bodyPr>
          <a:lstStyle/>
          <a:p>
            <a:pPr defTabSz="934968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4968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  <a:ea typeface="Heiti SC Light"/>
            </a:endParaRPr>
          </a:p>
          <a:p>
            <a:pPr defTabSz="93496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496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4968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4968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496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itchFamily="34" charset="0"/>
            </a:endParaRPr>
          </a:p>
          <a:p>
            <a:pPr defTabSz="93496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4968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4" y="3851276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250" cy="253999"/>
              <a:chOff x="9286278" y="1725515"/>
              <a:chExt cx="935250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18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576"/>
              <a:ext cx="1198835" cy="253999"/>
              <a:chOff x="9286278" y="2098576"/>
              <a:chExt cx="1198835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sz="1800" dirty="0">
                  <a:solidFill>
                    <a:prstClr val="white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18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itchFamily="34" charset="0"/>
              </a:endParaRPr>
            </a:p>
          </p:txBody>
        </p:sp>
      </p:grp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6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7" tIns="34289" rIns="68577" bIns="34289"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buFontTx/>
                <a:buNone/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7" y="1270078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9" y="411134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9844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20188" y="2429667"/>
            <a:ext cx="1482725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 userDrawn="1"/>
        </p:nvGrpSpPr>
        <p:grpSpPr bwMode="auto">
          <a:xfrm>
            <a:off x="9380539" y="3718714"/>
            <a:ext cx="1392237" cy="1317627"/>
            <a:chOff x="0" y="0"/>
            <a:chExt cx="1392554" cy="989008"/>
          </a:xfrm>
        </p:grpSpPr>
        <p:grpSp>
          <p:nvGrpSpPr>
            <p:cNvPr id="6" name="组 6"/>
            <p:cNvGrpSpPr/>
            <p:nvPr userDrawn="1"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2" name="矩形 11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 userDrawn="1"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 userDrawn="1"/>
          </p:nvGrpSpPr>
          <p:grpSpPr bwMode="auto">
            <a:xfrm>
              <a:off x="1" y="372963"/>
              <a:ext cx="1198834" cy="254997"/>
              <a:chOff x="1" y="-497"/>
              <a:chExt cx="1198834" cy="254997"/>
            </a:xfrm>
          </p:grpSpPr>
          <p:sp>
            <p:nvSpPr>
              <p:cNvPr id="10" name="矩形 9"/>
              <p:cNvSpPr>
                <a:spLocks noChangeArrowheads="1"/>
              </p:cNvSpPr>
              <p:nvPr userDrawn="1"/>
            </p:nvSpPr>
            <p:spPr bwMode="auto">
              <a:xfrm>
                <a:off x="1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 userDrawn="1"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defTabSz="457200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 userDrawn="1"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 userDrawn="1"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"/>
          <p:cNvSpPr txBox="1">
            <a:spLocks/>
          </p:cNvSpPr>
          <p:nvPr/>
        </p:nvSpPr>
        <p:spPr bwMode="auto">
          <a:xfrm>
            <a:off x="234270" y="314764"/>
            <a:ext cx="7461930" cy="8380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3GPP TSG RAN Meeting #77				                 </a:t>
            </a: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RP-171795 </a:t>
            </a:r>
            <a:r>
              <a:rPr kumimoji="1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/>
            </a:r>
            <a:br>
              <a:rPr kumimoji="1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</a:br>
            <a:r>
              <a:rPr kumimoji="1" lang="en-GB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Sapporo, Japan, September 11 - 14, 2017</a:t>
            </a:r>
            <a:r>
              <a:rPr kumimoji="1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/>
            </a:r>
            <a:br>
              <a:rPr kumimoji="1" lang="zh-CN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</a:br>
            <a: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/>
            </a:r>
            <a:br>
              <a:rPr kumimoji="1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</a:br>
            <a:endParaRPr kumimoji="1" lang="en-US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4270" y="1713053"/>
            <a:ext cx="8041628" cy="155245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hangingPunct="0"/>
            <a:r>
              <a:rPr lang="en-US" altLang="zh-CN" sz="2400" dirty="0" smtClean="0">
                <a:solidFill>
                  <a:schemeClr val="bg1"/>
                </a:solidFill>
              </a:rPr>
              <a:t>Agenda Item:		9.3.2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Source:			</a:t>
            </a:r>
            <a:r>
              <a:rPr lang="en-GB" altLang="zh-CN" sz="2400" dirty="0" smtClean="0">
                <a:solidFill>
                  <a:schemeClr val="bg1"/>
                </a:solidFill>
              </a:rPr>
              <a:t>ZTE, </a:t>
            </a:r>
            <a:r>
              <a:rPr lang="en-GB" altLang="zh-CN" sz="2400" smtClean="0">
                <a:solidFill>
                  <a:schemeClr val="bg1"/>
                </a:solidFill>
              </a:rPr>
              <a:t>Sanechips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Title:		            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Consideration on IMT-2020 submission</a:t>
            </a:r>
            <a:endParaRPr lang="zh-CN" altLang="zh-CN" sz="2400" b="1" dirty="0" smtClean="0">
              <a:solidFill>
                <a:schemeClr val="bg1"/>
              </a:solidFill>
            </a:endParaRPr>
          </a:p>
          <a:p>
            <a:pPr hangingPunct="0"/>
            <a:r>
              <a:rPr lang="en-GB" altLang="zh-CN" sz="2400" dirty="0" smtClean="0">
                <a:solidFill>
                  <a:schemeClr val="bg1"/>
                </a:solidFill>
              </a:rPr>
              <a:t>Document for        Discussion</a:t>
            </a:r>
            <a:endParaRPr lang="zh-CN" altLang="zh-CN" sz="2400" dirty="0" smtClean="0">
              <a:solidFill>
                <a:schemeClr val="bg1"/>
              </a:solidFill>
            </a:endParaRPr>
          </a:p>
          <a:p>
            <a:endParaRPr kumimoji="1"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279037"/>
            <a:ext cx="8513762" cy="723727"/>
          </a:xfrm>
        </p:spPr>
        <p:txBody>
          <a:bodyPr/>
          <a:lstStyle/>
          <a:p>
            <a:r>
              <a:rPr lang="en-US" altLang="en-US" dirty="0" smtClean="0"/>
              <a:t>Timeline For IMT-2020 in ITU-R WP5D</a:t>
            </a:r>
            <a:endParaRPr lang="zh-CN" altLang="en-US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315568" y="772938"/>
            <a:ext cx="1079897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2014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308549" y="772938"/>
            <a:ext cx="989409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2015</a:t>
            </a:r>
          </a:p>
        </p:txBody>
      </p:sp>
      <p:sp>
        <p:nvSpPr>
          <p:cNvPr id="8" name="Text Box 22"/>
          <p:cNvSpPr txBox="1">
            <a:spLocks noChangeArrowheads="1"/>
          </p:cNvSpPr>
          <p:nvPr/>
        </p:nvSpPr>
        <p:spPr bwMode="auto">
          <a:xfrm>
            <a:off x="3211043" y="762222"/>
            <a:ext cx="978694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2016</a:t>
            </a: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4104012" y="762222"/>
            <a:ext cx="978694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2017</a:t>
            </a: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4996981" y="762222"/>
            <a:ext cx="978694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2018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5888758" y="772938"/>
            <a:ext cx="978694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2019</a:t>
            </a: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6780537" y="778891"/>
            <a:ext cx="978694" cy="28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</a:rPr>
              <a:t>2020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54815" y="1002764"/>
            <a:ext cx="577402" cy="470297"/>
            <a:chOff x="3319770" y="1411071"/>
            <a:chExt cx="769575" cy="627725"/>
          </a:xfrm>
        </p:grpSpPr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3319770" y="1411071"/>
              <a:ext cx="769575" cy="28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b="1" dirty="0">
                  <a:latin typeface="Arial" panose="020B0604020202020204" pitchFamily="34" charset="0"/>
                  <a:ea typeface="MS PGothic" panose="020B0600070205080204" pitchFamily="34" charset="-128"/>
                </a:rPr>
                <a:t>WRC-15</a:t>
              </a:r>
            </a:p>
          </p:txBody>
        </p:sp>
        <p:pic>
          <p:nvPicPr>
            <p:cNvPr id="15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0620" y="1809034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430120" y="1457121"/>
            <a:ext cx="357790" cy="461665"/>
            <a:chOff x="3284099" y="1614486"/>
            <a:chExt cx="475749" cy="616384"/>
          </a:xfrm>
        </p:grpSpPr>
        <p:sp>
          <p:nvSpPr>
            <p:cNvPr id="17" name="TextBox 5"/>
            <p:cNvSpPr txBox="1">
              <a:spLocks noChangeArrowheads="1"/>
            </p:cNvSpPr>
            <p:nvPr/>
          </p:nvSpPr>
          <p:spPr bwMode="auto">
            <a:xfrm>
              <a:off x="3284099" y="1614486"/>
              <a:ext cx="475749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#18</a:t>
              </a:r>
            </a:p>
          </p:txBody>
        </p:sp>
        <p:pic>
          <p:nvPicPr>
            <p:cNvPr id="18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1720632" y="1457121"/>
            <a:ext cx="357790" cy="461665"/>
            <a:chOff x="3284097" y="1614486"/>
            <a:chExt cx="475750" cy="616384"/>
          </a:xfrm>
        </p:grpSpPr>
        <p:sp>
          <p:nvSpPr>
            <p:cNvPr id="20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#19</a:t>
              </a:r>
            </a:p>
          </p:txBody>
        </p:sp>
        <p:pic>
          <p:nvPicPr>
            <p:cNvPr id="21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7"/>
          <p:cNvGrpSpPr>
            <a:grpSpLocks/>
          </p:cNvGrpSpPr>
          <p:nvPr/>
        </p:nvGrpSpPr>
        <p:grpSpPr bwMode="auto">
          <a:xfrm>
            <a:off x="2027813" y="1457121"/>
            <a:ext cx="357790" cy="461665"/>
            <a:chOff x="3284097" y="1614486"/>
            <a:chExt cx="475750" cy="616384"/>
          </a:xfrm>
        </p:grpSpPr>
        <p:sp>
          <p:nvSpPr>
            <p:cNvPr id="23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#20</a:t>
              </a:r>
            </a:p>
          </p:txBody>
        </p:sp>
        <p:pic>
          <p:nvPicPr>
            <p:cNvPr id="24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7"/>
          <p:cNvGrpSpPr>
            <a:grpSpLocks/>
          </p:cNvGrpSpPr>
          <p:nvPr/>
        </p:nvGrpSpPr>
        <p:grpSpPr bwMode="auto">
          <a:xfrm>
            <a:off x="2331423" y="1457121"/>
            <a:ext cx="357790" cy="461665"/>
            <a:chOff x="3284101" y="1614486"/>
            <a:chExt cx="475749" cy="616384"/>
          </a:xfrm>
        </p:grpSpPr>
        <p:sp>
          <p:nvSpPr>
            <p:cNvPr id="26" name="TextBox 5"/>
            <p:cNvSpPr txBox="1">
              <a:spLocks noChangeArrowheads="1"/>
            </p:cNvSpPr>
            <p:nvPr/>
          </p:nvSpPr>
          <p:spPr bwMode="auto">
            <a:xfrm>
              <a:off x="3284101" y="1614486"/>
              <a:ext cx="475749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#21</a:t>
              </a:r>
            </a:p>
          </p:txBody>
        </p:sp>
        <p:pic>
          <p:nvPicPr>
            <p:cNvPr id="27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7"/>
          <p:cNvGrpSpPr>
            <a:grpSpLocks/>
          </p:cNvGrpSpPr>
          <p:nvPr/>
        </p:nvGrpSpPr>
        <p:grpSpPr bwMode="auto">
          <a:xfrm>
            <a:off x="2629075" y="1457121"/>
            <a:ext cx="357790" cy="461665"/>
            <a:chOff x="3284097" y="1614486"/>
            <a:chExt cx="475748" cy="616384"/>
          </a:xfrm>
        </p:grpSpPr>
        <p:sp>
          <p:nvSpPr>
            <p:cNvPr id="29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48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#22</a:t>
              </a:r>
            </a:p>
          </p:txBody>
        </p:sp>
        <p:pic>
          <p:nvPicPr>
            <p:cNvPr id="30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oup 7"/>
          <p:cNvGrpSpPr>
            <a:grpSpLocks/>
          </p:cNvGrpSpPr>
          <p:nvPr/>
        </p:nvGrpSpPr>
        <p:grpSpPr bwMode="auto">
          <a:xfrm>
            <a:off x="3239865" y="1463075"/>
            <a:ext cx="357790" cy="461665"/>
            <a:chOff x="3284100" y="1614486"/>
            <a:chExt cx="477552" cy="616384"/>
          </a:xfrm>
        </p:grpSpPr>
        <p:sp>
          <p:nvSpPr>
            <p:cNvPr id="32" name="TextBox 5"/>
            <p:cNvSpPr txBox="1">
              <a:spLocks noChangeArrowheads="1"/>
            </p:cNvSpPr>
            <p:nvPr/>
          </p:nvSpPr>
          <p:spPr bwMode="auto">
            <a:xfrm>
              <a:off x="3284100" y="1614486"/>
              <a:ext cx="477552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#23</a:t>
              </a:r>
            </a:p>
          </p:txBody>
        </p:sp>
        <p:pic>
          <p:nvPicPr>
            <p:cNvPr id="33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Group 7"/>
          <p:cNvGrpSpPr>
            <a:grpSpLocks/>
          </p:cNvGrpSpPr>
          <p:nvPr/>
        </p:nvGrpSpPr>
        <p:grpSpPr bwMode="auto">
          <a:xfrm>
            <a:off x="3529187" y="1463075"/>
            <a:ext cx="357790" cy="461665"/>
            <a:chOff x="3284097" y="1614486"/>
            <a:chExt cx="475748" cy="616384"/>
          </a:xfrm>
        </p:grpSpPr>
        <p:sp>
          <p:nvSpPr>
            <p:cNvPr id="35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48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#24</a:t>
              </a:r>
            </a:p>
          </p:txBody>
        </p:sp>
        <p:pic>
          <p:nvPicPr>
            <p:cNvPr id="36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3836369" y="1463075"/>
            <a:ext cx="357790" cy="461665"/>
            <a:chOff x="3284097" y="1614486"/>
            <a:chExt cx="475748" cy="616384"/>
          </a:xfrm>
        </p:grpSpPr>
        <p:sp>
          <p:nvSpPr>
            <p:cNvPr id="38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48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#25</a:t>
              </a:r>
            </a:p>
          </p:txBody>
        </p:sp>
        <p:pic>
          <p:nvPicPr>
            <p:cNvPr id="39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7"/>
          <p:cNvGrpSpPr>
            <a:grpSpLocks/>
          </p:cNvGrpSpPr>
          <p:nvPr/>
        </p:nvGrpSpPr>
        <p:grpSpPr bwMode="auto">
          <a:xfrm>
            <a:off x="4141169" y="1463075"/>
            <a:ext cx="357790" cy="461665"/>
            <a:chOff x="3284099" y="1614486"/>
            <a:chExt cx="477550" cy="616384"/>
          </a:xfrm>
        </p:grpSpPr>
        <p:sp>
          <p:nvSpPr>
            <p:cNvPr id="41" name="TextBox 5"/>
            <p:cNvSpPr txBox="1">
              <a:spLocks noChangeArrowheads="1"/>
            </p:cNvSpPr>
            <p:nvPr/>
          </p:nvSpPr>
          <p:spPr bwMode="auto">
            <a:xfrm>
              <a:off x="3284099" y="1614486"/>
              <a:ext cx="4775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#26</a:t>
              </a:r>
            </a:p>
          </p:txBody>
        </p:sp>
        <p:pic>
          <p:nvPicPr>
            <p:cNvPr id="42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Group 7"/>
          <p:cNvGrpSpPr>
            <a:grpSpLocks/>
          </p:cNvGrpSpPr>
          <p:nvPr/>
        </p:nvGrpSpPr>
        <p:grpSpPr bwMode="auto">
          <a:xfrm>
            <a:off x="4437638" y="1463075"/>
            <a:ext cx="357790" cy="461665"/>
            <a:chOff x="3284097" y="1614486"/>
            <a:chExt cx="475750" cy="616384"/>
          </a:xfrm>
        </p:grpSpPr>
        <p:sp>
          <p:nvSpPr>
            <p:cNvPr id="44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#27</a:t>
              </a:r>
            </a:p>
          </p:txBody>
        </p:sp>
        <p:pic>
          <p:nvPicPr>
            <p:cNvPr id="45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7"/>
          <p:cNvGrpSpPr>
            <a:grpSpLocks/>
          </p:cNvGrpSpPr>
          <p:nvPr/>
        </p:nvGrpSpPr>
        <p:grpSpPr bwMode="auto">
          <a:xfrm>
            <a:off x="4741244" y="1463075"/>
            <a:ext cx="357790" cy="461665"/>
            <a:chOff x="3284097" y="1614486"/>
            <a:chExt cx="475748" cy="616384"/>
          </a:xfrm>
        </p:grpSpPr>
        <p:sp>
          <p:nvSpPr>
            <p:cNvPr id="47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48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#28</a:t>
              </a:r>
            </a:p>
          </p:txBody>
        </p:sp>
        <p:pic>
          <p:nvPicPr>
            <p:cNvPr id="48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7"/>
          <p:cNvGrpSpPr>
            <a:grpSpLocks/>
          </p:cNvGrpSpPr>
          <p:nvPr/>
        </p:nvGrpSpPr>
        <p:grpSpPr bwMode="auto">
          <a:xfrm>
            <a:off x="5030570" y="1463075"/>
            <a:ext cx="357790" cy="461665"/>
            <a:chOff x="3284099" y="1614486"/>
            <a:chExt cx="475749" cy="616384"/>
          </a:xfrm>
        </p:grpSpPr>
        <p:sp>
          <p:nvSpPr>
            <p:cNvPr id="50" name="TextBox 5"/>
            <p:cNvSpPr txBox="1">
              <a:spLocks noChangeArrowheads="1"/>
            </p:cNvSpPr>
            <p:nvPr/>
          </p:nvSpPr>
          <p:spPr bwMode="auto">
            <a:xfrm>
              <a:off x="3284099" y="1614486"/>
              <a:ext cx="475749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#29</a:t>
              </a:r>
            </a:p>
          </p:txBody>
        </p:sp>
        <p:pic>
          <p:nvPicPr>
            <p:cNvPr id="51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Group 7"/>
          <p:cNvGrpSpPr>
            <a:grpSpLocks/>
          </p:cNvGrpSpPr>
          <p:nvPr/>
        </p:nvGrpSpPr>
        <p:grpSpPr bwMode="auto">
          <a:xfrm>
            <a:off x="5338937" y="1463075"/>
            <a:ext cx="357790" cy="461665"/>
            <a:chOff x="3284099" y="1614486"/>
            <a:chExt cx="477550" cy="616384"/>
          </a:xfrm>
        </p:grpSpPr>
        <p:sp>
          <p:nvSpPr>
            <p:cNvPr id="53" name="TextBox 5"/>
            <p:cNvSpPr txBox="1">
              <a:spLocks noChangeArrowheads="1"/>
            </p:cNvSpPr>
            <p:nvPr/>
          </p:nvSpPr>
          <p:spPr bwMode="auto">
            <a:xfrm>
              <a:off x="3284099" y="1614486"/>
              <a:ext cx="4775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#30</a:t>
              </a:r>
            </a:p>
          </p:txBody>
        </p:sp>
        <p:pic>
          <p:nvPicPr>
            <p:cNvPr id="54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Group 7"/>
          <p:cNvGrpSpPr>
            <a:grpSpLocks/>
          </p:cNvGrpSpPr>
          <p:nvPr/>
        </p:nvGrpSpPr>
        <p:grpSpPr bwMode="auto">
          <a:xfrm>
            <a:off x="5642551" y="1463075"/>
            <a:ext cx="357790" cy="461665"/>
            <a:chOff x="3284097" y="1614486"/>
            <a:chExt cx="475750" cy="616384"/>
          </a:xfrm>
        </p:grpSpPr>
        <p:sp>
          <p:nvSpPr>
            <p:cNvPr id="56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#31</a:t>
              </a:r>
            </a:p>
          </p:txBody>
        </p:sp>
        <p:pic>
          <p:nvPicPr>
            <p:cNvPr id="57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9" name="Group 7"/>
          <p:cNvGrpSpPr>
            <a:grpSpLocks/>
          </p:cNvGrpSpPr>
          <p:nvPr/>
        </p:nvGrpSpPr>
        <p:grpSpPr bwMode="auto">
          <a:xfrm>
            <a:off x="6235482" y="1463075"/>
            <a:ext cx="357790" cy="461665"/>
            <a:chOff x="3284097" y="1614486"/>
            <a:chExt cx="475750" cy="616384"/>
          </a:xfrm>
        </p:grpSpPr>
        <p:sp>
          <p:nvSpPr>
            <p:cNvPr id="59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50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#32</a:t>
              </a:r>
            </a:p>
          </p:txBody>
        </p:sp>
        <p:pic>
          <p:nvPicPr>
            <p:cNvPr id="60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2" name="Group 7"/>
          <p:cNvGrpSpPr>
            <a:grpSpLocks/>
          </p:cNvGrpSpPr>
          <p:nvPr/>
        </p:nvGrpSpPr>
        <p:grpSpPr bwMode="auto">
          <a:xfrm>
            <a:off x="6517655" y="1463075"/>
            <a:ext cx="373820" cy="461665"/>
            <a:chOff x="3273898" y="1614487"/>
            <a:chExt cx="498655" cy="616476"/>
          </a:xfrm>
        </p:grpSpPr>
        <p:sp>
          <p:nvSpPr>
            <p:cNvPr id="62" name="TextBox 5"/>
            <p:cNvSpPr txBox="1">
              <a:spLocks noChangeArrowheads="1"/>
            </p:cNvSpPr>
            <p:nvPr/>
          </p:nvSpPr>
          <p:spPr bwMode="auto">
            <a:xfrm>
              <a:off x="3273898" y="1614487"/>
              <a:ext cx="498655" cy="61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  <a:r>
                <a:rPr lang="en-US" altLang="en-US" sz="1200" baseline="30000" dirty="0">
                  <a:latin typeface="Arial" panose="020B0604020202020204" pitchFamily="34" charset="0"/>
                  <a:ea typeface="MS PGothic" panose="020B0600070205080204" pitchFamily="34" charset="-128"/>
                </a:rPr>
                <a:t>b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#33</a:t>
              </a:r>
            </a:p>
          </p:txBody>
        </p:sp>
        <p:pic>
          <p:nvPicPr>
            <p:cNvPr id="63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" name="Group 7"/>
          <p:cNvGrpSpPr>
            <a:grpSpLocks/>
          </p:cNvGrpSpPr>
          <p:nvPr/>
        </p:nvGrpSpPr>
        <p:grpSpPr bwMode="auto">
          <a:xfrm>
            <a:off x="6833177" y="1463075"/>
            <a:ext cx="357790" cy="461665"/>
            <a:chOff x="3284099" y="1614486"/>
            <a:chExt cx="475749" cy="616384"/>
          </a:xfrm>
        </p:grpSpPr>
        <p:sp>
          <p:nvSpPr>
            <p:cNvPr id="65" name="TextBox 5"/>
            <p:cNvSpPr txBox="1">
              <a:spLocks noChangeArrowheads="1"/>
            </p:cNvSpPr>
            <p:nvPr/>
          </p:nvSpPr>
          <p:spPr bwMode="auto">
            <a:xfrm>
              <a:off x="3284099" y="1614486"/>
              <a:ext cx="475749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#34</a:t>
              </a:r>
            </a:p>
          </p:txBody>
        </p:sp>
        <p:pic>
          <p:nvPicPr>
            <p:cNvPr id="66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8" name="Group 7"/>
          <p:cNvGrpSpPr>
            <a:grpSpLocks/>
          </p:cNvGrpSpPr>
          <p:nvPr/>
        </p:nvGrpSpPr>
        <p:grpSpPr bwMode="auto">
          <a:xfrm>
            <a:off x="7136781" y="1463075"/>
            <a:ext cx="357790" cy="461665"/>
            <a:chOff x="3284097" y="1614486"/>
            <a:chExt cx="475748" cy="616384"/>
          </a:xfrm>
        </p:grpSpPr>
        <p:sp>
          <p:nvSpPr>
            <p:cNvPr id="68" name="TextBox 5"/>
            <p:cNvSpPr txBox="1">
              <a:spLocks noChangeArrowheads="1"/>
            </p:cNvSpPr>
            <p:nvPr/>
          </p:nvSpPr>
          <p:spPr bwMode="auto">
            <a:xfrm>
              <a:off x="3284097" y="1614486"/>
              <a:ext cx="475748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#35</a:t>
              </a:r>
            </a:p>
          </p:txBody>
        </p:sp>
        <p:pic>
          <p:nvPicPr>
            <p:cNvPr id="69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" name="Group 7"/>
          <p:cNvGrpSpPr>
            <a:grpSpLocks/>
          </p:cNvGrpSpPr>
          <p:nvPr/>
        </p:nvGrpSpPr>
        <p:grpSpPr bwMode="auto">
          <a:xfrm>
            <a:off x="7433252" y="1463075"/>
            <a:ext cx="357790" cy="461665"/>
            <a:chOff x="3284099" y="1614486"/>
            <a:chExt cx="475749" cy="616384"/>
          </a:xfrm>
        </p:grpSpPr>
        <p:sp>
          <p:nvSpPr>
            <p:cNvPr id="71" name="TextBox 5"/>
            <p:cNvSpPr txBox="1">
              <a:spLocks noChangeArrowheads="1"/>
            </p:cNvSpPr>
            <p:nvPr/>
          </p:nvSpPr>
          <p:spPr bwMode="auto">
            <a:xfrm>
              <a:off x="3284099" y="1614486"/>
              <a:ext cx="475749" cy="616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#36</a:t>
              </a:r>
            </a:p>
          </p:txBody>
        </p:sp>
        <p:pic>
          <p:nvPicPr>
            <p:cNvPr id="72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73" name="Straight Connector 96"/>
          <p:cNvCxnSpPr/>
          <p:nvPr/>
        </p:nvCxnSpPr>
        <p:spPr bwMode="auto">
          <a:xfrm>
            <a:off x="6785548" y="1114220"/>
            <a:ext cx="0" cy="3105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100"/>
          <p:cNvCxnSpPr/>
          <p:nvPr/>
        </p:nvCxnSpPr>
        <p:spPr bwMode="auto">
          <a:xfrm>
            <a:off x="1420592" y="1123746"/>
            <a:ext cx="0" cy="30956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101"/>
          <p:cNvCxnSpPr/>
          <p:nvPr/>
        </p:nvCxnSpPr>
        <p:spPr bwMode="auto">
          <a:xfrm>
            <a:off x="2313561" y="1123746"/>
            <a:ext cx="0" cy="30956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102"/>
          <p:cNvCxnSpPr/>
          <p:nvPr/>
        </p:nvCxnSpPr>
        <p:spPr bwMode="auto">
          <a:xfrm>
            <a:off x="3208911" y="1114220"/>
            <a:ext cx="0" cy="310515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103"/>
          <p:cNvCxnSpPr/>
          <p:nvPr/>
        </p:nvCxnSpPr>
        <p:spPr bwMode="auto">
          <a:xfrm>
            <a:off x="4101879" y="1117793"/>
            <a:ext cx="0" cy="310157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104"/>
          <p:cNvCxnSpPr/>
          <p:nvPr/>
        </p:nvCxnSpPr>
        <p:spPr bwMode="auto">
          <a:xfrm>
            <a:off x="4997229" y="1123746"/>
            <a:ext cx="0" cy="309562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105"/>
          <p:cNvCxnSpPr/>
          <p:nvPr/>
        </p:nvCxnSpPr>
        <p:spPr bwMode="auto">
          <a:xfrm>
            <a:off x="5891388" y="1117793"/>
            <a:ext cx="0" cy="310157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64" name="Group 58"/>
          <p:cNvGrpSpPr>
            <a:grpSpLocks/>
          </p:cNvGrpSpPr>
          <p:nvPr/>
        </p:nvGrpSpPr>
        <p:grpSpPr bwMode="auto">
          <a:xfrm>
            <a:off x="6325488" y="1002764"/>
            <a:ext cx="577402" cy="470297"/>
            <a:chOff x="3284100" y="1411382"/>
            <a:chExt cx="768061" cy="627414"/>
          </a:xfrm>
        </p:grpSpPr>
        <p:sp>
          <p:nvSpPr>
            <p:cNvPr id="81" name="TextBox 59"/>
            <p:cNvSpPr txBox="1">
              <a:spLocks noChangeArrowheads="1"/>
            </p:cNvSpPr>
            <p:nvPr/>
          </p:nvSpPr>
          <p:spPr bwMode="auto">
            <a:xfrm>
              <a:off x="3284100" y="1411382"/>
              <a:ext cx="768061" cy="287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b="1" dirty="0">
                  <a:latin typeface="Arial" panose="020B0604020202020204" pitchFamily="34" charset="0"/>
                  <a:ea typeface="MS PGothic" panose="020B0600070205080204" pitchFamily="34" charset="-128"/>
                </a:rPr>
                <a:t>WRC-19</a:t>
              </a:r>
            </a:p>
          </p:txBody>
        </p:sp>
        <p:pic>
          <p:nvPicPr>
            <p:cNvPr id="82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0620" y="1809034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3" name="Text Box 25"/>
          <p:cNvSpPr txBox="1">
            <a:spLocks noChangeArrowheads="1"/>
          </p:cNvSpPr>
          <p:nvPr/>
        </p:nvSpPr>
        <p:spPr bwMode="auto">
          <a:xfrm>
            <a:off x="1155082" y="2847770"/>
            <a:ext cx="1665685" cy="3476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Recommendation Vision of IMT beyond 2020 (M.2083)</a:t>
            </a:r>
          </a:p>
        </p:txBody>
      </p:sp>
      <p:sp>
        <p:nvSpPr>
          <p:cNvPr id="84" name="Text Box 25"/>
          <p:cNvSpPr txBox="1">
            <a:spLocks noChangeArrowheads="1"/>
          </p:cNvSpPr>
          <p:nvPr/>
        </p:nvSpPr>
        <p:spPr bwMode="auto">
          <a:xfrm>
            <a:off x="1171751" y="2397714"/>
            <a:ext cx="1650206" cy="3476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Report  IMT feasibility  above 6 GHz (M.2376)</a:t>
            </a:r>
          </a:p>
        </p:txBody>
      </p:sp>
      <p:sp>
        <p:nvSpPr>
          <p:cNvPr id="85" name="Text Box 25"/>
          <p:cNvSpPr txBox="1">
            <a:spLocks noChangeArrowheads="1"/>
          </p:cNvSpPr>
          <p:nvPr/>
        </p:nvSpPr>
        <p:spPr bwMode="auto">
          <a:xfrm>
            <a:off x="3269632" y="3476420"/>
            <a:ext cx="1376363" cy="347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Circular Letters &amp; Addendum </a:t>
            </a:r>
          </a:p>
        </p:txBody>
      </p:sp>
      <p:sp>
        <p:nvSpPr>
          <p:cNvPr id="86" name="Text Box 25"/>
          <p:cNvSpPr txBox="1">
            <a:spLocks noChangeArrowheads="1"/>
          </p:cNvSpPr>
          <p:nvPr/>
        </p:nvSpPr>
        <p:spPr bwMode="auto">
          <a:xfrm>
            <a:off x="3267251" y="1933371"/>
            <a:ext cx="1065610" cy="48696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Technical Performance Requirements</a:t>
            </a:r>
          </a:p>
        </p:txBody>
      </p:sp>
      <p:sp>
        <p:nvSpPr>
          <p:cNvPr id="87" name="Text Box 25"/>
          <p:cNvSpPr txBox="1">
            <a:spLocks noChangeArrowheads="1"/>
          </p:cNvSpPr>
          <p:nvPr/>
        </p:nvSpPr>
        <p:spPr bwMode="auto">
          <a:xfrm>
            <a:off x="1748014" y="3266870"/>
            <a:ext cx="1069181" cy="486966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Modifications of Res. 56/57 and new Res. 65</a:t>
            </a:r>
          </a:p>
        </p:txBody>
      </p:sp>
      <p:sp>
        <p:nvSpPr>
          <p:cNvPr id="88" name="Text Box 25"/>
          <p:cNvSpPr txBox="1">
            <a:spLocks noChangeArrowheads="1"/>
          </p:cNvSpPr>
          <p:nvPr/>
        </p:nvSpPr>
        <p:spPr bwMode="auto">
          <a:xfrm>
            <a:off x="3269632" y="2500108"/>
            <a:ext cx="1376363" cy="347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Evaluation criteria &amp; method   </a:t>
            </a:r>
          </a:p>
        </p:txBody>
      </p:sp>
      <p:sp>
        <p:nvSpPr>
          <p:cNvPr id="89" name="Text Box 25"/>
          <p:cNvSpPr txBox="1">
            <a:spLocks noChangeArrowheads="1"/>
          </p:cNvSpPr>
          <p:nvPr/>
        </p:nvSpPr>
        <p:spPr bwMode="auto">
          <a:xfrm rot="5400000">
            <a:off x="3901854" y="3163286"/>
            <a:ext cx="1895475" cy="216694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Workshop </a:t>
            </a:r>
          </a:p>
        </p:txBody>
      </p:sp>
      <p:sp>
        <p:nvSpPr>
          <p:cNvPr id="90" name="Text Box 25"/>
          <p:cNvSpPr txBox="1">
            <a:spLocks noChangeArrowheads="1"/>
          </p:cNvSpPr>
          <p:nvPr/>
        </p:nvSpPr>
        <p:spPr bwMode="auto">
          <a:xfrm>
            <a:off x="4768630" y="2047671"/>
            <a:ext cx="1659731" cy="209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Proposals IMT-2020  </a:t>
            </a:r>
          </a:p>
        </p:txBody>
      </p:sp>
      <p:sp>
        <p:nvSpPr>
          <p:cNvPr id="91" name="Text Box 25"/>
          <p:cNvSpPr txBox="1">
            <a:spLocks noChangeArrowheads="1"/>
          </p:cNvSpPr>
          <p:nvPr/>
        </p:nvSpPr>
        <p:spPr bwMode="auto">
          <a:xfrm>
            <a:off x="5703270" y="2333421"/>
            <a:ext cx="1322785" cy="2095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Evaluation  </a:t>
            </a:r>
          </a:p>
        </p:txBody>
      </p:sp>
      <p:sp>
        <p:nvSpPr>
          <p:cNvPr id="92" name="Text Box 25"/>
          <p:cNvSpPr txBox="1">
            <a:spLocks noChangeArrowheads="1"/>
          </p:cNvSpPr>
          <p:nvPr/>
        </p:nvSpPr>
        <p:spPr bwMode="auto">
          <a:xfrm>
            <a:off x="5051998" y="2619171"/>
            <a:ext cx="2277665" cy="2095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Consensus building  </a:t>
            </a:r>
          </a:p>
        </p:txBody>
      </p:sp>
      <p:sp>
        <p:nvSpPr>
          <p:cNvPr id="93" name="Text Box 25"/>
          <p:cNvSpPr txBox="1">
            <a:spLocks noChangeArrowheads="1"/>
          </p:cNvSpPr>
          <p:nvPr/>
        </p:nvSpPr>
        <p:spPr bwMode="auto">
          <a:xfrm>
            <a:off x="6550995" y="2904920"/>
            <a:ext cx="792956" cy="3476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Outcome &amp; Decision </a:t>
            </a:r>
          </a:p>
        </p:txBody>
      </p:sp>
      <p:sp>
        <p:nvSpPr>
          <p:cNvPr id="94" name="Text Box 25"/>
          <p:cNvSpPr txBox="1">
            <a:spLocks noChangeArrowheads="1"/>
          </p:cNvSpPr>
          <p:nvPr/>
        </p:nvSpPr>
        <p:spPr bwMode="auto">
          <a:xfrm>
            <a:off x="6550995" y="3357358"/>
            <a:ext cx="1075135" cy="3476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IMT-2020 Specifications</a:t>
            </a:r>
          </a:p>
        </p:txBody>
      </p:sp>
      <p:sp>
        <p:nvSpPr>
          <p:cNvPr id="95" name="Text Box 25"/>
          <p:cNvSpPr txBox="1">
            <a:spLocks noChangeArrowheads="1"/>
          </p:cNvSpPr>
          <p:nvPr/>
        </p:nvSpPr>
        <p:spPr bwMode="auto">
          <a:xfrm>
            <a:off x="3269632" y="2932306"/>
            <a:ext cx="1372791" cy="4869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Requirements, Evaluation Criteria, &amp; Submission Templates </a:t>
            </a:r>
          </a:p>
        </p:txBody>
      </p:sp>
      <p:sp>
        <p:nvSpPr>
          <p:cNvPr id="96" name="Text Box 25"/>
          <p:cNvSpPr txBox="1">
            <a:spLocks noChangeArrowheads="1"/>
          </p:cNvSpPr>
          <p:nvPr/>
        </p:nvSpPr>
        <p:spPr bwMode="auto">
          <a:xfrm>
            <a:off x="1171751" y="1933370"/>
            <a:ext cx="1106091" cy="3476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900" dirty="0">
                <a:latin typeface="Arial" panose="020B0604020202020204" pitchFamily="34" charset="0"/>
                <a:ea typeface="MS PGothic" panose="020B0600070205080204" pitchFamily="34" charset="-128"/>
              </a:rPr>
              <a:t>Report Technology trends (M.2320) </a:t>
            </a:r>
          </a:p>
        </p:txBody>
      </p:sp>
      <p:sp>
        <p:nvSpPr>
          <p:cNvPr id="97" name="Text Box 25"/>
          <p:cNvSpPr txBox="1">
            <a:spLocks noChangeArrowheads="1"/>
          </p:cNvSpPr>
          <p:nvPr/>
        </p:nvSpPr>
        <p:spPr bwMode="auto">
          <a:xfrm>
            <a:off x="2669557" y="3894331"/>
            <a:ext cx="1663304" cy="317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/>
              <a:t>Background &amp; Process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/>
              <a:t>(IMT-2020/1,2)  </a:t>
            </a:r>
          </a:p>
        </p:txBody>
      </p: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1146412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/>
          </a:p>
        </p:txBody>
      </p:sp>
      <p:grpSp>
        <p:nvGrpSpPr>
          <p:cNvPr id="67" name="Group 7"/>
          <p:cNvGrpSpPr>
            <a:grpSpLocks/>
          </p:cNvGrpSpPr>
          <p:nvPr/>
        </p:nvGrpSpPr>
        <p:grpSpPr bwMode="auto">
          <a:xfrm>
            <a:off x="5800901" y="1470219"/>
            <a:ext cx="579835" cy="584775"/>
            <a:chOff x="3147611" y="1614487"/>
            <a:chExt cx="578430" cy="780250"/>
          </a:xfrm>
        </p:grpSpPr>
        <p:sp>
          <p:nvSpPr>
            <p:cNvPr id="101" name="TextBox 5"/>
            <p:cNvSpPr txBox="1">
              <a:spLocks noChangeArrowheads="1"/>
            </p:cNvSpPr>
            <p:nvPr/>
          </p:nvSpPr>
          <p:spPr bwMode="auto">
            <a:xfrm>
              <a:off x="3147611" y="1614487"/>
              <a:ext cx="578430" cy="78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5D</a:t>
              </a:r>
              <a:r>
                <a:rPr lang="en-US" altLang="en-US" sz="1200" baseline="30000" dirty="0">
                  <a:latin typeface="Arial" panose="020B0604020202020204" pitchFamily="34" charset="0"/>
                  <a:ea typeface="MS PGothic" panose="020B0600070205080204" pitchFamily="34" charset="-128"/>
                </a:rPr>
                <a:t>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800" dirty="0">
                <a:latin typeface="Arial" panose="020B0604020202020204" pitchFamily="34" charset="0"/>
                <a:ea typeface="MS PGothic" panose="020B0600070205080204" pitchFamily="34" charset="-128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Expert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800" dirty="0">
                  <a:latin typeface="Arial" panose="020B0604020202020204" pitchFamily="34" charset="0"/>
                  <a:ea typeface="MS PGothic" panose="020B0600070205080204" pitchFamily="34" charset="-128"/>
                </a:rPr>
                <a:t> meeting</a:t>
              </a:r>
            </a:p>
          </p:txBody>
        </p:sp>
        <p:pic>
          <p:nvPicPr>
            <p:cNvPr id="102" name="Picture 3" descr="C:\Users\erajoab\Documents\Pictures_\Logos\itu-international_telecommunication_union-logo_transparent background.gi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0385" y="1780197"/>
              <a:ext cx="219794" cy="229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4" name="直接连接符 103"/>
          <p:cNvCxnSpPr/>
          <p:nvPr/>
        </p:nvCxnSpPr>
        <p:spPr bwMode="auto">
          <a:xfrm>
            <a:off x="4698543" y="1255187"/>
            <a:ext cx="0" cy="318516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105" name="矩形 138"/>
          <p:cNvSpPr>
            <a:spLocks noChangeArrowheads="1"/>
          </p:cNvSpPr>
          <p:nvPr/>
        </p:nvSpPr>
        <p:spPr bwMode="auto">
          <a:xfrm>
            <a:off x="4328951" y="4440354"/>
            <a:ext cx="82458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RAN 77#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50" y="821802"/>
            <a:ext cx="8513763" cy="3981691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definition of RIT&amp;SRIT in ITU</a:t>
            </a:r>
          </a:p>
          <a:p>
            <a:pPr lvl="2" fontAlgn="auto">
              <a:spcAft>
                <a:spcPts val="0"/>
              </a:spcAft>
              <a:buFont typeface="Arial" panose="020B0604020202020204"/>
              <a:buNone/>
              <a:defRPr/>
            </a:pPr>
            <a:r>
              <a:rPr lang="en-GB" altLang="zh-CN" dirty="0" smtClean="0"/>
              <a:t>The </a:t>
            </a:r>
            <a:r>
              <a:rPr lang="en-GB" altLang="zh-CN" dirty="0"/>
              <a:t>term RIT stands for Radio Interface Technology. </a:t>
            </a:r>
            <a:endParaRPr lang="en-GB" altLang="zh-CN" dirty="0" smtClean="0"/>
          </a:p>
          <a:p>
            <a:pPr lvl="2" fontAlgn="auto">
              <a:spcAft>
                <a:spcPts val="0"/>
              </a:spcAft>
              <a:buFont typeface="Arial" panose="020B0604020202020204"/>
              <a:buNone/>
              <a:defRPr/>
            </a:pPr>
            <a:r>
              <a:rPr lang="en-GB" altLang="zh-CN" dirty="0" smtClean="0"/>
              <a:t>The </a:t>
            </a:r>
            <a:r>
              <a:rPr lang="en-GB" altLang="zh-CN" dirty="0"/>
              <a:t>term SRIT stands for Set of RITs</a:t>
            </a:r>
            <a:r>
              <a:rPr lang="en-GB" altLang="zh-CN" dirty="0" smtClean="0"/>
              <a:t>.</a:t>
            </a:r>
          </a:p>
          <a:p>
            <a:pPr fontAlgn="auto">
              <a:spcAft>
                <a:spcPts val="0"/>
              </a:spcAft>
              <a:buFont typeface="Arial" panose="020B0604020202020204"/>
              <a:buNone/>
              <a:defRPr/>
            </a:pPr>
            <a:r>
              <a:rPr lang="en-GB" altLang="zh-CN" sz="1100" i="1" dirty="0"/>
              <a:t>IMT-2020/2 </a:t>
            </a:r>
            <a:r>
              <a:rPr lang="en-GB" altLang="zh-CN" sz="1100" i="1" dirty="0" smtClean="0"/>
              <a:t>“</a:t>
            </a:r>
            <a:r>
              <a:rPr lang="en-US" altLang="zh-CN" sz="1100" i="1" dirty="0" smtClean="0"/>
              <a:t>Submission</a:t>
            </a:r>
            <a:r>
              <a:rPr lang="en-US" altLang="zh-CN" sz="1100" i="1" dirty="0"/>
              <a:t>, evaluation process and </a:t>
            </a:r>
            <a:r>
              <a:rPr lang="en-US" altLang="zh-CN" sz="1100" i="1" dirty="0" smtClean="0"/>
              <a:t>consensus </a:t>
            </a:r>
            <a:r>
              <a:rPr lang="en-US" altLang="zh-CN" sz="1100" i="1" dirty="0"/>
              <a:t>building for </a:t>
            </a:r>
            <a:r>
              <a:rPr lang="en-US" altLang="zh-CN" sz="1100" i="1" dirty="0" smtClean="0"/>
              <a:t>IMT-2020”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Workplan</a:t>
            </a:r>
            <a:r>
              <a:rPr lang="en-US" dirty="0" smtClean="0"/>
              <a:t> for IMT-2020 submission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dirty="0"/>
              <a:t>Submitted plan to ITU-R WP5D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dirty="0"/>
              <a:t>IMT-2020 </a:t>
            </a:r>
            <a:r>
              <a:rPr lang="en-US" altLang="zh-CN" dirty="0" err="1"/>
              <a:t>workplan</a:t>
            </a:r>
            <a:r>
              <a:rPr lang="en-US" altLang="zh-CN" dirty="0"/>
              <a:t> in RAN </a:t>
            </a:r>
            <a:r>
              <a:rPr lang="en-US" altLang="zh-CN" dirty="0" smtClean="0"/>
              <a:t>Plenary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/>
              <a:t>Potential RIT/SRIT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altLang="zh-CN" dirty="0" smtClean="0"/>
              <a:t>SRIT</a:t>
            </a:r>
          </a:p>
          <a:p>
            <a:pPr lvl="2" fontAlgn="auto">
              <a:spcAft>
                <a:spcPts val="0"/>
              </a:spcAft>
              <a:buNone/>
              <a:defRPr/>
            </a:pPr>
            <a:r>
              <a:rPr lang="en-US" altLang="zh-CN" dirty="0" smtClean="0"/>
              <a:t>Component RIT1 is NR; </a:t>
            </a:r>
          </a:p>
          <a:p>
            <a:pPr lvl="2" fontAlgn="auto">
              <a:spcAft>
                <a:spcPts val="0"/>
              </a:spcAft>
              <a:buNone/>
              <a:defRPr/>
            </a:pPr>
            <a:r>
              <a:rPr lang="en-US" altLang="zh-CN" dirty="0" smtClean="0"/>
              <a:t>Component RIT2 </a:t>
            </a:r>
            <a:r>
              <a:rPr lang="en-US" altLang="zh-CN" dirty="0"/>
              <a:t>is </a:t>
            </a:r>
            <a:r>
              <a:rPr lang="en-US" altLang="zh-CN" dirty="0" smtClean="0"/>
              <a:t>LTE; </a:t>
            </a:r>
            <a:endParaRPr lang="en-US" altLang="zh-CN" dirty="0"/>
          </a:p>
          <a:p>
            <a:pPr fontAlgn="auto">
              <a:spcAft>
                <a:spcPts val="0"/>
              </a:spcAft>
              <a:buFont typeface="Arial" panose="020B0604020202020204"/>
              <a:buNone/>
              <a:defRPr/>
            </a:pPr>
            <a:endParaRPr lang="en-US" dirty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266218"/>
            <a:ext cx="8513763" cy="723900"/>
          </a:xfrm>
        </p:spPr>
        <p:txBody>
          <a:bodyPr/>
          <a:lstStyle/>
          <a:p>
            <a:r>
              <a:rPr lang="en-US" b="0" dirty="0" smtClean="0">
                <a:ea typeface="微软雅黑" panose="020B0503020204020204" charset="-122"/>
              </a:rPr>
              <a:t>Some considerations for IMT-2020 submission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2"/>
          </p:nvPr>
        </p:nvSpPr>
        <p:spPr>
          <a:xfrm>
            <a:off x="150470" y="474561"/>
            <a:ext cx="5602148" cy="4668939"/>
          </a:xfrm>
        </p:spPr>
        <p:txBody>
          <a:bodyPr/>
          <a:lstStyle/>
          <a:p>
            <a:pPr marL="0" lvl="1" indent="0" fontAlgn="auto">
              <a:spcAft>
                <a:spcPts val="0"/>
              </a:spcAft>
              <a:buNone/>
              <a:defRPr/>
            </a:pPr>
            <a:r>
              <a:rPr lang="en-US" altLang="zh-CN" b="1" dirty="0" smtClean="0"/>
              <a:t>IMT-2020  submitted </a:t>
            </a:r>
            <a:r>
              <a:rPr lang="en-US" altLang="zh-CN" b="1" dirty="0" err="1" smtClean="0"/>
              <a:t>workplan</a:t>
            </a:r>
            <a:r>
              <a:rPr lang="en-US" altLang="zh-CN" b="1" dirty="0" smtClean="0"/>
              <a:t> in RAN Plenary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r>
              <a:rPr lang="en-US" altLang="zh-CN" sz="1400" b="1" dirty="0" smtClean="0"/>
              <a:t>RAN #78</a:t>
            </a:r>
          </a:p>
          <a:p>
            <a:pPr marL="0" lvl="2" indent="0" fontAlgn="auto">
              <a:spcAft>
                <a:spcPts val="0"/>
              </a:spcAft>
              <a:buNone/>
              <a:defRPr/>
            </a:pPr>
            <a:r>
              <a:rPr lang="en-US" altLang="zh-CN" sz="1300" dirty="0" smtClean="0"/>
              <a:t>Approved description template, mainly focus on NSA part. Submitted to 5D #29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r>
              <a:rPr lang="en-US" altLang="zh-CN" sz="1400" b="1" dirty="0" smtClean="0"/>
              <a:t>RAN #79</a:t>
            </a:r>
          </a:p>
          <a:p>
            <a:pPr marL="0" lvl="2" indent="0" fontAlgn="auto">
              <a:spcAft>
                <a:spcPts val="0"/>
              </a:spcAft>
              <a:buNone/>
              <a:defRPr/>
            </a:pPr>
            <a:r>
              <a:rPr lang="en-US" altLang="zh-CN" sz="1300" dirty="0" smtClean="0"/>
              <a:t>Approved the updating description template, mainly focus on SA part; and part of evaluated results. Submitted to 5D #30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r>
              <a:rPr lang="en-US" altLang="zh-CN" sz="1400" b="1" dirty="0" smtClean="0"/>
              <a:t>RAN #80</a:t>
            </a:r>
          </a:p>
          <a:p>
            <a:pPr marL="0" lvl="2" indent="0" fontAlgn="auto">
              <a:spcAft>
                <a:spcPts val="0"/>
              </a:spcAft>
              <a:buNone/>
              <a:defRPr/>
            </a:pPr>
            <a:r>
              <a:rPr lang="en-US" altLang="zh-CN" sz="1300" dirty="0" smtClean="0"/>
              <a:t>Updated evaluated results, </a:t>
            </a:r>
            <a:r>
              <a:rPr lang="en-GB" altLang="zh-CN" sz="1300" dirty="0" smtClean="0"/>
              <a:t>based on Rel-15 </a:t>
            </a:r>
            <a:r>
              <a:rPr lang="en-US" altLang="zh-CN" sz="1300" dirty="0" smtClean="0"/>
              <a:t>SI &amp; WI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r>
              <a:rPr lang="en-US" altLang="zh-CN" sz="1400" b="1" dirty="0" smtClean="0"/>
              <a:t>RAN #81</a:t>
            </a:r>
          </a:p>
          <a:p>
            <a:pPr marL="0" lvl="2" indent="0" fontAlgn="auto">
              <a:spcAft>
                <a:spcPts val="0"/>
              </a:spcAft>
              <a:buNone/>
              <a:defRPr/>
            </a:pPr>
            <a:r>
              <a:rPr lang="en-GB" altLang="zh-CN" sz="1300" dirty="0" smtClean="0"/>
              <a:t>Based on Rel-15 </a:t>
            </a:r>
            <a:r>
              <a:rPr lang="en-US" altLang="zh-CN" sz="1300" dirty="0" smtClean="0"/>
              <a:t>SI &amp; WI</a:t>
            </a:r>
            <a:r>
              <a:rPr lang="en-GB" altLang="zh-CN" sz="1300" dirty="0" smtClean="0"/>
              <a:t>, approved all submission templates plus preliminary self evaluation report ,</a:t>
            </a:r>
            <a:r>
              <a:rPr lang="en-US" altLang="zh-CN" sz="1300" dirty="0" smtClean="0"/>
              <a:t>Submitted to 5D #31, as first completeness submission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r>
              <a:rPr lang="en-US" altLang="zh-CN" sz="1400" b="1" dirty="0" smtClean="0"/>
              <a:t>RAN #82-#83</a:t>
            </a:r>
          </a:p>
          <a:p>
            <a:pPr marL="0" lvl="2" indent="0" fontAlgn="auto">
              <a:spcAft>
                <a:spcPts val="0"/>
              </a:spcAft>
              <a:buNone/>
              <a:defRPr/>
            </a:pPr>
            <a:r>
              <a:rPr lang="en-US" altLang="zh-CN" sz="1300" dirty="0" smtClean="0"/>
              <a:t>Approved some update evaluated results, based on R16 SI &amp; WI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r>
              <a:rPr lang="en-US" altLang="zh-CN" sz="1400" b="1" dirty="0" smtClean="0"/>
              <a:t>RAN #84</a:t>
            </a:r>
          </a:p>
          <a:p>
            <a:pPr marL="0" lvl="2" indent="0" fontAlgn="auto">
              <a:spcAft>
                <a:spcPts val="0"/>
              </a:spcAft>
              <a:buNone/>
              <a:defRPr/>
            </a:pPr>
            <a:r>
              <a:rPr lang="en-GB" altLang="zh-CN" sz="1300" dirty="0" smtClean="0"/>
              <a:t>Based on Rel-16 </a:t>
            </a:r>
            <a:r>
              <a:rPr lang="en-US" altLang="zh-CN" sz="1300" dirty="0" smtClean="0"/>
              <a:t>SI &amp; WI</a:t>
            </a:r>
            <a:r>
              <a:rPr lang="en-GB" altLang="zh-CN" sz="1300" dirty="0" smtClean="0"/>
              <a:t>, approved all submission templates plus preliminary self evaluation report </a:t>
            </a:r>
            <a:r>
              <a:rPr lang="en-US" altLang="zh-CN" sz="1300" dirty="0" smtClean="0"/>
              <a:t>Submitted to 5D #32</a:t>
            </a:r>
          </a:p>
          <a:p>
            <a:pPr marL="400050" lvl="2" indent="0" fontAlgn="auto">
              <a:spcAft>
                <a:spcPts val="0"/>
              </a:spcAft>
              <a:buNone/>
              <a:defRPr/>
            </a:pPr>
            <a:endParaRPr lang="en-US" altLang="zh-CN" sz="1200" dirty="0" smtClean="0"/>
          </a:p>
          <a:p>
            <a:pPr fontAlgn="auto">
              <a:spcAft>
                <a:spcPts val="0"/>
              </a:spcAft>
              <a:buFont typeface="Arial" panose="020B0604020202020204"/>
              <a:buNone/>
              <a:defRPr/>
            </a:pPr>
            <a:endParaRPr lang="en-US" sz="1400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5544273" y="474561"/>
            <a:ext cx="3951629" cy="4421529"/>
          </a:xfrm>
          <a:prstGeom prst="rect">
            <a:avLst/>
          </a:prstGeom>
        </p:spPr>
        <p:txBody>
          <a:bodyPr/>
          <a:lstStyle/>
          <a:p>
            <a:pPr marL="0" marR="0" lvl="1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Submitted plan to ITU-R WP5D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ITU-R WP5D #28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No Submitted plan.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ITU-R WP5D # 29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Submitted description template.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ITU-R WP5D # 30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Submitted updating description template and some evaluated results.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ITU-R WP5D # 31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A</a:t>
            </a:r>
            <a:r>
              <a:rPr kumimoji="0" lang="en-GB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 complete criteria submission</a:t>
            </a:r>
            <a:endParaRPr kumimoji="0" lang="en-US" altLang="zh-CN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ITU-R WP5D # 32</a:t>
            </a:r>
          </a:p>
          <a:p>
            <a:pPr marL="400050" marR="0" lvl="2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Final </a:t>
            </a:r>
            <a:r>
              <a:rPr kumimoji="0" lang="en-GB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criteria </a:t>
            </a:r>
            <a:r>
              <a:rPr kumimoji="0" lang="en-US" altLang="zh-CN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submission.</a:t>
            </a: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6550" y="49213"/>
            <a:ext cx="8513763" cy="425348"/>
          </a:xfrm>
        </p:spPr>
        <p:txBody>
          <a:bodyPr/>
          <a:lstStyle/>
          <a:p>
            <a:r>
              <a:rPr lang="en-US" altLang="zh-CN" smtClean="0"/>
              <a:t>Workplan for IMT-2020 submission</a:t>
            </a:r>
            <a:br>
              <a:rPr lang="en-US" altLang="zh-CN" smtClean="0"/>
            </a:br>
            <a:endParaRPr lang="en-US" b="0" dirty="0" smtClean="0">
              <a:ea typeface="微软雅黑" panose="020B050302020402020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5408815" y="1274618"/>
            <a:ext cx="615141" cy="5985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5336771" y="3082247"/>
            <a:ext cx="687185" cy="2859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5544273" y="3585681"/>
            <a:ext cx="479683" cy="10361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408815" y="1873135"/>
            <a:ext cx="615141" cy="5486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4294967295"/>
          </p:nvPr>
        </p:nvSpPr>
        <p:spPr>
          <a:xfrm>
            <a:off x="336549" y="856527"/>
            <a:ext cx="8513764" cy="334645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2200" dirty="0" smtClean="0"/>
              <a:t>SRIT: </a:t>
            </a:r>
            <a:r>
              <a:rPr lang="en-US" altLang="zh-CN" sz="2200" dirty="0"/>
              <a:t>component RIT1 is NR; component RIT2 is </a:t>
            </a:r>
            <a:r>
              <a:rPr lang="en-US" altLang="zh-CN" sz="2200" dirty="0" smtClean="0"/>
              <a:t>LTE</a:t>
            </a:r>
            <a:endParaRPr lang="en-US" altLang="zh-CN" sz="2200" dirty="0"/>
          </a:p>
          <a:p>
            <a:pPr fontAlgn="auto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NR: In the final submission. NR should find a way to meet </a:t>
            </a:r>
            <a:r>
              <a:rPr lang="en-US" b="1" dirty="0" smtClean="0"/>
              <a:t>all 5 test environments </a:t>
            </a:r>
            <a:r>
              <a:rPr lang="en-US" dirty="0" smtClean="0"/>
              <a:t>in three usage scenarios.</a:t>
            </a:r>
          </a:p>
          <a:p>
            <a:r>
              <a:rPr lang="en-US" dirty="0" smtClean="0"/>
              <a:t>The main reason is showing NR’s competition in the industry field. Moreover, we should highlight the importance of NR in the SRIT</a:t>
            </a:r>
            <a:r>
              <a:rPr lang="en-GB" altLang="zh-CN" dirty="0"/>
              <a:t> .</a:t>
            </a:r>
            <a:r>
              <a:rPr lang="zh-CN" altLang="zh-CN" dirty="0"/>
              <a:t> </a:t>
            </a:r>
            <a:r>
              <a:rPr lang="en-GB" altLang="zh-CN" dirty="0"/>
              <a:t> </a:t>
            </a:r>
            <a:endParaRPr lang="en-GB" altLang="zh-CN" dirty="0" smtClean="0"/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GB" altLang="zh-CN" dirty="0"/>
              <a:t>LTE: evaluated NB-</a:t>
            </a:r>
            <a:r>
              <a:rPr lang="en-GB" altLang="zh-CN" dirty="0" err="1"/>
              <a:t>IoT</a:t>
            </a:r>
            <a:r>
              <a:rPr lang="en-GB" altLang="zh-CN" dirty="0"/>
              <a:t> should be considered in the </a:t>
            </a:r>
            <a:r>
              <a:rPr lang="en-GB" altLang="zh-CN" dirty="0" smtClean="0"/>
              <a:t>LTE. </a:t>
            </a:r>
            <a:endParaRPr lang="zh-CN" altLang="zh-CN" dirty="0"/>
          </a:p>
          <a:p>
            <a:r>
              <a:rPr lang="en-GB" altLang="zh-CN" dirty="0"/>
              <a:t> </a:t>
            </a:r>
            <a:endParaRPr lang="en-US" dirty="0" smtClean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336550" y="411163"/>
            <a:ext cx="8513763" cy="445364"/>
          </a:xfrm>
        </p:spPr>
        <p:txBody>
          <a:bodyPr/>
          <a:lstStyle/>
          <a:p>
            <a:r>
              <a:rPr lang="en-US" altLang="zh-CN" dirty="0" smtClean="0"/>
              <a:t>Potential RIT/SRIT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b="0" dirty="0" smtClean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>
            <a:spLocks noGrp="1"/>
          </p:cNvSpPr>
          <p:nvPr>
            <p:ph idx="4294967295"/>
          </p:nvPr>
        </p:nvSpPr>
        <p:spPr>
          <a:xfrm>
            <a:off x="336549" y="1270000"/>
            <a:ext cx="7916199" cy="334645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2000" i="1" dirty="0" smtClean="0"/>
              <a:t>Proposal 1, not only make a submitted plan for IMT-2020, but also  related </a:t>
            </a:r>
            <a:r>
              <a:rPr lang="en-US" altLang="zh-CN" sz="2000" i="1" dirty="0" err="1" smtClean="0"/>
              <a:t>workplan</a:t>
            </a:r>
            <a:r>
              <a:rPr lang="en-US" altLang="zh-CN" sz="2000" i="1" dirty="0" smtClean="0"/>
              <a:t> in RAN should be considered.</a:t>
            </a:r>
          </a:p>
          <a:p>
            <a:pPr fontAlgn="auto">
              <a:spcAft>
                <a:spcPts val="0"/>
              </a:spcAft>
              <a:defRPr/>
            </a:pPr>
            <a:endParaRPr lang="en-US" altLang="zh-CN" sz="2000" i="1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sz="2000" i="1" dirty="0" smtClean="0"/>
              <a:t>Proposal 2, submitted SRIT, component RIT-1 is NR; while </a:t>
            </a:r>
            <a:r>
              <a:rPr lang="en-US" altLang="zh-CN" sz="2000" i="1" dirty="0"/>
              <a:t>component </a:t>
            </a:r>
            <a:r>
              <a:rPr lang="en-US" altLang="zh-CN" sz="2000" i="1" dirty="0" smtClean="0"/>
              <a:t>RIT-2 </a:t>
            </a:r>
            <a:r>
              <a:rPr lang="en-US" altLang="zh-CN" sz="2000" i="1" dirty="0"/>
              <a:t>is </a:t>
            </a:r>
            <a:r>
              <a:rPr lang="en-US" altLang="zh-CN" sz="2000" i="1" dirty="0" smtClean="0"/>
              <a:t>LTE. In the final submission, the </a:t>
            </a:r>
            <a:r>
              <a:rPr lang="en-US" sz="2000" i="1" dirty="0" smtClean="0"/>
              <a:t> NR can meet all requirements; while NB-</a:t>
            </a:r>
            <a:r>
              <a:rPr lang="en-US" sz="2000" i="1" dirty="0" err="1" smtClean="0"/>
              <a:t>IoT</a:t>
            </a:r>
            <a:r>
              <a:rPr lang="en-US" sz="2000" i="1" dirty="0" smtClean="0"/>
              <a:t> will be evaluated in the LTE side.</a:t>
            </a:r>
            <a:endParaRPr lang="en-US" sz="1600" i="1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336550" y="411163"/>
            <a:ext cx="8513763" cy="7239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US" b="0" dirty="0" smtClean="0"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Confidential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ZTE-Confidential-16X9</Template>
  <TotalTime>172</TotalTime>
  <Words>538</Words>
  <Application>Microsoft Office PowerPoint</Application>
  <PresentationFormat>全屏显示(16:9)</PresentationFormat>
  <Paragraphs>141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ZTE-Confidential-16X9</vt:lpstr>
      <vt:lpstr>幻灯片 1</vt:lpstr>
      <vt:lpstr>Timeline For IMT-2020 in ITU-R WP5D</vt:lpstr>
      <vt:lpstr>Some considerations for IMT-2020 submission</vt:lpstr>
      <vt:lpstr>Workplan for IMT-2020 submission </vt:lpstr>
      <vt:lpstr>Potential RIT/SRIT  </vt:lpstr>
      <vt:lpstr>Proposal  </vt:lpstr>
      <vt:lpstr>Thank you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RAN77</dc:title>
  <dc:creator>ZTE</dc:creator>
  <cp:lastModifiedBy>ZTE-DU</cp:lastModifiedBy>
  <cp:revision>48</cp:revision>
  <dcterms:created xsi:type="dcterms:W3CDTF">2015-07-29T09:15:00Z</dcterms:created>
  <dcterms:modified xsi:type="dcterms:W3CDTF">2017-09-04T16:00:40Z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