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 id="2147483650" r:id="rId2"/>
    <p:sldMasterId id="2147483699" r:id="rId3"/>
  </p:sldMasterIdLst>
  <p:notesMasterIdLst>
    <p:notesMasterId r:id="rId7"/>
  </p:notesMasterIdLst>
  <p:handoutMasterIdLst>
    <p:handoutMasterId r:id="rId8"/>
  </p:handoutMasterIdLst>
  <p:sldIdLst>
    <p:sldId id="664" r:id="rId4"/>
    <p:sldId id="672" r:id="rId5"/>
    <p:sldId id="684" r:id="rId6"/>
  </p:sldIdLst>
  <p:sldSz cx="12195175" cy="6858000"/>
  <p:notesSz cx="6858000" cy="914400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518">
          <p15:clr>
            <a:srgbClr val="A4A3A4"/>
          </p15:clr>
        </p15:guide>
        <p15:guide id="2" orient="horz" pos="752">
          <p15:clr>
            <a:srgbClr val="A4A3A4"/>
          </p15:clr>
        </p15:guide>
        <p15:guide id="3" pos="46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6138"/>
    <a:srgbClr val="3333CC"/>
    <a:srgbClr val="CC0099"/>
    <a:srgbClr val="CC3300"/>
    <a:srgbClr val="FFFF66"/>
    <a:srgbClr val="A50021"/>
    <a:srgbClr val="990000"/>
    <a:srgbClr val="000000"/>
    <a:srgbClr val="FCFC3E"/>
    <a:srgbClr val="C4E2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7032" autoAdjust="0"/>
  </p:normalViewPr>
  <p:slideViewPr>
    <p:cSldViewPr snapToGrid="0">
      <p:cViewPr varScale="1">
        <p:scale>
          <a:sx n="70" d="100"/>
          <a:sy n="70" d="100"/>
        </p:scale>
        <p:origin x="696" y="72"/>
      </p:cViewPr>
      <p:guideLst>
        <p:guide orient="horz" pos="518"/>
        <p:guide orient="horz" pos="752"/>
        <p:guide pos="462"/>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矩形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矩形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矩形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D1302BA7-A8F8-4C6D-AFCA-35A633BB4BD9}" type="slidenum">
              <a:rPr lang="en-US" altLang="zh-CN"/>
              <a:pPr/>
              <a:t>‹#›</a:t>
            </a:fld>
            <a:endParaRPr lang="en-US" altLang="zh-CN"/>
          </a:p>
        </p:txBody>
      </p:sp>
    </p:spTree>
    <p:extLst>
      <p:ext uri="{BB962C8B-B14F-4D97-AF65-F5344CB8AC3E}">
        <p14:creationId xmlns:p14="http://schemas.microsoft.com/office/powerpoint/2010/main" val="11900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矩形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05E0B524-39D1-4AA2-8F56-B570DCCF57FB}" type="slidenum">
              <a:rPr lang="en-US" altLang="zh-CN"/>
              <a:pPr/>
              <a:t>‹#›</a:t>
            </a:fld>
            <a:endParaRPr lang="en-US" altLang="zh-CN"/>
          </a:p>
        </p:txBody>
      </p:sp>
    </p:spTree>
    <p:extLst>
      <p:ext uri="{BB962C8B-B14F-4D97-AF65-F5344CB8AC3E}">
        <p14:creationId xmlns:p14="http://schemas.microsoft.com/office/powerpoint/2010/main" val="15179003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8556" y="4196522"/>
            <a:ext cx="7456488" cy="1419225"/>
          </a:xfrm>
          <a:prstGeom prst="rect">
            <a:avLst/>
          </a:prstGeom>
        </p:spPr>
        <p:txBody>
          <a:bodyPr/>
          <a:lstStyle>
            <a:lvl1pPr>
              <a:defRPr sz="4000">
                <a:solidFill>
                  <a:srgbClr val="C00000"/>
                </a:solidFill>
                <a:latin typeface="Arial" pitchFamily="34" charset="0"/>
                <a:cs typeface="Arial" pitchFamily="34" charset="0"/>
              </a:defRPr>
            </a:lvl1pPr>
          </a:lstStyle>
          <a:p>
            <a:r>
              <a:rPr lang="en-US" altLang="zh-CN" smtClean="0"/>
              <a:t>Click to edit Master title style</a:t>
            </a:r>
            <a:endParaRPr lang="zh-CN" altLang="en-US" dirty="0"/>
          </a:p>
        </p:txBody>
      </p:sp>
    </p:spTree>
    <p:extLst>
      <p:ext uri="{BB962C8B-B14F-4D97-AF65-F5344CB8AC3E}">
        <p14:creationId xmlns:p14="http://schemas.microsoft.com/office/powerpoint/2010/main" val="227847476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956334837"/>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8062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jpe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729108" y="6241143"/>
            <a:ext cx="2226399" cy="5292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副标题 2"/>
          <p:cNvSpPr txBox="1">
            <a:spLocks/>
          </p:cNvSpPr>
          <p:nvPr userDrawn="1"/>
        </p:nvSpPr>
        <p:spPr bwMode="auto">
          <a:xfrm>
            <a:off x="3676082" y="6421894"/>
            <a:ext cx="3649662" cy="293687"/>
          </a:xfrm>
          <a:prstGeom prst="rect">
            <a:avLst/>
          </a:prstGeom>
        </p:spPr>
        <p:txBody>
          <a:bodyPr/>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800" b="0" dirty="0" smtClean="0">
                <a:solidFill>
                  <a:schemeClr val="bg1">
                    <a:lumMod val="50000"/>
                  </a:schemeClr>
                </a:solidFill>
              </a:rPr>
              <a:t>www.huawei.com</a:t>
            </a:r>
            <a:endParaRPr lang="zh-CN" altLang="en-US" sz="1800" b="0" dirty="0">
              <a:solidFill>
                <a:schemeClr val="bg1">
                  <a:lumMod val="50000"/>
                </a:schemeClr>
              </a:solidFill>
            </a:endParaRPr>
          </a:p>
        </p:txBody>
      </p:sp>
      <p:pic>
        <p:nvPicPr>
          <p:cNvPr id="8"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39169" y="6342743"/>
            <a:ext cx="2776352" cy="5152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 name="Group 1"/>
          <p:cNvGrpSpPr/>
          <p:nvPr userDrawn="1"/>
        </p:nvGrpSpPr>
        <p:grpSpPr>
          <a:xfrm>
            <a:off x="-1" y="0"/>
            <a:ext cx="12195176" cy="4775200"/>
            <a:chOff x="0" y="0"/>
            <a:chExt cx="9144000" cy="3281653"/>
          </a:xfrm>
        </p:grpSpPr>
        <p:pic>
          <p:nvPicPr>
            <p:cNvPr id="5" name="图片 74"/>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462" y="0"/>
              <a:ext cx="9141076" cy="2388867"/>
            </a:xfrm>
            <a:prstGeom prst="rect">
              <a:avLst/>
            </a:prstGeom>
          </p:spPr>
        </p:pic>
        <p:pic>
          <p:nvPicPr>
            <p:cNvPr id="9" name="图片 153"/>
            <p:cNvPicPr>
              <a:picLocks noChangeAspect="1"/>
            </p:cNvPicPr>
            <p:nvPr userDrawn="1"/>
          </p:nvPicPr>
          <p:blipFill>
            <a:blip r:embed="rId6" cstate="print"/>
            <a:stretch>
              <a:fillRect/>
            </a:stretch>
          </p:blipFill>
          <p:spPr>
            <a:xfrm>
              <a:off x="0" y="1059582"/>
              <a:ext cx="9144000" cy="2222071"/>
            </a:xfrm>
            <a:prstGeom prst="rect">
              <a:avLst/>
            </a:prstGeom>
          </p:spPr>
        </p:pic>
      </p:grpSp>
    </p:spTree>
    <p:extLst>
      <p:ext uri="{BB962C8B-B14F-4D97-AF65-F5344CB8AC3E}">
        <p14:creationId xmlns:p14="http://schemas.microsoft.com/office/powerpoint/2010/main" val="3528606467"/>
      </p:ext>
    </p:extLst>
  </p:cSld>
  <p:clrMap bg1="lt1" tx1="dk1" bg2="lt2" tx2="dk2" accent1="accent1" accent2="accent2" accent3="accent3" accent4="accent4" accent5="accent5" accent6="accent6" hlink="hlink" folHlink="folHlink"/>
  <p:sldLayoutIdLst>
    <p:sldLayoutId id="2147483698" r:id="rId1"/>
  </p:sldLayoutIdLst>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498" y="6467468"/>
            <a:ext cx="2640788"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schemeClr val="tx1">
                    <a:lumMod val="65000"/>
                    <a:lumOff val="35000"/>
                  </a:schemeClr>
                </a:solidFill>
                <a:latin typeface="FrutigerNext LT Light" pitchFamily="34" charset="0"/>
                <a:ea typeface="MS PGothic" pitchFamily="34" charset="-128"/>
              </a:rPr>
              <a:t>HUAWEI TECHNOLOGIES CO., LTD.</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665" r:id="rId1"/>
  </p:sldLayoutIdLst>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15"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228053" y="6191303"/>
            <a:ext cx="1590579" cy="386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3999390" y="1954856"/>
            <a:ext cx="3730090" cy="1457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 Box 17"/>
          <p:cNvSpPr txBox="1">
            <a:spLocks noChangeArrowheads="1"/>
          </p:cNvSpPr>
          <p:nvPr userDrawn="1"/>
        </p:nvSpPr>
        <p:spPr bwMode="auto">
          <a:xfrm>
            <a:off x="5102624" y="3412722"/>
            <a:ext cx="1523622" cy="307777"/>
          </a:xfrm>
          <a:prstGeom prst="rect">
            <a:avLst/>
          </a:prstGeom>
          <a:noFill/>
          <a:ln w="9525">
            <a:noFill/>
            <a:miter lim="800000"/>
            <a:headEnd/>
            <a:tailEnd/>
          </a:ln>
        </p:spPr>
        <p:txBody>
          <a:bodyPr wrap="none">
            <a:spAutoFit/>
          </a:bodyPr>
          <a:lstStyle/>
          <a:p>
            <a:pPr eaLnBrk="0" hangingPunct="0">
              <a:buClrTx/>
              <a:buFontTx/>
              <a:buNone/>
            </a:pPr>
            <a:r>
              <a:rPr lang="en-US" altLang="zh-CN" sz="1400" b="0" dirty="0" smtClean="0">
                <a:solidFill>
                  <a:schemeClr val="tx1">
                    <a:lumMod val="75000"/>
                    <a:lumOff val="25000"/>
                  </a:schemeClr>
                </a:solidFill>
                <a:latin typeface="FrutigerNext LT Light" pitchFamily="34" charset="0"/>
                <a:ea typeface="MS PGothic" pitchFamily="34" charset="-128"/>
              </a:rPr>
              <a:t>www.huawei.com</a:t>
            </a:r>
            <a:endParaRPr lang="en-US" altLang="zh-CN" sz="1400" b="0" dirty="0">
              <a:solidFill>
                <a:schemeClr val="tx1">
                  <a:lumMod val="75000"/>
                  <a:lumOff val="25000"/>
                </a:schemeClr>
              </a:solidFill>
              <a:latin typeface="FrutigerNext LT Light" pitchFamily="34" charset="0"/>
              <a:ea typeface="MS PGothic" pitchFamily="34" charset="-128"/>
            </a:endParaRPr>
          </a:p>
        </p:txBody>
      </p:sp>
      <p:sp>
        <p:nvSpPr>
          <p:cNvPr id="7" name="TextBox 6"/>
          <p:cNvSpPr txBox="1"/>
          <p:nvPr userDrawn="1"/>
        </p:nvSpPr>
        <p:spPr>
          <a:xfrm>
            <a:off x="1482685" y="4508390"/>
            <a:ext cx="918209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60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rPr>
              <a:t>Copyright©2014 Huawei Technologies Co., Ltd. All Rights Reserved.</a:t>
            </a:r>
            <a:endParaRPr kumimoji="0" lang="zh-CN"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smtClean="0">
                <a:ln>
                  <a:noFill/>
                </a:ln>
                <a:solidFill>
                  <a:schemeClr val="tx1">
                    <a:lumMod val="75000"/>
                    <a:lumOff val="25000"/>
                  </a:schemeClr>
                </a:solidFill>
                <a:effectLst/>
                <a:uLnTx/>
                <a:uFillTx/>
                <a:latin typeface="+mn-lt"/>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endParaRPr>
          </a:p>
        </p:txBody>
      </p:sp>
    </p:spTree>
    <p:extLst>
      <p:ext uri="{BB962C8B-B14F-4D97-AF65-F5344CB8AC3E}">
        <p14:creationId xmlns:p14="http://schemas.microsoft.com/office/powerpoint/2010/main" val="2526117466"/>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3718" y="3824748"/>
            <a:ext cx="10878670" cy="2360899"/>
          </a:xfrm>
        </p:spPr>
        <p:txBody>
          <a:bodyPr/>
          <a:lstStyle/>
          <a:p>
            <a:r>
              <a:rPr lang="en-US" altLang="zh-CN" sz="3600" dirty="0" smtClean="0">
                <a:solidFill>
                  <a:schemeClr val="tx1"/>
                </a:solidFill>
                <a:latin typeface="FrutigerNext LT Regular" pitchFamily="34" charset="0"/>
              </a:rPr>
              <a:t>Specification Handling of 3GPP-Based Access to Unlicensed Spectrum</a:t>
            </a:r>
            <a:r>
              <a:rPr lang="en-US" altLang="zh-CN" sz="3200" dirty="0" smtClean="0">
                <a:solidFill>
                  <a:schemeClr val="tx1"/>
                </a:solidFill>
                <a:latin typeface="FrutigerNext LT Regular" pitchFamily="34" charset="0"/>
              </a:rPr>
              <a:t/>
            </a:r>
            <a:br>
              <a:rPr lang="en-US" altLang="zh-CN" sz="3200" dirty="0" smtClean="0">
                <a:solidFill>
                  <a:schemeClr val="tx1"/>
                </a:solidFill>
                <a:latin typeface="FrutigerNext LT Regular" pitchFamily="34" charset="0"/>
              </a:rPr>
            </a:br>
            <a:r>
              <a:rPr lang="en-GB" altLang="zh-CN" sz="3600" dirty="0" smtClean="0">
                <a:solidFill>
                  <a:schemeClr val="bg2">
                    <a:lumMod val="75000"/>
                  </a:schemeClr>
                </a:solidFill>
              </a:rPr>
              <a:t>Huawei, HiSilicon, </a:t>
            </a:r>
            <a:r>
              <a:rPr lang="en-GB" altLang="zh-CN" sz="3600" dirty="0" smtClean="0">
                <a:solidFill>
                  <a:schemeClr val="bg2">
                    <a:lumMod val="75000"/>
                  </a:schemeClr>
                </a:solidFill>
              </a:rPr>
              <a:t>Ericsson</a:t>
            </a:r>
            <a:endParaRPr lang="zh-CN" altLang="en-US" sz="3600" dirty="0">
              <a:solidFill>
                <a:schemeClr val="bg2">
                  <a:lumMod val="75000"/>
                </a:schemeClr>
              </a:solidFill>
            </a:endParaRPr>
          </a:p>
        </p:txBody>
      </p:sp>
      <p:sp>
        <p:nvSpPr>
          <p:cNvPr id="3" name="Rectangle 1"/>
          <p:cNvSpPr>
            <a:spLocks noChangeArrowheads="1"/>
          </p:cNvSpPr>
          <p:nvPr/>
        </p:nvSpPr>
        <p:spPr bwMode="auto">
          <a:xfrm>
            <a:off x="0" y="0"/>
            <a:ext cx="4462395"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None/>
            </a:pPr>
            <a:r>
              <a:rPr lang="en-GB" altLang="zh-CN" dirty="0" smtClean="0"/>
              <a:t>3GPP </a:t>
            </a:r>
            <a:r>
              <a:rPr lang="en-GB" altLang="zh-CN" b="1" dirty="0" smtClean="0"/>
              <a:t>TSG RAN Meeting #76</a:t>
            </a:r>
            <a:endParaRPr lang="zh-CN" altLang="zh-CN" dirty="0" smtClean="0"/>
          </a:p>
          <a:p>
            <a:pPr>
              <a:buNone/>
            </a:pPr>
            <a:r>
              <a:rPr lang="en-GB" altLang="zh-CN" dirty="0" smtClean="0"/>
              <a:t>West Palm Beach, USA, 5 - 8, 2017</a:t>
            </a:r>
            <a:endParaRPr kumimoji="0" lang="en-US" altLang="zh-CN" b="1" u="none" strike="noStrike" cap="none" normalizeH="0" baseline="0" dirty="0" smtClean="0">
              <a:ln>
                <a:noFill/>
              </a:ln>
              <a:effectLst/>
              <a:latin typeface="Arial" pitchFamily="34" charset="0"/>
              <a:ea typeface="宋体" pitchFamily="2" charset="-122"/>
              <a:cs typeface="Arial" pitchFamily="34" charset="0"/>
            </a:endParaRPr>
          </a:p>
          <a:p>
            <a:endParaRPr lang="en-US" altLang="zh-CN" sz="600" b="1" dirty="0" smtClean="0">
              <a:latin typeface="Arial" pitchFamily="34" charset="0"/>
              <a:ea typeface="宋体" pitchFamily="2" charset="-122"/>
              <a:cs typeface="Arial" pitchFamily="34" charset="0"/>
            </a:endParaRPr>
          </a:p>
          <a:p>
            <a:pPr>
              <a:buNone/>
            </a:pPr>
            <a:r>
              <a:rPr lang="en-US" altLang="zh-CN" sz="1600" b="1" dirty="0" smtClean="0">
                <a:latin typeface="Arial" pitchFamily="34" charset="0"/>
                <a:ea typeface="宋体" pitchFamily="2" charset="-122"/>
                <a:cs typeface="Arial" pitchFamily="34" charset="0"/>
              </a:rPr>
              <a:t>Document for: Discussion</a:t>
            </a:r>
          </a:p>
          <a:p>
            <a:pPr>
              <a:buNone/>
            </a:pPr>
            <a:r>
              <a:rPr lang="en-US" altLang="zh-CN" sz="1600" b="1" dirty="0" smtClean="0">
                <a:latin typeface="Arial" pitchFamily="34" charset="0"/>
                <a:ea typeface="宋体" pitchFamily="2" charset="-122"/>
                <a:cs typeface="Arial" pitchFamily="34" charset="0"/>
              </a:rPr>
              <a:t>Agenda Item: 9.3.3</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effectLst/>
              <a:latin typeface="Arial" pitchFamily="34" charset="0"/>
              <a:ea typeface="宋体" pitchFamily="2" charset="-122"/>
              <a:cs typeface="宋体" pitchFamily="2" charset="-122"/>
            </a:endParaRPr>
          </a:p>
        </p:txBody>
      </p:sp>
      <p:sp>
        <p:nvSpPr>
          <p:cNvPr id="4" name="Rectangle 3"/>
          <p:cNvSpPr/>
          <p:nvPr/>
        </p:nvSpPr>
        <p:spPr>
          <a:xfrm>
            <a:off x="19126" y="1388640"/>
            <a:ext cx="1351652" cy="369332"/>
          </a:xfrm>
          <a:prstGeom prst="rect">
            <a:avLst/>
          </a:prstGeom>
        </p:spPr>
        <p:txBody>
          <a:bodyPr wrap="none">
            <a:spAutoFit/>
          </a:bodyPr>
          <a:lstStyle/>
          <a:p>
            <a:pPr>
              <a:buNone/>
            </a:pPr>
            <a:r>
              <a:rPr lang="en-GB" altLang="zh-CN" dirty="0"/>
              <a:t>RP-171128</a:t>
            </a:r>
            <a:endParaRPr lang="en-US" dirty="0"/>
          </a:p>
        </p:txBody>
      </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92231"/>
            <a:ext cx="5721438" cy="430887"/>
          </a:xfrm>
        </p:spPr>
        <p:txBody>
          <a:bodyPr/>
          <a:lstStyle/>
          <a:p>
            <a:r>
              <a:rPr lang="en-US" altLang="zh-CN" dirty="0" smtClean="0"/>
              <a:t>3GGP-Based Unlicensed Access</a:t>
            </a:r>
            <a:endParaRPr lang="zh-CN" altLang="en-US" dirty="0"/>
          </a:p>
        </p:txBody>
      </p:sp>
      <p:sp>
        <p:nvSpPr>
          <p:cNvPr id="3" name="内容占位符 2"/>
          <p:cNvSpPr>
            <a:spLocks noGrp="1"/>
          </p:cNvSpPr>
          <p:nvPr>
            <p:ph idx="1"/>
          </p:nvPr>
        </p:nvSpPr>
        <p:spPr>
          <a:xfrm>
            <a:off x="393308" y="1223003"/>
            <a:ext cx="11089992" cy="4685016"/>
          </a:xfrm>
        </p:spPr>
        <p:txBody>
          <a:bodyPr/>
          <a:lstStyle/>
          <a:p>
            <a:r>
              <a:rPr lang="en-US" dirty="0" smtClean="0"/>
              <a:t>3GPP has consistently highlighted the primacy of licensed spectrum for providing </a:t>
            </a:r>
            <a:r>
              <a:rPr lang="en-US" dirty="0" err="1" smtClean="0"/>
              <a:t>QoS</a:t>
            </a:r>
            <a:r>
              <a:rPr lang="en-US" dirty="0" smtClean="0"/>
              <a:t> to cellular operators while specifying support for 3GPP-based access to unlicensed spectrum in Rel-13/14 with LTE-based LAA.</a:t>
            </a:r>
          </a:p>
          <a:p>
            <a:endParaRPr lang="en-US" dirty="0" smtClean="0"/>
          </a:p>
          <a:p>
            <a:r>
              <a:rPr lang="en-US" dirty="0" smtClean="0"/>
              <a:t>This remains true going into 5G in Rel-15, for both LTE and NR. It is crucial that 3GPP maintains this principle in its submission for IMT-2020 to ITU-R.</a:t>
            </a:r>
          </a:p>
          <a:p>
            <a:endParaRPr lang="en-US" dirty="0" smtClean="0"/>
          </a:p>
          <a:p>
            <a:r>
              <a:rPr lang="en-US" dirty="0" smtClean="0"/>
              <a:t>3GPP should demonstrate that the 5G system meets both the IMT-2020 requirements and the cellular operators’ requirements for </a:t>
            </a:r>
            <a:r>
              <a:rPr lang="en-US" dirty="0" err="1" smtClean="0"/>
              <a:t>QoS</a:t>
            </a:r>
            <a:r>
              <a:rPr lang="en-US" dirty="0" smtClean="0"/>
              <a:t> with sufficient amounts of licensed spectrum in existing and new frequency bands.</a:t>
            </a:r>
          </a:p>
        </p:txBody>
      </p:sp>
    </p:spTree>
  </p:cSld>
  <p:clrMapOvr>
    <a:masterClrMapping/>
  </p:clrMapOvr>
  <p:transition advClick="0" advTm="8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92231"/>
            <a:ext cx="1721946" cy="430887"/>
          </a:xfrm>
        </p:spPr>
        <p:txBody>
          <a:bodyPr/>
          <a:lstStyle/>
          <a:p>
            <a:r>
              <a:rPr lang="en-US" altLang="zh-CN" dirty="0" smtClean="0"/>
              <a:t>Proposal</a:t>
            </a:r>
            <a:endParaRPr lang="zh-CN" altLang="en-US" dirty="0"/>
          </a:p>
        </p:txBody>
      </p:sp>
      <p:sp>
        <p:nvSpPr>
          <p:cNvPr id="3" name="内容占位符 2"/>
          <p:cNvSpPr>
            <a:spLocks noGrp="1"/>
          </p:cNvSpPr>
          <p:nvPr>
            <p:ph idx="1"/>
          </p:nvPr>
        </p:nvSpPr>
        <p:spPr>
          <a:xfrm>
            <a:off x="573740" y="1349695"/>
            <a:ext cx="11313459" cy="4791797"/>
          </a:xfrm>
        </p:spPr>
        <p:txBody>
          <a:bodyPr/>
          <a:lstStyle/>
          <a:p>
            <a:r>
              <a:rPr lang="en-US" dirty="0" smtClean="0"/>
              <a:t>From Rel-15 onwards, standard impact specific to 3GPP-based access to unlicensed spectrum will be specified in a different set of specifications.</a:t>
            </a:r>
          </a:p>
          <a:p>
            <a:endParaRPr lang="en-US" dirty="0" smtClean="0"/>
          </a:p>
          <a:p>
            <a:r>
              <a:rPr lang="en-US" dirty="0"/>
              <a:t>No use of unlicensed spectrum will be assumed in the </a:t>
            </a:r>
            <a:r>
              <a:rPr lang="en-US" dirty="0" smtClean="0"/>
              <a:t>IMT-2020 self-evaluations </a:t>
            </a:r>
            <a:r>
              <a:rPr lang="en-US" dirty="0"/>
              <a:t>from </a:t>
            </a:r>
            <a:r>
              <a:rPr lang="en-US" dirty="0" smtClean="0"/>
              <a:t>3GPP, </a:t>
            </a:r>
            <a:r>
              <a:rPr lang="en-US" dirty="0"/>
              <a:t>and the corresponding </a:t>
            </a:r>
            <a:r>
              <a:rPr lang="en-US" dirty="0" smtClean="0"/>
              <a:t>specifications will </a:t>
            </a:r>
            <a:r>
              <a:rPr lang="en-US" dirty="0"/>
              <a:t>not be submitted to ITU-R as part of the IMT-2020 submission</a:t>
            </a:r>
            <a:r>
              <a:rPr lang="en-US" dirty="0" smtClean="0"/>
              <a:t>.</a:t>
            </a:r>
          </a:p>
          <a:p>
            <a:endParaRPr lang="en-US" dirty="0" smtClean="0"/>
          </a:p>
          <a:p>
            <a:pPr marL="342900" lvl="1" indent="-342900">
              <a:buFontTx/>
              <a:buChar char="•"/>
            </a:pPr>
            <a:endParaRPr lang="en-US" sz="1800" dirty="0" smtClean="0"/>
          </a:p>
          <a:p>
            <a:pPr marL="342900" lvl="1" indent="-342900">
              <a:buFontTx/>
              <a:buChar char="•"/>
            </a:pPr>
            <a:r>
              <a:rPr lang="en-US" sz="1800" dirty="0" smtClean="0"/>
              <a:t>Note: the Rel-15 LAA WID and the SID on NR-based Access to Unlicensed Spectrum will be revised as needed to include the new specifications (TBD a new spec series or different specs in existing series) and </a:t>
            </a:r>
            <a:r>
              <a:rPr lang="en-US" sz="1800" smtClean="0"/>
              <a:t>to list existing </a:t>
            </a:r>
            <a:r>
              <a:rPr lang="en-US" sz="1800" dirty="0" smtClean="0"/>
              <a:t>affected specifications. It is anticipated that the specific impact consists of coexistence mechanisms for unlicensed spectrum (e.g. LBT channel access mechanism for band 46), definitions of unlicensed spectrum bands, and the relevant requirements and test cases.</a:t>
            </a:r>
            <a:endParaRPr lang="en-US" sz="1800" dirty="0"/>
          </a:p>
        </p:txBody>
      </p:sp>
    </p:spTree>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sld>
</file>

<file path=ppt/theme/theme1.xml><?xml version="1.0" encoding="utf-8"?>
<a:theme xmlns:a="http://schemas.openxmlformats.org/drawingml/2006/main" name="1_16-9 PPT Temp">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56FD3ECA-7F99-430C-9DEA-957950880660}"/>
    </a:ext>
  </a:extLst>
</a:theme>
</file>

<file path=ppt/theme/theme2.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CD46EE07-394F-42D7-8252-5E7AD7A148D5}"/>
    </a:ext>
  </a:extLst>
</a:theme>
</file>

<file path=ppt/theme/theme3.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6ED0E8CE-4234-444F-8F3F-B81082EADC5F}"/>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16-9 模板-Gray new</Template>
  <TotalTime>7540</TotalTime>
  <Words>271</Words>
  <Application>Microsoft Office PowerPoint</Application>
  <PresentationFormat>Custom</PresentationFormat>
  <Paragraphs>20</Paragraphs>
  <Slides>3</Slides>
  <Notes>0</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3</vt:i4>
      </vt:variant>
    </vt:vector>
  </HeadingPairs>
  <TitlesOfParts>
    <vt:vector size="16" baseType="lpstr">
      <vt:lpstr>MS PGothic</vt:lpstr>
      <vt:lpstr>黑体</vt:lpstr>
      <vt:lpstr>SimSun</vt:lpstr>
      <vt:lpstr>SimSun</vt:lpstr>
      <vt:lpstr>Arial</vt:lpstr>
      <vt:lpstr>FrutigerNext LT Light</vt:lpstr>
      <vt:lpstr>FrutigerNext LT Medium</vt:lpstr>
      <vt:lpstr>FrutigerNext LT Regular</vt:lpstr>
      <vt:lpstr>华文细黑</vt:lpstr>
      <vt:lpstr>Wingdings</vt:lpstr>
      <vt:lpstr>1_16-9 PPT Temp</vt:lpstr>
      <vt:lpstr>2_默认设计模板</vt:lpstr>
      <vt:lpstr>5_default</vt:lpstr>
      <vt:lpstr>Specification Handling of 3GPP-Based Access to Unlicensed Spectrum Huawei, HiSilicon, Ericsson</vt:lpstr>
      <vt:lpstr>3GGP-Based Unlicensed Access</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5G测试联盟专题分析与建议</dc:title>
  <dc:creator>Wuwujun</dc:creator>
  <cp:lastModifiedBy>David mazzarese</cp:lastModifiedBy>
  <cp:revision>862</cp:revision>
  <dcterms:created xsi:type="dcterms:W3CDTF">2016-03-01T06:13:35Z</dcterms:created>
  <dcterms:modified xsi:type="dcterms:W3CDTF">2017-05-29T17:32:50Z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(2)pY4GDiLe8oqACb1nl4pglzEDlJZKty2CUFJGZI8EzfKNbQeW7A3Q72EqOkX7My9KzQP2NtXj_x000d_ jxKaXgOHbrgFWeS1pao/VRcrPrQwuTPBkZp1fOJp/Xf2vYI2195zkRVPO7McHhljWqMUHT7v_x000d_ dXdfeg0/+KENREhENVch8MaIZmn2fsM0JwzsuBaJFegeaUOtE01BuzgB2V9P54qFzu4OvGuh_x000d_ w5iKg5TuV1+FYIN/Oc</vt:lpwstr>
  </property>
  <property fmtid="{D5CDD505-2E9C-101B-9397-08002B2CF9AE}" pid="3" name="_ms_pID_7253431">
    <vt:lpwstr>/ND/H98mPg0AONmBcm6+3ALojSGjtylUHgfSaVrE42KEbwT22CztbW_x000d_ zATFMdFjTRFSn40LAnWiq332XiNaaBGun15jDcGFZu4CLYHNGATbwdQVF3FjhUTyGjVSNM0V_x000d_ 98egp12j/O6uobRaoAgoPnvzoyIqTXrrgPWXHz0AbNgjkXkWYITzL0epUziIRZvzZWSPBKSu_x000d_ dxcgm9T9ysaGYo6J</vt:lpwstr>
  </property>
  <property fmtid="{D5CDD505-2E9C-101B-9397-08002B2CF9AE}" pid="4" name="_new_ms_pID_72543">
    <vt:lpwstr>(3)epobGLf1tZ6OpcyBhpLdJLKIulHwEPXN2tyllQrKHA0ZU24gCjcnKlSCQ5FSOzUFoNCaJmA7
DEkT8XKal6tycRXPIL16lLP6Wqs4DMoPd4vTOfTUkfIu6Hn436jXbE41L7bU6ZzFLkiC2mfx
RaSY/5B5BCwh1+3nZ+BiM6ZtToEj3UXancuAobg5ZitBKPnt53FLmfftc2f3sE8vhACsIVWL
jc9N/lOJKkw1eiMnhV</vt:lpwstr>
  </property>
  <property fmtid="{D5CDD505-2E9C-101B-9397-08002B2CF9AE}" pid="5" name="_new_ms_pID_725431">
    <vt:lpwstr>9JUDqHwhrl0PfvzsU+silll02dXhZZGrXg8GO+xBjXUulm9UXNMkBq
1mPlMx9hh/z2+JWY+x559OCWqjEKcxnUqjYH1g1iJZCjxXHpvGG4ur4Gl743bh+kSu0WAyHb
hW8PWiDgrLh2SzeZnK5VF+9e34uIe3rYGselWyvlzcDwF8JYYsGT+r4t5z2gHiSgRX+7hI5M
oMceI8aY+MigR4nbIQbVV3xMWki0VLxU81J3</vt:lpwstr>
  </property>
  <property fmtid="{D5CDD505-2E9C-101B-9397-08002B2CF9AE}" pid="6" name="_new_ms_pID_725432">
    <vt:lpwstr>/+iL5NhMFZftFHgCqERIRNOdarpcgrXKvSgf
4L02OQQUvMWi9/VBQq0lKeCli64Evw==</vt:lpwstr>
  </property>
  <property fmtid="{D5CDD505-2E9C-101B-9397-08002B2CF9AE}" pid="7" name="_2015_ms_pID_725343">
    <vt:lpwstr>(3)6JHIyHXdk0mL3JNUWiaZaM+1TdbzIrKxN+mGHz/VaG5aSgUOPPobblLoJu3H2YWyTRHnOxvJ
Y4DYJyvjJC/wmJLXgTWNLI+vm6eTT7HEmWM4WVhMCWtjMP6vO7hcOOQlFhFxAhV3tLQYyPyK
njbkR60MBSa3kytSh7moGbZzAj6yvQ9o1bbr1lNPUC/QftXFJnhlodV6YxFQyRgVhEZX/W6D
NgQEZA+wqiFgjTxS/w</vt:lpwstr>
  </property>
  <property fmtid="{D5CDD505-2E9C-101B-9397-08002B2CF9AE}" pid="8" name="_2015_ms_pID_7253431">
    <vt:lpwstr>0/+dALVTTcMtXjRX4rjkLaOsdSzDo2oa/m0e7ZxUuniE0nRyma1HOU
V/tbNyEHCrXx8eLeo8In/ubfhRKkONkVMyUySPJowlfDX1fDatol4IFkUxiDWzj0L+7niaz8
DgDQu+QFZ/FSgNBn9AjWEjSi5hae5B26GzJTcSvJ0jElzcxLFudWlj0eGfAV2FfJRX0waYDq
ZEZnCSVmOZS2WkNpg/WpGWIIQJmeZh6AV15N</vt:lpwstr>
  </property>
  <property fmtid="{D5CDD505-2E9C-101B-9397-08002B2CF9AE}" pid="9" name="_2015_ms_pID_7253432">
    <vt:lpwstr>0md4SaW4jrLMUD/1gY1CTvKNXEXDRaonBtTh
VSu8qy7P</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1496079162</vt:lpwstr>
  </property>
</Properties>
</file>