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handoutMasterIdLst>
    <p:handoutMasterId r:id="rId13"/>
  </p:handoutMasterIdLst>
  <p:sldIdLst>
    <p:sldId id="256" r:id="rId2"/>
    <p:sldId id="279" r:id="rId3"/>
    <p:sldId id="325" r:id="rId4"/>
    <p:sldId id="322" r:id="rId5"/>
    <p:sldId id="312" r:id="rId6"/>
    <p:sldId id="305" r:id="rId7"/>
    <p:sldId id="326" r:id="rId8"/>
    <p:sldId id="327" r:id="rId9"/>
    <p:sldId id="328" r:id="rId10"/>
    <p:sldId id="329" r:id="rId11"/>
  </p:sldIdLst>
  <p:sldSz cx="9144000" cy="6858000" type="screen4x3"/>
  <p:notesSz cx="7099300" cy="102362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hina Telecom" initials="CTC"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FF"/>
    <a:srgbClr val="BCBCBC"/>
    <a:srgbClr val="B4B4B4"/>
    <a:srgbClr val="B0B0B0"/>
    <a:srgbClr val="7F7F7F"/>
    <a:srgbClr val="EAEAEA"/>
    <a:srgbClr val="AEAEAE"/>
    <a:srgbClr val="B2B2B2"/>
    <a:srgbClr val="0027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499" autoAdjust="0"/>
    <p:restoredTop sz="97606" autoAdjust="0"/>
  </p:normalViewPr>
  <p:slideViewPr>
    <p:cSldViewPr>
      <p:cViewPr>
        <p:scale>
          <a:sx n="66" d="100"/>
          <a:sy n="66" d="100"/>
        </p:scale>
        <p:origin x="-1470" y="-90"/>
      </p:cViewPr>
      <p:guideLst>
        <p:guide orient="horz" pos="2160"/>
        <p:guide pos="2880"/>
      </p:guideLst>
    </p:cSldViewPr>
  </p:slideViewPr>
  <p:notesTextViewPr>
    <p:cViewPr>
      <p:scale>
        <a:sx n="100" d="100"/>
        <a:sy n="100" d="100"/>
      </p:scale>
      <p:origin x="0" y="0"/>
    </p:cViewPr>
  </p:notesTextViewPr>
  <p:notesViewPr>
    <p:cSldViewPr>
      <p:cViewPr varScale="1">
        <p:scale>
          <a:sx n="86" d="100"/>
          <a:sy n="86" d="100"/>
        </p:scale>
        <p:origin x="-3834" y="-78"/>
      </p:cViewPr>
      <p:guideLst>
        <p:guide orient="horz" pos="3224"/>
        <p:guide pos="22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 y="0"/>
            <a:ext cx="3076363" cy="511810"/>
          </a:xfrm>
          <a:prstGeom prst="rect">
            <a:avLst/>
          </a:prstGeom>
        </p:spPr>
        <p:txBody>
          <a:bodyPr vert="horz" lIns="99052" tIns="49526" rIns="99052" bIns="49526" rtlCol="0"/>
          <a:lstStyle>
            <a:lvl1pPr algn="l">
              <a:defRPr sz="1200"/>
            </a:lvl1pPr>
          </a:lstStyle>
          <a:p>
            <a:endParaRPr lang="zh-CN" altLang="en-US"/>
          </a:p>
        </p:txBody>
      </p:sp>
      <p:sp>
        <p:nvSpPr>
          <p:cNvPr id="3" name="日期占位符 2"/>
          <p:cNvSpPr>
            <a:spLocks noGrp="1"/>
          </p:cNvSpPr>
          <p:nvPr>
            <p:ph type="dt" sz="quarter" idx="1"/>
          </p:nvPr>
        </p:nvSpPr>
        <p:spPr>
          <a:xfrm>
            <a:off x="4021296" y="0"/>
            <a:ext cx="3076363" cy="511810"/>
          </a:xfrm>
          <a:prstGeom prst="rect">
            <a:avLst/>
          </a:prstGeom>
        </p:spPr>
        <p:txBody>
          <a:bodyPr vert="horz" lIns="99052" tIns="49526" rIns="99052" bIns="49526" rtlCol="0"/>
          <a:lstStyle>
            <a:lvl1pPr algn="r">
              <a:defRPr sz="1200"/>
            </a:lvl1pPr>
          </a:lstStyle>
          <a:p>
            <a:fld id="{69EC3920-DF14-4066-8F94-485B9EAE25A6}" type="datetimeFigureOut">
              <a:rPr lang="zh-CN" altLang="en-US" smtClean="0"/>
              <a:pPr/>
              <a:t>2017/5/25</a:t>
            </a:fld>
            <a:endParaRPr lang="zh-CN" altLang="en-US"/>
          </a:p>
        </p:txBody>
      </p:sp>
      <p:sp>
        <p:nvSpPr>
          <p:cNvPr id="4" name="页脚占位符 3"/>
          <p:cNvSpPr>
            <a:spLocks noGrp="1"/>
          </p:cNvSpPr>
          <p:nvPr>
            <p:ph type="ftr" sz="quarter" idx="2"/>
          </p:nvPr>
        </p:nvSpPr>
        <p:spPr>
          <a:xfrm>
            <a:off x="1" y="9722614"/>
            <a:ext cx="3076363" cy="511810"/>
          </a:xfrm>
          <a:prstGeom prst="rect">
            <a:avLst/>
          </a:prstGeom>
        </p:spPr>
        <p:txBody>
          <a:bodyPr vert="horz" lIns="99052" tIns="49526" rIns="99052" bIns="49526"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4021296" y="9722614"/>
            <a:ext cx="3076363" cy="511810"/>
          </a:xfrm>
          <a:prstGeom prst="rect">
            <a:avLst/>
          </a:prstGeom>
        </p:spPr>
        <p:txBody>
          <a:bodyPr vert="horz" lIns="99052" tIns="49526" rIns="99052" bIns="49526" rtlCol="0" anchor="b"/>
          <a:lstStyle>
            <a:lvl1pPr algn="r">
              <a:defRPr sz="1200"/>
            </a:lvl1pPr>
          </a:lstStyle>
          <a:p>
            <a:fld id="{3016274B-61EA-42D2-AF35-6C97C8EF9C78}" type="slidenum">
              <a:rPr lang="zh-CN" altLang="en-US" smtClean="0"/>
              <a:pPr/>
              <a:t>‹#›</a:t>
            </a:fld>
            <a:endParaRPr lang="zh-CN" altLang="en-US"/>
          </a:p>
        </p:txBody>
      </p:sp>
    </p:spTree>
    <p:extLst>
      <p:ext uri="{BB962C8B-B14F-4D97-AF65-F5344CB8AC3E}">
        <p14:creationId xmlns:p14="http://schemas.microsoft.com/office/powerpoint/2010/main" val="8308746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 y="0"/>
            <a:ext cx="3076363" cy="511810"/>
          </a:xfrm>
          <a:prstGeom prst="rect">
            <a:avLst/>
          </a:prstGeom>
        </p:spPr>
        <p:txBody>
          <a:bodyPr vert="horz" lIns="99052" tIns="49526" rIns="99052" bIns="49526" rtlCol="0"/>
          <a:lstStyle>
            <a:lvl1pPr algn="l">
              <a:defRPr sz="1200"/>
            </a:lvl1pPr>
          </a:lstStyle>
          <a:p>
            <a:endParaRPr lang="zh-CN" altLang="en-US"/>
          </a:p>
        </p:txBody>
      </p:sp>
      <p:sp>
        <p:nvSpPr>
          <p:cNvPr id="3" name="日期占位符 2"/>
          <p:cNvSpPr>
            <a:spLocks noGrp="1"/>
          </p:cNvSpPr>
          <p:nvPr>
            <p:ph type="dt" idx="1"/>
          </p:nvPr>
        </p:nvSpPr>
        <p:spPr>
          <a:xfrm>
            <a:off x="4021296" y="0"/>
            <a:ext cx="3076363" cy="511810"/>
          </a:xfrm>
          <a:prstGeom prst="rect">
            <a:avLst/>
          </a:prstGeom>
        </p:spPr>
        <p:txBody>
          <a:bodyPr vert="horz" lIns="99052" tIns="49526" rIns="99052" bIns="49526" rtlCol="0"/>
          <a:lstStyle>
            <a:lvl1pPr algn="r">
              <a:defRPr sz="1200"/>
            </a:lvl1pPr>
          </a:lstStyle>
          <a:p>
            <a:fld id="{1A94FD2E-C893-4D31-90F3-0ACF5CE94657}" type="datetimeFigureOut">
              <a:rPr lang="zh-CN" altLang="en-US" smtClean="0"/>
              <a:pPr/>
              <a:t>2017/5/25</a:t>
            </a:fld>
            <a:endParaRPr lang="zh-CN" altLang="en-US"/>
          </a:p>
        </p:txBody>
      </p:sp>
      <p:sp>
        <p:nvSpPr>
          <p:cNvPr id="4" name="幻灯片图像占位符 3"/>
          <p:cNvSpPr>
            <a:spLocks noGrp="1" noRot="1" noChangeAspect="1"/>
          </p:cNvSpPr>
          <p:nvPr>
            <p:ph type="sldImg" idx="2"/>
          </p:nvPr>
        </p:nvSpPr>
        <p:spPr>
          <a:xfrm>
            <a:off x="990600" y="766763"/>
            <a:ext cx="5118100" cy="3838575"/>
          </a:xfrm>
          <a:prstGeom prst="rect">
            <a:avLst/>
          </a:prstGeom>
          <a:noFill/>
          <a:ln w="12700">
            <a:solidFill>
              <a:prstClr val="black"/>
            </a:solidFill>
          </a:ln>
        </p:spPr>
        <p:txBody>
          <a:bodyPr vert="horz" lIns="99052" tIns="49526" rIns="99052" bIns="49526" rtlCol="0" anchor="ctr"/>
          <a:lstStyle/>
          <a:p>
            <a:endParaRPr lang="zh-CN" altLang="en-US"/>
          </a:p>
        </p:txBody>
      </p:sp>
      <p:sp>
        <p:nvSpPr>
          <p:cNvPr id="5" name="备注占位符 4"/>
          <p:cNvSpPr>
            <a:spLocks noGrp="1"/>
          </p:cNvSpPr>
          <p:nvPr>
            <p:ph type="body" sz="quarter" idx="3"/>
          </p:nvPr>
        </p:nvSpPr>
        <p:spPr>
          <a:xfrm>
            <a:off x="709930" y="4862195"/>
            <a:ext cx="5679440" cy="4606290"/>
          </a:xfrm>
          <a:prstGeom prst="rect">
            <a:avLst/>
          </a:prstGeom>
        </p:spPr>
        <p:txBody>
          <a:bodyPr vert="horz" lIns="99052" tIns="49526" rIns="99052" bIns="49526"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1" y="9722614"/>
            <a:ext cx="3076363" cy="511810"/>
          </a:xfrm>
          <a:prstGeom prst="rect">
            <a:avLst/>
          </a:prstGeom>
        </p:spPr>
        <p:txBody>
          <a:bodyPr vert="horz" lIns="99052" tIns="49526" rIns="99052" bIns="49526"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1296" y="9722614"/>
            <a:ext cx="3076363" cy="511810"/>
          </a:xfrm>
          <a:prstGeom prst="rect">
            <a:avLst/>
          </a:prstGeom>
        </p:spPr>
        <p:txBody>
          <a:bodyPr vert="horz" lIns="99052" tIns="49526" rIns="99052" bIns="49526" rtlCol="0" anchor="b"/>
          <a:lstStyle>
            <a:lvl1pPr algn="r">
              <a:defRPr sz="1200"/>
            </a:lvl1pPr>
          </a:lstStyle>
          <a:p>
            <a:fld id="{E0FD05DB-7C04-4339-B15E-4CF1F8B324DE}" type="slidenum">
              <a:rPr lang="zh-CN" altLang="en-US" smtClean="0"/>
              <a:pPr/>
              <a:t>‹#›</a:t>
            </a:fld>
            <a:endParaRPr lang="zh-CN" altLang="en-US"/>
          </a:p>
        </p:txBody>
      </p:sp>
    </p:spTree>
    <p:extLst>
      <p:ext uri="{BB962C8B-B14F-4D97-AF65-F5344CB8AC3E}">
        <p14:creationId xmlns:p14="http://schemas.microsoft.com/office/powerpoint/2010/main" val="2406027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defTabSz="990512">
              <a:defRPr/>
            </a:pPr>
            <a:endParaRPr lang="zh-CN" altLang="en-US" dirty="0"/>
          </a:p>
        </p:txBody>
      </p:sp>
      <p:sp>
        <p:nvSpPr>
          <p:cNvPr id="4" name="灯片编号占位符 3"/>
          <p:cNvSpPr>
            <a:spLocks noGrp="1"/>
          </p:cNvSpPr>
          <p:nvPr>
            <p:ph type="sldNum" sz="quarter" idx="10"/>
          </p:nvPr>
        </p:nvSpPr>
        <p:spPr/>
        <p:txBody>
          <a:bodyPr/>
          <a:lstStyle/>
          <a:p>
            <a:fld id="{E0FD05DB-7C04-4339-B15E-4CF1F8B324DE}" type="slidenum">
              <a:rPr lang="zh-CN" altLang="en-US" smtClean="0"/>
              <a:pPr/>
              <a:t>2</a:t>
            </a:fld>
            <a:endParaRPr lang="zh-CN" altLang="en-US"/>
          </a:p>
        </p:txBody>
      </p:sp>
    </p:spTree>
    <p:extLst>
      <p:ext uri="{BB962C8B-B14F-4D97-AF65-F5344CB8AC3E}">
        <p14:creationId xmlns:p14="http://schemas.microsoft.com/office/powerpoint/2010/main" val="85559668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 Id="rId5" Type="http://schemas.openxmlformats.org/officeDocument/2006/relationships/image" Target="../media/image8.jpeg"/><Relationship Id="rId4" Type="http://schemas.openxmlformats.org/officeDocument/2006/relationships/image" Target="../media/image3.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6" name="Picture 1" descr="C:\Users\x230\AppData\Roaming\Tencent\Users\741791342\QQ\WinTemp\RichOle\OF0@PTWW(JTIHXQH3S@QL$5.jpg"/>
          <p:cNvPicPr>
            <a:picLocks noChangeAspect="1" noChangeArrowheads="1"/>
          </p:cNvPicPr>
          <p:nvPr userDrawn="1"/>
        </p:nvPicPr>
        <p:blipFill>
          <a:blip r:embed="rId2" cstate="print">
            <a:lum contrast="-10000"/>
          </a:blip>
          <a:srcRect/>
          <a:stretch>
            <a:fillRect/>
          </a:stretch>
        </p:blipFill>
        <p:spPr bwMode="auto">
          <a:xfrm>
            <a:off x="4690536" y="1720800"/>
            <a:ext cx="2833792" cy="16600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2" descr="C:\Users\x230\AppData\Roaming\Tencent\Users\741791342\QQ\WinTemp\RichOle\J_W%B`E%_YIOS%M7C$X[N`8.jpg"/>
          <p:cNvPicPr>
            <a:picLocks noChangeAspect="1" noChangeArrowheads="1"/>
          </p:cNvPicPr>
          <p:nvPr userDrawn="1"/>
        </p:nvPicPr>
        <p:blipFill>
          <a:blip r:embed="rId3" cstate="print"/>
          <a:srcRect r="11628"/>
          <a:stretch>
            <a:fillRect/>
          </a:stretch>
        </p:blipFill>
        <p:spPr bwMode="auto">
          <a:xfrm>
            <a:off x="2051720" y="1719196"/>
            <a:ext cx="2736304" cy="1656184"/>
          </a:xfrm>
          <a:prstGeom prst="rect">
            <a:avLst/>
          </a:prstGeom>
          <a:noFill/>
          <a:ln>
            <a:noFill/>
          </a:ln>
        </p:spPr>
      </p:pic>
      <p:sp>
        <p:nvSpPr>
          <p:cNvPr id="9" name="Rectangle 2"/>
          <p:cNvSpPr>
            <a:spLocks noGrp="1" noChangeArrowheads="1"/>
          </p:cNvSpPr>
          <p:nvPr>
            <p:ph type="ctrTitle" sz="quarter"/>
          </p:nvPr>
        </p:nvSpPr>
        <p:spPr>
          <a:xfrm>
            <a:off x="683568" y="4191223"/>
            <a:ext cx="7772400" cy="893961"/>
          </a:xfrm>
        </p:spPr>
        <p:txBody>
          <a:bodyPr>
            <a:normAutofit/>
          </a:bodyPr>
          <a:lstStyle>
            <a:lvl1pPr algn="ctr">
              <a:defRPr sz="3600" b="1">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0" name="Rectangle 3"/>
          <p:cNvSpPr>
            <a:spLocks noGrp="1" noChangeArrowheads="1"/>
          </p:cNvSpPr>
          <p:nvPr>
            <p:ph type="subTitle" sz="quarter" idx="1"/>
          </p:nvPr>
        </p:nvSpPr>
        <p:spPr>
          <a:xfrm>
            <a:off x="1331640" y="5294040"/>
            <a:ext cx="6400800" cy="1015280"/>
          </a:xfrm>
        </p:spPr>
        <p:txBody>
          <a:bodyPr/>
          <a:lstStyle>
            <a:lvl1pPr marL="0" indent="0" algn="ctr">
              <a:buFont typeface="Wingdings" pitchFamily="2" charset="2"/>
              <a:buNone/>
              <a:defRPr sz="2400">
                <a:solidFill>
                  <a:srgbClr val="002060"/>
                </a:solidFill>
                <a:latin typeface="微软雅黑" pitchFamily="34" charset="-122"/>
                <a:ea typeface="微软雅黑" pitchFamily="34" charset="-122"/>
              </a:defRPr>
            </a:lvl1pPr>
          </a:lstStyle>
          <a:p>
            <a:r>
              <a:rPr lang="zh-CN" altLang="en-US" dirty="0"/>
              <a:t>单击此处编辑母版副标题样式</a:t>
            </a:r>
          </a:p>
        </p:txBody>
      </p:sp>
      <p:sp>
        <p:nvSpPr>
          <p:cNvPr id="12" name="TextBox 11"/>
          <p:cNvSpPr txBox="1"/>
          <p:nvPr userDrawn="1"/>
        </p:nvSpPr>
        <p:spPr>
          <a:xfrm>
            <a:off x="3491880" y="332656"/>
            <a:ext cx="5976664" cy="338554"/>
          </a:xfrm>
          <a:prstGeom prst="rect">
            <a:avLst/>
          </a:prstGeom>
          <a:noFill/>
        </p:spPr>
        <p:txBody>
          <a:bodyPr wrap="square" rtlCol="0">
            <a:spAutoFit/>
          </a:bodyPr>
          <a:lstStyle/>
          <a:p>
            <a:pPr algn="ctr"/>
            <a:r>
              <a:rPr lang="en-US" altLang="zh-CN" sz="1600" b="1" kern="1200" dirty="0" smtClean="0">
                <a:solidFill>
                  <a:srgbClr val="D65700"/>
                </a:solidFill>
                <a:latin typeface="+mn-lt"/>
                <a:ea typeface="微软雅黑" pitchFamily="34" charset="-122"/>
                <a:cs typeface="+mn-cs"/>
              </a:rPr>
              <a:t>Let Our Customers Fully Enjoy the New Information Life</a:t>
            </a:r>
            <a:endParaRPr lang="zh-CN" altLang="en-US" sz="1600" b="1" dirty="0">
              <a:solidFill>
                <a:srgbClr val="D65700"/>
              </a:solidFill>
              <a:latin typeface="+mn-lt"/>
              <a:ea typeface="微软雅黑" pitchFamily="34" charset="-122"/>
            </a:endParaRPr>
          </a:p>
        </p:txBody>
      </p:sp>
      <p:sp>
        <p:nvSpPr>
          <p:cNvPr id="13" name="梯形 12"/>
          <p:cNvSpPr/>
          <p:nvPr userDrawn="1"/>
        </p:nvSpPr>
        <p:spPr bwMode="auto">
          <a:xfrm rot="10800000">
            <a:off x="395537" y="1719196"/>
            <a:ext cx="2304256" cy="1656184"/>
          </a:xfrm>
          <a:prstGeom prst="trapezoid">
            <a:avLst/>
          </a:prstGeom>
          <a:gradFill flip="none" rotWithShape="1">
            <a:gsLst>
              <a:gs pos="0">
                <a:srgbClr val="262626"/>
              </a:gs>
              <a:gs pos="50000">
                <a:srgbClr val="595959"/>
              </a:gs>
              <a:gs pos="100000">
                <a:srgbClr val="E9E9E9">
                  <a:alpha val="76863"/>
                </a:srgbClr>
              </a:gs>
            </a:gsLst>
            <a:lin ang="0" scaled="1"/>
            <a:tileRect/>
          </a:gradFill>
          <a:ln>
            <a:noFill/>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smtClean="0">
              <a:solidFill>
                <a:schemeClr val="tx1"/>
              </a:solidFill>
              <a:latin typeface="微软雅黑" pitchFamily="34" charset="-122"/>
              <a:ea typeface="微软雅黑" pitchFamily="34" charset="-122"/>
              <a:cs typeface="+mn-cs"/>
              <a:sym typeface="微软雅黑" pitchFamily="34" charset="-122"/>
            </a:endParaRPr>
          </a:p>
        </p:txBody>
      </p:sp>
      <p:sp>
        <p:nvSpPr>
          <p:cNvPr id="14" name="流程图: 手动输入 13"/>
          <p:cNvSpPr/>
          <p:nvPr userDrawn="1"/>
        </p:nvSpPr>
        <p:spPr bwMode="auto">
          <a:xfrm rot="5400000">
            <a:off x="701824" y="792000"/>
            <a:ext cx="1872208" cy="3275856"/>
          </a:xfrm>
          <a:prstGeom prst="flowChartManualInput">
            <a:avLst/>
          </a:prstGeom>
          <a:gradFill flip="none" rotWithShape="1">
            <a:gsLst>
              <a:gs pos="0">
                <a:srgbClr val="011C73">
                  <a:alpha val="84000"/>
                </a:srgbClr>
              </a:gs>
              <a:gs pos="50000">
                <a:srgbClr val="222268">
                  <a:alpha val="58824"/>
                </a:srgbClr>
              </a:gs>
              <a:gs pos="100000">
                <a:srgbClr val="1D1D6D">
                  <a:alpha val="41961"/>
                </a:srgbClr>
              </a:gs>
            </a:gsLst>
            <a:lin ang="16200000" scaled="1"/>
            <a:tileRect/>
          </a:gradFill>
          <a:ln>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a:spcBef>
                <a:spcPts val="0"/>
              </a:spcBef>
              <a:spcAft>
                <a:spcPts val="300"/>
              </a:spcAft>
              <a:buClr>
                <a:srgbClr val="000066"/>
              </a:buClr>
              <a:buSzPct val="70000"/>
            </a:pPr>
            <a:endParaRPr lang="zh-CN" altLang="en-US" sz="1800" b="1" dirty="0" smtClean="0">
              <a:solidFill>
                <a:schemeClr val="tx1"/>
              </a:solidFill>
              <a:latin typeface="微软雅黑" pitchFamily="34" charset="-122"/>
              <a:ea typeface="微软雅黑" pitchFamily="34" charset="-122"/>
              <a:sym typeface="微软雅黑" pitchFamily="34" charset="-122"/>
            </a:endParaRPr>
          </a:p>
        </p:txBody>
      </p:sp>
      <p:sp>
        <p:nvSpPr>
          <p:cNvPr id="15" name="流程图: 手动输入 14"/>
          <p:cNvSpPr/>
          <p:nvPr userDrawn="1"/>
        </p:nvSpPr>
        <p:spPr bwMode="auto">
          <a:xfrm rot="16200000">
            <a:off x="7074024" y="1305404"/>
            <a:ext cx="1656184" cy="2483768"/>
          </a:xfrm>
          <a:prstGeom prst="flowChartManualInput">
            <a:avLst/>
          </a:prstGeom>
          <a:solidFill>
            <a:srgbClr val="FF6600"/>
          </a:solidFill>
          <a:ln>
            <a:noFill/>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smtClean="0">
              <a:solidFill>
                <a:schemeClr val="tx1"/>
              </a:solidFill>
              <a:latin typeface="微软雅黑" pitchFamily="34" charset="-122"/>
              <a:ea typeface="微软雅黑" pitchFamily="34" charset="-122"/>
              <a:cs typeface="+mn-cs"/>
              <a:sym typeface="微软雅黑" pitchFamily="34" charset="-122"/>
            </a:endParaRPr>
          </a:p>
        </p:txBody>
      </p:sp>
      <p:sp>
        <p:nvSpPr>
          <p:cNvPr id="17" name="TextBox 16"/>
          <p:cNvSpPr txBox="1"/>
          <p:nvPr userDrawn="1"/>
        </p:nvSpPr>
        <p:spPr>
          <a:xfrm>
            <a:off x="539552" y="289643"/>
            <a:ext cx="1944216" cy="307777"/>
          </a:xfrm>
          <a:prstGeom prst="rect">
            <a:avLst/>
          </a:prstGeom>
          <a:noFill/>
        </p:spPr>
        <p:txBody>
          <a:bodyPr wrap="square" rtlCol="0">
            <a:spAutoFit/>
          </a:bodyPr>
          <a:lstStyle/>
          <a:p>
            <a:r>
              <a:rPr lang="en-US" altLang="zh-CN" sz="1400" b="1" dirty="0" smtClean="0">
                <a:solidFill>
                  <a:srgbClr val="002774"/>
                </a:solidFill>
                <a:latin typeface="Microsoft YaHei UI" pitchFamily="34" charset="-122"/>
                <a:ea typeface="Microsoft YaHei UI" pitchFamily="34" charset="-122"/>
                <a:cs typeface="Arial" pitchFamily="34" charset="0"/>
              </a:rPr>
              <a:t>CHINA TELECOM</a:t>
            </a:r>
            <a:endParaRPr lang="zh-CN" altLang="en-US" sz="1400" b="1" dirty="0">
              <a:solidFill>
                <a:srgbClr val="002774"/>
              </a:solidFill>
              <a:latin typeface="Microsoft YaHei UI" pitchFamily="34" charset="-122"/>
              <a:ea typeface="Microsoft YaHei UI" pitchFamily="34" charset="-122"/>
              <a:cs typeface="Arial" pitchFamily="34" charset="0"/>
            </a:endParaRPr>
          </a:p>
        </p:txBody>
      </p:sp>
      <p:sp>
        <p:nvSpPr>
          <p:cNvPr id="18" name="TextBox 17"/>
          <p:cNvSpPr txBox="1"/>
          <p:nvPr userDrawn="1"/>
        </p:nvSpPr>
        <p:spPr>
          <a:xfrm>
            <a:off x="251520" y="598000"/>
            <a:ext cx="2016224" cy="215444"/>
          </a:xfrm>
          <a:prstGeom prst="rect">
            <a:avLst/>
          </a:prstGeom>
          <a:noFill/>
        </p:spPr>
        <p:txBody>
          <a:bodyPr wrap="square" rtlCol="0">
            <a:spAutoFit/>
          </a:bodyPr>
          <a:lstStyle/>
          <a:p>
            <a:r>
              <a:rPr lang="en-US" altLang="zh-CN" sz="800" b="1" i="1" kern="1200" spc="300" dirty="0" smtClean="0">
                <a:solidFill>
                  <a:srgbClr val="002774"/>
                </a:solidFill>
                <a:latin typeface="Arial" pitchFamily="34" charset="0"/>
                <a:ea typeface="Arial Unicode MS" pitchFamily="34" charset="-122"/>
                <a:cs typeface="Arial" pitchFamily="34" charset="0"/>
              </a:rPr>
              <a:t>Connecting the World</a:t>
            </a:r>
            <a:endParaRPr lang="zh-CN" altLang="en-US" sz="800" b="1" i="1" kern="1200" spc="300" dirty="0">
              <a:solidFill>
                <a:srgbClr val="002774"/>
              </a:solidFill>
              <a:latin typeface="Arial" pitchFamily="34" charset="0"/>
              <a:ea typeface="Arial Unicode MS" pitchFamily="34" charset="-122"/>
              <a:cs typeface="Arial" pitchFamily="34" charset="0"/>
            </a:endParaRPr>
          </a:p>
        </p:txBody>
      </p:sp>
      <p:cxnSp>
        <p:nvCxnSpPr>
          <p:cNvPr id="19" name="直接连接符 18"/>
          <p:cNvCxnSpPr/>
          <p:nvPr userDrawn="1"/>
        </p:nvCxnSpPr>
        <p:spPr>
          <a:xfrm>
            <a:off x="323528" y="597420"/>
            <a:ext cx="1800200" cy="0"/>
          </a:xfrm>
          <a:prstGeom prst="line">
            <a:avLst/>
          </a:prstGeom>
          <a:ln>
            <a:solidFill>
              <a:srgbClr val="002774"/>
            </a:solidFill>
          </a:ln>
        </p:spPr>
        <p:style>
          <a:lnRef idx="1">
            <a:schemeClr val="accent1"/>
          </a:lnRef>
          <a:fillRef idx="0">
            <a:schemeClr val="accent1"/>
          </a:fillRef>
          <a:effectRef idx="0">
            <a:schemeClr val="accent1"/>
          </a:effectRef>
          <a:fontRef idx="minor">
            <a:schemeClr val="tx1"/>
          </a:fontRef>
        </p:style>
      </p:cxnSp>
      <p:pic>
        <p:nvPicPr>
          <p:cNvPr id="20" name="Picture 1" descr="C:\Users\x230\AppData\Roaming\Tencent\Users\741791342\QQ\WinTemp\RichOle\T~2RM5ZT%4L@N@6AC({]Y}4.jpg"/>
          <p:cNvPicPr>
            <a:picLocks noChangeAspect="1" noChangeArrowheads="1"/>
          </p:cNvPicPr>
          <p:nvPr userDrawn="1"/>
        </p:nvPicPr>
        <p:blipFill>
          <a:blip r:embed="rId4" cstate="print">
            <a:clrChange>
              <a:clrFrom>
                <a:srgbClr val="F6FFFC"/>
              </a:clrFrom>
              <a:clrTo>
                <a:srgbClr val="F6FFFC">
                  <a:alpha val="0"/>
                </a:srgbClr>
              </a:clrTo>
            </a:clrChange>
          </a:blip>
          <a:srcRect/>
          <a:stretch>
            <a:fillRect/>
          </a:stretch>
        </p:blipFill>
        <p:spPr bwMode="auto">
          <a:xfrm>
            <a:off x="323528" y="260648"/>
            <a:ext cx="316362" cy="336772"/>
          </a:xfrm>
          <a:prstGeom prst="rect">
            <a:avLst/>
          </a:prstGeom>
          <a:noFill/>
        </p:spPr>
      </p:pic>
      <p:sp>
        <p:nvSpPr>
          <p:cNvPr id="25" name="平行四边形 24"/>
          <p:cNvSpPr/>
          <p:nvPr userDrawn="1"/>
        </p:nvSpPr>
        <p:spPr bwMode="auto">
          <a:xfrm rot="15369391">
            <a:off x="6359744" y="1776100"/>
            <a:ext cx="2490876" cy="1777587"/>
          </a:xfrm>
          <a:prstGeom prst="parallelogram">
            <a:avLst/>
          </a:prstGeom>
          <a:solidFill>
            <a:srgbClr val="B0B0B0">
              <a:alpha val="64706"/>
            </a:srgbClr>
          </a:solidFill>
          <a:ln>
            <a:headEnd/>
            <a:tailEnd/>
          </a:ln>
          <a:effectLst/>
          <a:scene3d>
            <a:camera prst="orthographicFront">
              <a:rot lat="600000" lon="2070000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smtClean="0">
              <a:solidFill>
                <a:schemeClr val="tx1"/>
              </a:solidFill>
              <a:latin typeface="微软雅黑" pitchFamily="34" charset="-122"/>
              <a:ea typeface="微软雅黑" pitchFamily="34" charset="-122"/>
              <a:cs typeface="+mn-cs"/>
              <a:sym typeface="微软雅黑" pitchFamily="3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电信创新中心-标准与仿真团队">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6660231" y="4202120"/>
            <a:ext cx="2485653" cy="2583871"/>
          </a:xfrm>
          <a:prstGeom prst="rect">
            <a:avLst/>
          </a:prstGeom>
          <a:noFill/>
        </p:spPr>
      </p:pic>
      <p:sp>
        <p:nvSpPr>
          <p:cNvPr id="8" name="矩形 7"/>
          <p:cNvSpPr/>
          <p:nvPr userDrawn="1"/>
        </p:nvSpPr>
        <p:spPr bwMode="auto">
          <a:xfrm>
            <a:off x="107504" y="6381328"/>
            <a:ext cx="6336704" cy="432048"/>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smtClean="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07504" y="44624"/>
            <a:ext cx="8856984" cy="692150"/>
          </a:xfrm>
        </p:spPr>
        <p:txBody>
          <a:bodyPr/>
          <a:lstStyle>
            <a:lvl1pPr algn="l">
              <a:defRPr sz="3200">
                <a:solidFill>
                  <a:srgbClr val="002060"/>
                </a:solidFill>
                <a:latin typeface="+mn-lt"/>
                <a:ea typeface="微软雅黑" pitchFamily="34" charset="-122"/>
              </a:defRPr>
            </a:lvl1pPr>
          </a:lstStyle>
          <a:p>
            <a:r>
              <a:rPr lang="zh-CN" altLang="en-US" dirty="0" smtClean="0"/>
              <a:t>单击此处编辑母版标题样式</a:t>
            </a:r>
            <a:endParaRPr lang="zh-CN" altLang="en-US" dirty="0"/>
          </a:p>
        </p:txBody>
      </p:sp>
      <p:sp>
        <p:nvSpPr>
          <p:cNvPr id="11" name="内容占位符 2"/>
          <p:cNvSpPr>
            <a:spLocks noGrp="1"/>
          </p:cNvSpPr>
          <p:nvPr>
            <p:ph idx="1"/>
          </p:nvPr>
        </p:nvSpPr>
        <p:spPr>
          <a:xfrm>
            <a:off x="251520" y="1124744"/>
            <a:ext cx="8642350" cy="4896544"/>
          </a:xfrm>
        </p:spPr>
        <p:txBody>
          <a:bodyPr>
            <a:normAutofit/>
          </a:bodyPr>
          <a:lstStyle>
            <a:lvl1pPr>
              <a:buFont typeface="Wingdings" pitchFamily="2" charset="2"/>
              <a:buChar char="Ø"/>
              <a:defRPr sz="2400">
                <a:latin typeface="+mn-lt"/>
              </a:defRPr>
            </a:lvl1pPr>
            <a:lvl2pPr marL="720000" indent="-360000">
              <a:buFont typeface="Wingdings" pitchFamily="2" charset="2"/>
              <a:buChar char="l"/>
              <a:tabLst>
                <a:tab pos="717550" algn="l"/>
              </a:tabLst>
              <a:defRPr lang="zh-CN" altLang="en-US" sz="2000" dirty="0" smtClean="0">
                <a:solidFill>
                  <a:schemeClr val="tx1"/>
                </a:solidFill>
                <a:latin typeface="+mn-lt"/>
                <a:ea typeface="微软雅黑" pitchFamily="34" charset="-122"/>
              </a:defRPr>
            </a:lvl2pPr>
            <a:lvl3pPr marL="1082675" indent="-454025">
              <a:buFont typeface="Wingdings" pitchFamily="2" charset="2"/>
              <a:buChar char="ü"/>
              <a:defRPr lang="zh-CN" altLang="en-US" sz="1800" dirty="0" smtClean="0">
                <a:solidFill>
                  <a:schemeClr val="tx1"/>
                </a:solidFill>
                <a:latin typeface="+mn-lt"/>
                <a:ea typeface="微软雅黑" pitchFamily="34" charset="-122"/>
              </a:defRPr>
            </a:lvl3pPr>
            <a:lvl4pPr>
              <a:defRPr sz="1800">
                <a:latin typeface="+mn-lt"/>
              </a:defRPr>
            </a:lvl4pPr>
            <a:lvl5pPr>
              <a:defRPr sz="1800">
                <a:latin typeface="+mn-lt"/>
              </a:defRPr>
            </a:lvl5pPr>
          </a:lstStyle>
          <a:p>
            <a:pPr lvl="0"/>
            <a:r>
              <a:rPr lang="zh-CN" altLang="en-US" dirty="0" smtClean="0"/>
              <a:t>单击此处编辑母版文本样式</a:t>
            </a:r>
          </a:p>
          <a:p>
            <a:pPr marL="628650" lvl="1" indent="-271463" algn="l" rtl="0" eaLnBrk="0" fontAlgn="base" hangingPunct="0">
              <a:lnSpc>
                <a:spcPct val="100000"/>
              </a:lnSpc>
              <a:spcBef>
                <a:spcPts val="100"/>
              </a:spcBef>
              <a:spcAft>
                <a:spcPct val="0"/>
              </a:spcAft>
              <a:buClr>
                <a:srgbClr val="FF0000"/>
              </a:buClr>
              <a:buFont typeface="Wingdings" pitchFamily="2" charset="2"/>
              <a:buChar char="l"/>
              <a:tabLst>
                <a:tab pos="628650" algn="l"/>
              </a:tabLst>
            </a:pPr>
            <a:r>
              <a:rPr lang="zh-CN" altLang="en-US" dirty="0" smtClean="0"/>
              <a:t>第二级</a:t>
            </a:r>
          </a:p>
          <a:p>
            <a:pPr marL="900113" lvl="2" indent="-271463" algn="l" rtl="0" eaLnBrk="0" fontAlgn="base" hangingPunct="0">
              <a:lnSpc>
                <a:spcPct val="100000"/>
              </a:lnSpc>
              <a:spcBef>
                <a:spcPts val="100"/>
              </a:spcBef>
              <a:spcAft>
                <a:spcPct val="0"/>
              </a:spcAft>
              <a:buClr>
                <a:srgbClr val="339933"/>
              </a:buClr>
              <a:buFont typeface="Wingdings" pitchFamily="2" charset="2"/>
              <a:buChar char="ü"/>
            </a:pPr>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13" name="矩形 12"/>
          <p:cNvSpPr/>
          <p:nvPr userDrawn="1"/>
        </p:nvSpPr>
        <p:spPr bwMode="auto">
          <a:xfrm>
            <a:off x="107504" y="764704"/>
            <a:ext cx="7560840" cy="72008"/>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a:spcBef>
                <a:spcPts val="0"/>
              </a:spcBef>
              <a:spcAft>
                <a:spcPts val="300"/>
              </a:spcAft>
              <a:buClr>
                <a:srgbClr val="000066"/>
              </a:buClr>
              <a:buSzPct val="70000"/>
            </a:pPr>
            <a:endParaRPr lang="zh-CN" altLang="en-US" sz="1800" b="1" dirty="0" smtClean="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7668344" y="764704"/>
            <a:ext cx="1368152" cy="72008"/>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defTabSz="914400" rtl="0" eaLnBrk="1" fontAlgn="base" latinLnBrk="0" hangingPunct="1">
              <a:spcBef>
                <a:spcPts val="0"/>
              </a:spcBef>
              <a:spcAft>
                <a:spcPts val="300"/>
              </a:spcAft>
              <a:buClr>
                <a:srgbClr val="000066"/>
              </a:buClr>
              <a:buSzPct val="70000"/>
            </a:pPr>
            <a:endParaRPr lang="zh-CN" altLang="en-US" sz="1800" b="1" kern="1200" dirty="0" smtClean="0">
              <a:solidFill>
                <a:schemeClr val="tx1"/>
              </a:solidFill>
              <a:latin typeface="微软雅黑" pitchFamily="34" charset="-122"/>
              <a:ea typeface="微软雅黑" pitchFamily="34" charset="-122"/>
              <a:cs typeface="+mn-cs"/>
              <a:sym typeface="微软雅黑" pitchFamily="34" charset="-122"/>
            </a:endParaRPr>
          </a:p>
        </p:txBody>
      </p:sp>
      <p:sp>
        <p:nvSpPr>
          <p:cNvPr id="17" name="流程图: 手动输入 16"/>
          <p:cNvSpPr/>
          <p:nvPr userDrawn="1"/>
        </p:nvSpPr>
        <p:spPr bwMode="auto">
          <a:xfrm rot="5400000">
            <a:off x="6300192" y="5661248"/>
            <a:ext cx="432048" cy="1872208"/>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smtClean="0">
              <a:solidFill>
                <a:schemeClr val="tx1"/>
              </a:solidFill>
              <a:latin typeface="微软雅黑" pitchFamily="34" charset="-122"/>
              <a:ea typeface="微软雅黑" pitchFamily="34" charset="-122"/>
              <a:cs typeface="+mn-cs"/>
              <a:sym typeface="微软雅黑" pitchFamily="34" charset="-122"/>
            </a:endParaRPr>
          </a:p>
        </p:txBody>
      </p:sp>
      <p:sp>
        <p:nvSpPr>
          <p:cNvPr id="32" name="流程图: 手动输入 31"/>
          <p:cNvSpPr/>
          <p:nvPr userDrawn="1"/>
        </p:nvSpPr>
        <p:spPr bwMode="auto">
          <a:xfrm rot="16200000">
            <a:off x="7884368" y="5661248"/>
            <a:ext cx="432048" cy="1872208"/>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smtClean="0">
              <a:solidFill>
                <a:schemeClr val="tx1"/>
              </a:solidFill>
              <a:latin typeface="微软雅黑" pitchFamily="34" charset="-122"/>
              <a:ea typeface="微软雅黑" pitchFamily="34" charset="-122"/>
              <a:cs typeface="+mn-cs"/>
              <a:sym typeface="微软雅黑" pitchFamily="34" charset="-122"/>
            </a:endParaRPr>
          </a:p>
        </p:txBody>
      </p:sp>
      <p:sp>
        <p:nvSpPr>
          <p:cNvPr id="33" name="TextBox 32"/>
          <p:cNvSpPr txBox="1"/>
          <p:nvPr userDrawn="1"/>
        </p:nvSpPr>
        <p:spPr>
          <a:xfrm>
            <a:off x="7812360" y="6366520"/>
            <a:ext cx="1224136" cy="253916"/>
          </a:xfrm>
          <a:prstGeom prst="rect">
            <a:avLst/>
          </a:prstGeom>
          <a:noFill/>
        </p:spPr>
        <p:txBody>
          <a:bodyPr wrap="square" rtlCol="0">
            <a:spAutoFit/>
          </a:bodyPr>
          <a:lstStyle/>
          <a:p>
            <a:r>
              <a:rPr lang="en-US" altLang="zh-CN" sz="1050" b="1" dirty="0" smtClean="0">
                <a:solidFill>
                  <a:schemeClr val="bg1"/>
                </a:solidFill>
              </a:rPr>
              <a:t>CHINA TELECOM</a:t>
            </a:r>
            <a:endParaRPr lang="zh-CN" altLang="en-US" sz="1050" b="1" dirty="0">
              <a:solidFill>
                <a:schemeClr val="bg1"/>
              </a:solidFill>
            </a:endParaRPr>
          </a:p>
        </p:txBody>
      </p:sp>
      <p:sp>
        <p:nvSpPr>
          <p:cNvPr id="34" name="TextBox 33"/>
          <p:cNvSpPr txBox="1"/>
          <p:nvPr userDrawn="1"/>
        </p:nvSpPr>
        <p:spPr>
          <a:xfrm>
            <a:off x="7308304" y="6597352"/>
            <a:ext cx="1872208" cy="200055"/>
          </a:xfrm>
          <a:prstGeom prst="rect">
            <a:avLst/>
          </a:prstGeom>
          <a:noFill/>
        </p:spPr>
        <p:txBody>
          <a:bodyPr wrap="square" rtlCol="0">
            <a:spAutoFit/>
          </a:bodyPr>
          <a:lstStyle/>
          <a:p>
            <a:r>
              <a:rPr lang="en-US" altLang="zh-CN" sz="700" b="1" i="1" spc="300" dirty="0" smtClean="0">
                <a:solidFill>
                  <a:schemeClr val="bg1"/>
                </a:solidFill>
              </a:rPr>
              <a:t>Connecting</a:t>
            </a:r>
            <a:r>
              <a:rPr lang="en-US" altLang="zh-CN" sz="700" b="1" i="1" spc="300" baseline="0" dirty="0" smtClean="0">
                <a:solidFill>
                  <a:schemeClr val="bg1"/>
                </a:solidFill>
              </a:rPr>
              <a:t> the World</a:t>
            </a:r>
            <a:endParaRPr lang="zh-CN" altLang="en-US" sz="700" b="1" i="1" spc="300" dirty="0">
              <a:solidFill>
                <a:schemeClr val="bg1"/>
              </a:solidFill>
            </a:endParaRPr>
          </a:p>
        </p:txBody>
      </p:sp>
      <p:pic>
        <p:nvPicPr>
          <p:cNvPr id="35" name="Picture 1" descr="C:\Users\x230\AppData\Roaming\Tencent\Users\741791342\QQ\WinTemp\RichOle\@07Q1Y3SR1WA__4~9OITESM.jpg"/>
          <p:cNvPicPr>
            <a:picLocks noChangeAspect="1" noChangeArrowheads="1"/>
          </p:cNvPicPr>
          <p:nvPr userDrawn="1"/>
        </p:nvPicPr>
        <p:blipFill>
          <a:blip r:embed="rId3" cstate="print">
            <a:clrChange>
              <a:clrFrom>
                <a:srgbClr val="0C2172"/>
              </a:clrFrom>
              <a:clrTo>
                <a:srgbClr val="0C2172">
                  <a:alpha val="0"/>
                </a:srgbClr>
              </a:clrTo>
            </a:clrChange>
          </a:blip>
          <a:srcRect/>
          <a:stretch>
            <a:fillRect/>
          </a:stretch>
        </p:blipFill>
        <p:spPr bwMode="auto">
          <a:xfrm>
            <a:off x="7596336" y="6354638"/>
            <a:ext cx="228529" cy="242714"/>
          </a:xfrm>
          <a:prstGeom prst="rect">
            <a:avLst/>
          </a:prstGeom>
          <a:noFill/>
        </p:spPr>
      </p:pic>
      <p:cxnSp>
        <p:nvCxnSpPr>
          <p:cNvPr id="36" name="直接连接符 35"/>
          <p:cNvCxnSpPr/>
          <p:nvPr userDrawn="1"/>
        </p:nvCxnSpPr>
        <p:spPr>
          <a:xfrm>
            <a:off x="7452320" y="6597352"/>
            <a:ext cx="15121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userDrawn="1"/>
        </p:nvSpPr>
        <p:spPr>
          <a:xfrm>
            <a:off x="179512" y="6426000"/>
            <a:ext cx="6192688" cy="338554"/>
          </a:xfrm>
          <a:prstGeom prst="rect">
            <a:avLst/>
          </a:prstGeom>
          <a:noFill/>
        </p:spPr>
        <p:txBody>
          <a:bodyPr wrap="square" rtlCol="0">
            <a:spAutoFit/>
          </a:bodyPr>
          <a:lstStyle/>
          <a:p>
            <a:r>
              <a:rPr lang="en-US" altLang="zh-CN" sz="1600" b="1" kern="1200" dirty="0" smtClean="0">
                <a:solidFill>
                  <a:srgbClr val="D65700"/>
                </a:solidFill>
                <a:latin typeface="+mn-lt"/>
                <a:ea typeface="微软雅黑" pitchFamily="34" charset="-122"/>
                <a:cs typeface="+mn-cs"/>
              </a:rPr>
              <a:t>Becoming a World-class Integrated Information Service Provider</a:t>
            </a:r>
            <a:endParaRPr lang="zh-CN" altLang="en-US" sz="1600" b="1" dirty="0">
              <a:solidFill>
                <a:srgbClr val="D65700"/>
              </a:solidFill>
              <a:latin typeface="+mn-lt"/>
              <a:ea typeface="微软雅黑" pitchFamily="34" charset="-122"/>
            </a:endParaRPr>
          </a:p>
        </p:txBody>
      </p:sp>
      <p:sp>
        <p:nvSpPr>
          <p:cNvPr id="18" name="Rectangle 6"/>
          <p:cNvSpPr txBox="1">
            <a:spLocks noChangeArrowheads="1"/>
          </p:cNvSpPr>
          <p:nvPr userDrawn="1"/>
        </p:nvSpPr>
        <p:spPr>
          <a:xfrm>
            <a:off x="5724301" y="6480000"/>
            <a:ext cx="1223963" cy="288032"/>
          </a:xfrm>
          <a:prstGeom prst="rect">
            <a:avLst/>
          </a:prstGeom>
          <a:ln/>
        </p:spPr>
        <p:txBody>
          <a:bodyPr vert="horz" lIns="91440" tIns="45720" rIns="91440" bIns="45720" rtlCol="0" anchor="ct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smtClean="0">
                <a:ln>
                  <a:noFill/>
                </a:ln>
                <a:solidFill>
                  <a:srgbClr val="D65700"/>
                </a:solidFill>
                <a:effectLst/>
                <a:uLnTx/>
                <a:uFillTx/>
                <a:latin typeface="微软雅黑" pitchFamily="34" charset="-122"/>
                <a:ea typeface="微软雅黑" pitchFamily="34" charset="-122"/>
                <a:cs typeface="+mn-cs"/>
              </a:rPr>
              <a:t>&lt;</a:t>
            </a:r>
            <a:fld id="{F8121519-15E4-4D74-9277-D34AB4062FE8}" type="slidenum">
              <a:rPr kumimoji="0" lang="en-US" altLang="zh-CN" sz="1400" b="1" i="0" u="none" strike="noStrike" kern="1200" cap="none" spc="0" normalizeH="0" baseline="0" noProof="0" smtClean="0">
                <a:ln>
                  <a:noFill/>
                </a:ln>
                <a:solidFill>
                  <a:srgbClr val="D65700"/>
                </a:solidFill>
                <a:effectLst/>
                <a:uLnTx/>
                <a:uFillTx/>
                <a:latin typeface="微软雅黑" pitchFamily="34" charset="-122"/>
                <a:ea typeface="微软雅黑" pitchFamily="34" charset="-122"/>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r>
              <a:rPr kumimoji="0" lang="en-US" altLang="zh-CN" sz="1400" b="1" i="0" u="none" strike="noStrike" kern="1200" cap="none" spc="0" normalizeH="0" baseline="0" noProof="0" dirty="0" smtClean="0">
                <a:ln>
                  <a:noFill/>
                </a:ln>
                <a:solidFill>
                  <a:srgbClr val="D65700"/>
                </a:solidFill>
                <a:effectLst/>
                <a:uLnTx/>
                <a:uFillTx/>
                <a:latin typeface="微软雅黑" pitchFamily="34" charset="-122"/>
                <a:ea typeface="微软雅黑" pitchFamily="34" charset="-122"/>
                <a:cs typeface="+mn-cs"/>
              </a:rPr>
              <a:t>&gt;</a:t>
            </a:r>
            <a:endParaRPr kumimoji="0" lang="zh-CN" altLang="en-US"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矩形 6"/>
          <p:cNvSpPr/>
          <p:nvPr userDrawn="1"/>
        </p:nvSpPr>
        <p:spPr bwMode="auto">
          <a:xfrm>
            <a:off x="6660232" y="5301208"/>
            <a:ext cx="2483768" cy="72008"/>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defPPr>
              <a:defRPr lang="zh-CN"/>
            </a:defPPr>
            <a:lvl1pPr algn="l" rtl="0" fontAlgn="base">
              <a:spcBef>
                <a:spcPct val="0"/>
              </a:spcBef>
              <a:spcAft>
                <a:spcPct val="0"/>
              </a:spcAft>
              <a:defRPr sz="1600" b="1" kern="1200">
                <a:solidFill>
                  <a:schemeClr val="lt1"/>
                </a:solidFill>
                <a:latin typeface="+mn-lt"/>
                <a:ea typeface="+mn-ea"/>
                <a:cs typeface="+mn-cs"/>
              </a:defRPr>
            </a:lvl1pPr>
            <a:lvl2pPr marL="457200" algn="l" rtl="0" fontAlgn="base">
              <a:spcBef>
                <a:spcPct val="0"/>
              </a:spcBef>
              <a:spcAft>
                <a:spcPct val="0"/>
              </a:spcAft>
              <a:defRPr sz="1600" b="1" kern="1200">
                <a:solidFill>
                  <a:schemeClr val="lt1"/>
                </a:solidFill>
                <a:latin typeface="+mn-lt"/>
                <a:ea typeface="+mn-ea"/>
                <a:cs typeface="+mn-cs"/>
              </a:defRPr>
            </a:lvl2pPr>
            <a:lvl3pPr marL="914400" algn="l" rtl="0" fontAlgn="base">
              <a:spcBef>
                <a:spcPct val="0"/>
              </a:spcBef>
              <a:spcAft>
                <a:spcPct val="0"/>
              </a:spcAft>
              <a:defRPr sz="1600" b="1" kern="1200">
                <a:solidFill>
                  <a:schemeClr val="lt1"/>
                </a:solidFill>
                <a:latin typeface="+mn-lt"/>
                <a:ea typeface="+mn-ea"/>
                <a:cs typeface="+mn-cs"/>
              </a:defRPr>
            </a:lvl3pPr>
            <a:lvl4pPr marL="1371600" algn="l" rtl="0" fontAlgn="base">
              <a:spcBef>
                <a:spcPct val="0"/>
              </a:spcBef>
              <a:spcAft>
                <a:spcPct val="0"/>
              </a:spcAft>
              <a:defRPr sz="1600" b="1" kern="1200">
                <a:solidFill>
                  <a:schemeClr val="lt1"/>
                </a:solidFill>
                <a:latin typeface="+mn-lt"/>
                <a:ea typeface="+mn-ea"/>
                <a:cs typeface="+mn-cs"/>
              </a:defRPr>
            </a:lvl4pPr>
            <a:lvl5pPr marL="1828800" algn="l" rtl="0" fontAlgn="base">
              <a:spcBef>
                <a:spcPct val="0"/>
              </a:spcBef>
              <a:spcAft>
                <a:spcPct val="0"/>
              </a:spcAft>
              <a:defRPr sz="1600" b="1" kern="1200">
                <a:solidFill>
                  <a:schemeClr val="lt1"/>
                </a:solidFill>
                <a:latin typeface="+mn-lt"/>
                <a:ea typeface="+mn-ea"/>
                <a:cs typeface="+mn-cs"/>
              </a:defRPr>
            </a:lvl5pPr>
            <a:lvl6pPr marL="2286000" algn="l" defTabSz="914400" rtl="0" eaLnBrk="1" latinLnBrk="0" hangingPunct="1">
              <a:defRPr sz="1600" b="1" kern="1200">
                <a:solidFill>
                  <a:schemeClr val="lt1"/>
                </a:solidFill>
                <a:latin typeface="+mn-lt"/>
                <a:ea typeface="+mn-ea"/>
                <a:cs typeface="+mn-cs"/>
              </a:defRPr>
            </a:lvl6pPr>
            <a:lvl7pPr marL="2743200" algn="l" defTabSz="914400" rtl="0" eaLnBrk="1" latinLnBrk="0" hangingPunct="1">
              <a:defRPr sz="1600" b="1" kern="1200">
                <a:solidFill>
                  <a:schemeClr val="lt1"/>
                </a:solidFill>
                <a:latin typeface="+mn-lt"/>
                <a:ea typeface="+mn-ea"/>
                <a:cs typeface="+mn-cs"/>
              </a:defRPr>
            </a:lvl7pPr>
            <a:lvl8pPr marL="3200400" algn="l" defTabSz="914400" rtl="0" eaLnBrk="1" latinLnBrk="0" hangingPunct="1">
              <a:defRPr sz="1600" b="1" kern="1200">
                <a:solidFill>
                  <a:schemeClr val="lt1"/>
                </a:solidFill>
                <a:latin typeface="+mn-lt"/>
                <a:ea typeface="+mn-ea"/>
                <a:cs typeface="+mn-cs"/>
              </a:defRPr>
            </a:lvl8pPr>
            <a:lvl9pPr marL="3657600" algn="l" defTabSz="914400" rtl="0" eaLnBrk="1" latinLnBrk="0" hangingPunct="1">
              <a:defRPr sz="1600" b="1" kern="1200">
                <a:solidFill>
                  <a:schemeClr val="lt1"/>
                </a:solidFill>
                <a:latin typeface="+mn-lt"/>
                <a:ea typeface="+mn-ea"/>
                <a:cs typeface="+mn-cs"/>
              </a:defRPr>
            </a:lvl9pPr>
          </a:lstStyle>
          <a:p>
            <a:pPr marL="292100" indent="-292100" algn="ctr">
              <a:spcBef>
                <a:spcPts val="0"/>
              </a:spcBef>
              <a:spcAft>
                <a:spcPts val="300"/>
              </a:spcAft>
              <a:buClr>
                <a:srgbClr val="000066"/>
              </a:buClr>
              <a:buSzPct val="70000"/>
            </a:pPr>
            <a:endParaRPr lang="zh-CN" altLang="en-US" sz="1800" b="1" dirty="0" smtClean="0">
              <a:solidFill>
                <a:schemeClr val="tx1"/>
              </a:solidFill>
              <a:latin typeface="微软雅黑" pitchFamily="34" charset="-122"/>
              <a:ea typeface="微软雅黑" pitchFamily="34" charset="-122"/>
              <a:sym typeface="微软雅黑" pitchFamily="34" charset="-122"/>
            </a:endParaRPr>
          </a:p>
        </p:txBody>
      </p:sp>
      <p:pic>
        <p:nvPicPr>
          <p:cNvPr id="8" name="Picture 2" descr="C:\Users\x230\AppData\Roaming\Tencent\Users\741791342\QQ\WinTemp\RichOle\YMX$JI%R%0]85X_D8)[V56Y.jpg"/>
          <p:cNvPicPr>
            <a:picLocks noChangeAspect="1" noChangeArrowheads="1"/>
          </p:cNvPicPr>
          <p:nvPr userDrawn="1"/>
        </p:nvPicPr>
        <p:blipFill>
          <a:blip r:embed="rId2" cstate="print"/>
          <a:srcRect/>
          <a:stretch>
            <a:fillRect/>
          </a:stretch>
        </p:blipFill>
        <p:spPr bwMode="auto">
          <a:xfrm>
            <a:off x="2267744" y="5373216"/>
            <a:ext cx="2337793" cy="1484784"/>
          </a:xfrm>
          <a:prstGeom prst="rect">
            <a:avLst/>
          </a:prstGeom>
          <a:ln>
            <a:noFill/>
          </a:ln>
          <a:effectLst>
            <a:softEdge rad="112500"/>
          </a:effectLst>
        </p:spPr>
      </p:pic>
      <p:pic>
        <p:nvPicPr>
          <p:cNvPr id="9" name="Picture 3" descr="C:\Users\x230\AppData\Roaming\Tencent\Users\741791342\QQ\WinTemp\RichOle\N6N`NC1795SITY]9WY0112T.jpg"/>
          <p:cNvPicPr>
            <a:picLocks noChangeAspect="1" noChangeArrowheads="1"/>
          </p:cNvPicPr>
          <p:nvPr userDrawn="1"/>
        </p:nvPicPr>
        <p:blipFill>
          <a:blip r:embed="rId3" cstate="print"/>
          <a:srcRect/>
          <a:stretch>
            <a:fillRect/>
          </a:stretch>
        </p:blipFill>
        <p:spPr bwMode="auto">
          <a:xfrm>
            <a:off x="4572001" y="5398774"/>
            <a:ext cx="2262090" cy="1459226"/>
          </a:xfrm>
          <a:prstGeom prst="rect">
            <a:avLst/>
          </a:prstGeom>
          <a:ln>
            <a:noFill/>
          </a:ln>
          <a:effectLst>
            <a:softEdge rad="112500"/>
          </a:effectLst>
        </p:spPr>
      </p:pic>
      <p:sp>
        <p:nvSpPr>
          <p:cNvPr id="10" name="矩形 9"/>
          <p:cNvSpPr/>
          <p:nvPr userDrawn="1"/>
        </p:nvSpPr>
        <p:spPr bwMode="auto">
          <a:xfrm>
            <a:off x="0" y="5301208"/>
            <a:ext cx="6732240" cy="72008"/>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a:spcBef>
                <a:spcPts val="0"/>
              </a:spcBef>
              <a:spcAft>
                <a:spcPts val="300"/>
              </a:spcAft>
              <a:buClr>
                <a:srgbClr val="000066"/>
              </a:buClr>
              <a:buSzPct val="70000"/>
            </a:pPr>
            <a:endParaRPr lang="zh-CN" altLang="en-US" sz="1800" b="1" dirty="0" smtClean="0">
              <a:solidFill>
                <a:schemeClr val="tx1"/>
              </a:solidFill>
              <a:latin typeface="微软雅黑" pitchFamily="34" charset="-122"/>
              <a:ea typeface="微软雅黑" pitchFamily="34" charset="-122"/>
              <a:sym typeface="微软雅黑" pitchFamily="34" charset="-122"/>
            </a:endParaRPr>
          </a:p>
        </p:txBody>
      </p:sp>
      <p:sp>
        <p:nvSpPr>
          <p:cNvPr id="14" name="TextBox 13"/>
          <p:cNvSpPr txBox="1"/>
          <p:nvPr userDrawn="1"/>
        </p:nvSpPr>
        <p:spPr>
          <a:xfrm>
            <a:off x="7199784" y="5784939"/>
            <a:ext cx="1944216" cy="307777"/>
          </a:xfrm>
          <a:prstGeom prst="rect">
            <a:avLst/>
          </a:prstGeom>
          <a:noFill/>
        </p:spPr>
        <p:txBody>
          <a:bodyPr wrap="square" rtlCol="0">
            <a:spAutoFit/>
          </a:bodyPr>
          <a:lstStyle/>
          <a:p>
            <a:r>
              <a:rPr lang="en-US" altLang="zh-CN" sz="1400" b="1" dirty="0" smtClean="0">
                <a:solidFill>
                  <a:srgbClr val="002774"/>
                </a:solidFill>
                <a:latin typeface="Microsoft YaHei UI" pitchFamily="34" charset="-122"/>
                <a:ea typeface="Microsoft YaHei UI" pitchFamily="34" charset="-122"/>
                <a:cs typeface="Arial" pitchFamily="34" charset="0"/>
              </a:rPr>
              <a:t>CHINA TELECOM</a:t>
            </a:r>
            <a:endParaRPr lang="zh-CN" altLang="en-US" sz="1400" b="1" dirty="0">
              <a:solidFill>
                <a:srgbClr val="002774"/>
              </a:solidFill>
              <a:latin typeface="Microsoft YaHei UI" pitchFamily="34" charset="-122"/>
              <a:ea typeface="Microsoft YaHei UI" pitchFamily="34" charset="-122"/>
              <a:cs typeface="Arial" pitchFamily="34" charset="0"/>
            </a:endParaRPr>
          </a:p>
        </p:txBody>
      </p:sp>
      <p:sp>
        <p:nvSpPr>
          <p:cNvPr id="20" name="TextBox 19"/>
          <p:cNvSpPr txBox="1"/>
          <p:nvPr userDrawn="1"/>
        </p:nvSpPr>
        <p:spPr>
          <a:xfrm>
            <a:off x="6911752" y="6093296"/>
            <a:ext cx="2016224" cy="215444"/>
          </a:xfrm>
          <a:prstGeom prst="rect">
            <a:avLst/>
          </a:prstGeom>
          <a:noFill/>
        </p:spPr>
        <p:txBody>
          <a:bodyPr wrap="square" rtlCol="0">
            <a:spAutoFit/>
          </a:bodyPr>
          <a:lstStyle/>
          <a:p>
            <a:r>
              <a:rPr lang="en-US" altLang="zh-CN" sz="800" b="1" i="1" kern="1200" spc="300" dirty="0" smtClean="0">
                <a:solidFill>
                  <a:srgbClr val="002774"/>
                </a:solidFill>
                <a:latin typeface="Arial" pitchFamily="34" charset="0"/>
                <a:ea typeface="Arial Unicode MS" pitchFamily="34" charset="-122"/>
                <a:cs typeface="Arial" pitchFamily="34" charset="0"/>
              </a:rPr>
              <a:t>Connecting the World</a:t>
            </a:r>
            <a:endParaRPr lang="zh-CN" altLang="en-US" sz="800" b="1" i="1" kern="1200" spc="300" dirty="0">
              <a:solidFill>
                <a:srgbClr val="002774"/>
              </a:solidFill>
              <a:latin typeface="Arial" pitchFamily="34" charset="0"/>
              <a:ea typeface="Arial Unicode MS" pitchFamily="34" charset="-122"/>
              <a:cs typeface="Arial" pitchFamily="34" charset="0"/>
            </a:endParaRPr>
          </a:p>
        </p:txBody>
      </p:sp>
      <p:cxnSp>
        <p:nvCxnSpPr>
          <p:cNvPr id="21" name="直接连接符 20"/>
          <p:cNvCxnSpPr/>
          <p:nvPr userDrawn="1"/>
        </p:nvCxnSpPr>
        <p:spPr>
          <a:xfrm>
            <a:off x="6983760" y="6092716"/>
            <a:ext cx="1800200" cy="0"/>
          </a:xfrm>
          <a:prstGeom prst="line">
            <a:avLst/>
          </a:prstGeom>
          <a:ln>
            <a:solidFill>
              <a:srgbClr val="002774"/>
            </a:solidFill>
          </a:ln>
        </p:spPr>
        <p:style>
          <a:lnRef idx="1">
            <a:schemeClr val="accent1"/>
          </a:lnRef>
          <a:fillRef idx="0">
            <a:schemeClr val="accent1"/>
          </a:fillRef>
          <a:effectRef idx="0">
            <a:schemeClr val="accent1"/>
          </a:effectRef>
          <a:fontRef idx="minor">
            <a:schemeClr val="tx1"/>
          </a:fontRef>
        </p:style>
      </p:cxnSp>
      <p:pic>
        <p:nvPicPr>
          <p:cNvPr id="22" name="Picture 1" descr="C:\Users\x230\AppData\Roaming\Tencent\Users\741791342\QQ\WinTemp\RichOle\T~2RM5ZT%4L@N@6AC({]Y}4.jpg"/>
          <p:cNvPicPr>
            <a:picLocks noChangeAspect="1" noChangeArrowheads="1"/>
          </p:cNvPicPr>
          <p:nvPr userDrawn="1"/>
        </p:nvPicPr>
        <p:blipFill>
          <a:blip r:embed="rId4" cstate="print">
            <a:clrChange>
              <a:clrFrom>
                <a:srgbClr val="F6FFFC"/>
              </a:clrFrom>
              <a:clrTo>
                <a:srgbClr val="F6FFFC">
                  <a:alpha val="0"/>
                </a:srgbClr>
              </a:clrTo>
            </a:clrChange>
          </a:blip>
          <a:srcRect/>
          <a:stretch>
            <a:fillRect/>
          </a:stretch>
        </p:blipFill>
        <p:spPr bwMode="auto">
          <a:xfrm>
            <a:off x="6983760" y="5755944"/>
            <a:ext cx="316362" cy="336772"/>
          </a:xfrm>
          <a:prstGeom prst="rect">
            <a:avLst/>
          </a:prstGeom>
          <a:noFill/>
        </p:spPr>
      </p:pic>
      <p:pic>
        <p:nvPicPr>
          <p:cNvPr id="25" name="Picture 2" descr="C:\Users\x230\AppData\Roaming\Tencent\Users\741791342\QQ\WinTemp\RichOle\K3DYPWGQDCRUSL}G%_U35~Y.jpg"/>
          <p:cNvPicPr>
            <a:picLocks noChangeAspect="1" noChangeArrowheads="1"/>
          </p:cNvPicPr>
          <p:nvPr userDrawn="1"/>
        </p:nvPicPr>
        <p:blipFill>
          <a:blip r:embed="rId5" cstate="print"/>
          <a:stretch>
            <a:fillRect/>
          </a:stretch>
        </p:blipFill>
        <p:spPr bwMode="auto">
          <a:xfrm>
            <a:off x="35496" y="5445224"/>
            <a:ext cx="2122519" cy="1340768"/>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31894D-4D61-4CF1-9732-B25DDBCD78EB}" type="datetime1">
              <a:rPr lang="zh-CN" altLang="en-US" smtClean="0"/>
              <a:pPr/>
              <a:t>2017/5/25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C265C8-3693-49E5-84B9-C9AD803A704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a:xfrm>
            <a:off x="611560" y="4005064"/>
            <a:ext cx="7848872" cy="1296144"/>
          </a:xfrm>
        </p:spPr>
        <p:txBody>
          <a:bodyPr>
            <a:noAutofit/>
          </a:bodyPr>
          <a:lstStyle/>
          <a:p>
            <a:r>
              <a:rPr lang="en-US" altLang="zh-CN" sz="2800" dirty="0">
                <a:latin typeface="+mn-lt"/>
              </a:rPr>
              <a:t>Motivation for new </a:t>
            </a:r>
            <a:r>
              <a:rPr lang="en-US" altLang="zh-CN" sz="2800" dirty="0" smtClean="0">
                <a:latin typeface="+mn-lt"/>
              </a:rPr>
              <a:t>WI on </a:t>
            </a:r>
            <a:br>
              <a:rPr lang="en-US" altLang="zh-CN" sz="2800" dirty="0" smtClean="0">
                <a:latin typeface="+mn-lt"/>
              </a:rPr>
            </a:br>
            <a:r>
              <a:rPr lang="en-US" altLang="zh-CN" sz="2800" dirty="0" smtClean="0">
                <a:latin typeface="+mn-lt"/>
              </a:rPr>
              <a:t>Performance </a:t>
            </a:r>
            <a:r>
              <a:rPr lang="en-US" altLang="zh-CN" sz="2800" dirty="0">
                <a:latin typeface="+mn-lt"/>
              </a:rPr>
              <a:t>requirements of interference cancellation receiver for LTE BS</a:t>
            </a:r>
            <a:endParaRPr lang="zh-CN" altLang="en-US" sz="2800" dirty="0">
              <a:latin typeface="+mn-lt"/>
            </a:endParaRPr>
          </a:p>
        </p:txBody>
      </p:sp>
      <p:sp>
        <p:nvSpPr>
          <p:cNvPr id="3" name="副标题 2"/>
          <p:cNvSpPr>
            <a:spLocks noGrp="1"/>
          </p:cNvSpPr>
          <p:nvPr>
            <p:ph type="subTitle" sz="quarter" idx="1"/>
          </p:nvPr>
        </p:nvSpPr>
        <p:spPr>
          <a:xfrm>
            <a:off x="1267544" y="5589240"/>
            <a:ext cx="6400800" cy="792088"/>
          </a:xfrm>
        </p:spPr>
        <p:txBody>
          <a:bodyPr>
            <a:noAutofit/>
          </a:bodyPr>
          <a:lstStyle/>
          <a:p>
            <a:pPr>
              <a:spcBef>
                <a:spcPts val="200"/>
              </a:spcBef>
            </a:pPr>
            <a:r>
              <a:rPr lang="en-US" altLang="zh-CN" sz="2200" dirty="0">
                <a:latin typeface="+mn-lt"/>
              </a:rPr>
              <a:t>China </a:t>
            </a:r>
            <a:r>
              <a:rPr lang="en-US" altLang="zh-CN" sz="2200" dirty="0" smtClean="0">
                <a:latin typeface="+mn-lt"/>
              </a:rPr>
              <a:t>Telecom, Huawei</a:t>
            </a:r>
          </a:p>
          <a:p>
            <a:pPr>
              <a:spcBef>
                <a:spcPts val="200"/>
              </a:spcBef>
            </a:pPr>
            <a:r>
              <a:rPr lang="en-US" altLang="zh-CN" sz="2200" dirty="0" smtClean="0">
                <a:latin typeface="+mn-lt"/>
              </a:rPr>
              <a:t>June, 2017</a:t>
            </a:r>
            <a:endParaRPr lang="en-US" altLang="zh-CN" sz="2200" dirty="0">
              <a:latin typeface="+mn-lt"/>
            </a:endParaRPr>
          </a:p>
        </p:txBody>
      </p:sp>
      <p:sp>
        <p:nvSpPr>
          <p:cNvPr id="6" name="TextBox 5"/>
          <p:cNvSpPr txBox="1"/>
          <p:nvPr/>
        </p:nvSpPr>
        <p:spPr>
          <a:xfrm>
            <a:off x="7380312" y="764704"/>
            <a:ext cx="1512168" cy="400110"/>
          </a:xfrm>
          <a:prstGeom prst="rect">
            <a:avLst/>
          </a:prstGeom>
          <a:noFill/>
        </p:spPr>
        <p:txBody>
          <a:bodyPr wrap="square" rtlCol="0">
            <a:spAutoFit/>
          </a:bodyPr>
          <a:lstStyle/>
          <a:p>
            <a:pPr algn="r"/>
            <a:r>
              <a:rPr lang="en-US" altLang="zh-CN" sz="2000" b="1" dirty="0"/>
              <a:t>RP-170940</a:t>
            </a:r>
            <a:endParaRPr lang="zh-CN" altLang="en-US" sz="24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Annex: IC performance gain concluded in SI </a:t>
            </a:r>
            <a:r>
              <a:rPr lang="en-US" altLang="zh-CN" dirty="0" smtClean="0"/>
              <a:t>(4/4</a:t>
            </a:r>
            <a:r>
              <a:rPr lang="en-US" altLang="zh-CN" dirty="0"/>
              <a:t>)</a:t>
            </a:r>
            <a:endParaRPr lang="zh-CN" altLang="en-US" dirty="0"/>
          </a:p>
        </p:txBody>
      </p:sp>
      <p:sp>
        <p:nvSpPr>
          <p:cNvPr id="3" name="内容占位符 2"/>
          <p:cNvSpPr>
            <a:spLocks noGrp="1"/>
          </p:cNvSpPr>
          <p:nvPr>
            <p:ph idx="1"/>
          </p:nvPr>
        </p:nvSpPr>
        <p:spPr/>
        <p:txBody>
          <a:bodyPr/>
          <a:lstStyle/>
          <a:p>
            <a:pPr marL="0" indent="0" fontAlgn="base">
              <a:spcBef>
                <a:spcPts val="600"/>
              </a:spcBef>
              <a:spcAft>
                <a:spcPts val="300"/>
              </a:spcAft>
              <a:buNone/>
            </a:pPr>
            <a:r>
              <a:rPr lang="en-GB" altLang="zh-CN" sz="2200" i="1" u="sng" dirty="0">
                <a:solidFill>
                  <a:srgbClr val="0000FF"/>
                </a:solidFill>
              </a:rPr>
              <a:t>The simulation results </a:t>
            </a:r>
            <a:r>
              <a:rPr lang="en-GB" altLang="zh-CN" sz="2200" i="1" u="sng" dirty="0" smtClean="0">
                <a:solidFill>
                  <a:srgbClr val="0000FF"/>
                </a:solidFill>
              </a:rPr>
              <a:t>WITH time </a:t>
            </a:r>
            <a:r>
              <a:rPr lang="en-GB" altLang="zh-CN" sz="2200" i="1" u="sng" dirty="0">
                <a:solidFill>
                  <a:srgbClr val="0000FF"/>
                </a:solidFill>
              </a:rPr>
              <a:t>and frequency offset is summarized as follows:</a:t>
            </a:r>
          </a:p>
          <a:p>
            <a:pPr marL="288000" indent="-288000" fontAlgn="base">
              <a:spcBef>
                <a:spcPts val="600"/>
              </a:spcBef>
              <a:spcAft>
                <a:spcPts val="300"/>
              </a:spcAft>
            </a:pPr>
            <a:r>
              <a:rPr lang="en-GB" altLang="zh-CN" sz="2200" dirty="0" smtClean="0"/>
              <a:t>The </a:t>
            </a:r>
            <a:r>
              <a:rPr lang="en-GB" altLang="zh-CN" sz="2200" dirty="0"/>
              <a:t>performance difference compared to the cases without time and frequency offset is minor.</a:t>
            </a:r>
            <a:endParaRPr lang="zh-CN" altLang="zh-CN" sz="2200" dirty="0"/>
          </a:p>
          <a:p>
            <a:pPr marL="288000" indent="-288000" fontAlgn="base">
              <a:spcBef>
                <a:spcPts val="600"/>
              </a:spcBef>
              <a:spcAft>
                <a:spcPts val="300"/>
              </a:spcAft>
            </a:pPr>
            <a:r>
              <a:rPr lang="en-GB" altLang="zh-CN" sz="2200" dirty="0"/>
              <a:t>The observed IC gain is very similar to that from the cases without time and frequency offset. </a:t>
            </a:r>
            <a:endParaRPr lang="zh-CN" altLang="zh-CN" sz="2200" dirty="0"/>
          </a:p>
          <a:p>
            <a:pPr marL="288000" lvl="0" indent="-288000" fontAlgn="base">
              <a:spcBef>
                <a:spcPts val="600"/>
              </a:spcBef>
              <a:spcAft>
                <a:spcPts val="300"/>
              </a:spcAft>
            </a:pPr>
            <a:endParaRPr lang="zh-CN" altLang="zh-CN" sz="2200" dirty="0"/>
          </a:p>
          <a:p>
            <a:endParaRPr lang="zh-CN" altLang="en-US" dirty="0"/>
          </a:p>
        </p:txBody>
      </p:sp>
    </p:spTree>
    <p:extLst>
      <p:ext uri="{BB962C8B-B14F-4D97-AF65-F5344CB8AC3E}">
        <p14:creationId xmlns:p14="http://schemas.microsoft.com/office/powerpoint/2010/main" val="37966492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dirty="0" smtClean="0"/>
              <a:t>Motivation for BS IC receiver</a:t>
            </a:r>
            <a:endParaRPr lang="zh-CN" altLang="en-US" sz="2800" dirty="0"/>
          </a:p>
        </p:txBody>
      </p:sp>
      <p:sp>
        <p:nvSpPr>
          <p:cNvPr id="3" name="内容占位符 2"/>
          <p:cNvSpPr>
            <a:spLocks noGrp="1"/>
          </p:cNvSpPr>
          <p:nvPr>
            <p:ph idx="1"/>
          </p:nvPr>
        </p:nvSpPr>
        <p:spPr>
          <a:xfrm>
            <a:off x="179512" y="980728"/>
            <a:ext cx="8856984" cy="3168352"/>
          </a:xfrm>
        </p:spPr>
        <p:txBody>
          <a:bodyPr>
            <a:noAutofit/>
          </a:bodyPr>
          <a:lstStyle/>
          <a:p>
            <a:pPr marL="288000" indent="-288000">
              <a:spcBef>
                <a:spcPts val="600"/>
              </a:spcBef>
              <a:spcAft>
                <a:spcPts val="300"/>
              </a:spcAft>
            </a:pPr>
            <a:r>
              <a:rPr lang="en-US" altLang="zh-CN" sz="2000" dirty="0" smtClean="0"/>
              <a:t>LTE UL is interference limited in typical networks, and co-channel </a:t>
            </a:r>
            <a:r>
              <a:rPr lang="en-US" altLang="zh-CN" sz="2000" dirty="0"/>
              <a:t>interference has substantial impact on </a:t>
            </a:r>
            <a:r>
              <a:rPr lang="en-US" altLang="zh-CN" sz="2000" dirty="0" smtClean="0"/>
              <a:t>UL cell </a:t>
            </a:r>
            <a:r>
              <a:rPr lang="en-US" altLang="zh-CN" sz="2000" dirty="0"/>
              <a:t>average and cell edge </a:t>
            </a:r>
            <a:r>
              <a:rPr lang="en-US" altLang="zh-CN" sz="2000" dirty="0" smtClean="0"/>
              <a:t>throughput.</a:t>
            </a:r>
          </a:p>
          <a:p>
            <a:pPr marL="288000" indent="-288000">
              <a:spcBef>
                <a:spcPts val="600"/>
              </a:spcBef>
              <a:spcAft>
                <a:spcPts val="300"/>
              </a:spcAft>
            </a:pPr>
            <a:r>
              <a:rPr lang="en-US" altLang="zh-CN" sz="2000" dirty="0"/>
              <a:t>Base station (BS) interference cancellation (IC) receiver can be utilized to mitigate the co-channel intra-cell inter-user interference</a:t>
            </a:r>
            <a:r>
              <a:rPr lang="en-US" altLang="zh-CN" sz="2000" dirty="0" smtClean="0"/>
              <a:t>.</a:t>
            </a:r>
            <a:endParaRPr lang="en-US" altLang="zh-CN" sz="2000" dirty="0"/>
          </a:p>
        </p:txBody>
      </p:sp>
      <p:sp>
        <p:nvSpPr>
          <p:cNvPr id="44" name="圆角矩形 43"/>
          <p:cNvSpPr/>
          <p:nvPr/>
        </p:nvSpPr>
        <p:spPr>
          <a:xfrm>
            <a:off x="395536" y="4509120"/>
            <a:ext cx="8352928" cy="1549360"/>
          </a:xfrm>
          <a:prstGeom prst="roundRect">
            <a:avLst/>
          </a:prstGeom>
          <a:solidFill>
            <a:srgbClr val="FFFFFF"/>
          </a:solidFill>
          <a:ln w="12700"/>
        </p:spPr>
        <p:style>
          <a:lnRef idx="2">
            <a:schemeClr val="accent6"/>
          </a:lnRef>
          <a:fillRef idx="1">
            <a:schemeClr val="lt1"/>
          </a:fillRef>
          <a:effectRef idx="0">
            <a:schemeClr val="accent6"/>
          </a:effectRef>
          <a:fontRef idx="minor">
            <a:schemeClr val="dk1"/>
          </a:fontRef>
        </p:style>
        <p:txBody>
          <a:bodyPr wrap="square">
            <a:spAutoFit/>
          </a:bodyPr>
          <a:lstStyle/>
          <a:p>
            <a:pPr marL="360000" lvl="1" indent="-270000">
              <a:spcBef>
                <a:spcPts val="300"/>
              </a:spcBef>
              <a:spcAft>
                <a:spcPts val="300"/>
              </a:spcAft>
              <a:buSzPct val="70000"/>
              <a:buFont typeface="Wingdings" pitchFamily="2" charset="2"/>
              <a:buChar char="l"/>
              <a:tabLst>
                <a:tab pos="717550" algn="l"/>
              </a:tabLst>
            </a:pPr>
            <a:r>
              <a:rPr lang="en-GB" altLang="en-US" sz="2000" dirty="0">
                <a:solidFill>
                  <a:schemeClr val="tx1"/>
                </a:solidFill>
              </a:rPr>
              <a:t>F</a:t>
            </a:r>
            <a:r>
              <a:rPr lang="en-GB" altLang="en-US" sz="2000" dirty="0" smtClean="0">
                <a:solidFill>
                  <a:schemeClr val="tx1"/>
                </a:solidFill>
              </a:rPr>
              <a:t>ull </a:t>
            </a:r>
            <a:r>
              <a:rPr lang="en-GB" altLang="en-US" sz="2000" dirty="0">
                <a:solidFill>
                  <a:schemeClr val="tx1"/>
                </a:solidFill>
              </a:rPr>
              <a:t>knowledge of interference parameters is available at the target </a:t>
            </a:r>
            <a:r>
              <a:rPr lang="en-GB" altLang="en-US" sz="2000" dirty="0" smtClean="0">
                <a:solidFill>
                  <a:schemeClr val="tx1"/>
                </a:solidFill>
              </a:rPr>
              <a:t>cell, and </a:t>
            </a:r>
            <a:r>
              <a:rPr lang="en-GB" altLang="en-US" sz="2000" dirty="0" smtClean="0">
                <a:solidFill>
                  <a:srgbClr val="0000FF"/>
                </a:solidFill>
              </a:rPr>
              <a:t>code-word level IC receiver is feasible</a:t>
            </a:r>
            <a:r>
              <a:rPr lang="en-GB" altLang="en-US" sz="2000" dirty="0" smtClean="0">
                <a:solidFill>
                  <a:schemeClr val="tx1"/>
                </a:solidFill>
              </a:rPr>
              <a:t>. </a:t>
            </a:r>
          </a:p>
          <a:p>
            <a:pPr marL="360000" lvl="1" indent="-270000">
              <a:spcBef>
                <a:spcPts val="300"/>
              </a:spcBef>
              <a:spcAft>
                <a:spcPts val="300"/>
              </a:spcAft>
              <a:buSzPct val="70000"/>
              <a:buFont typeface="Wingdings" pitchFamily="2" charset="2"/>
              <a:buChar char="l"/>
              <a:tabLst>
                <a:tab pos="717550" algn="l"/>
              </a:tabLst>
            </a:pPr>
            <a:r>
              <a:rPr lang="en-US" altLang="en-US" sz="2000" dirty="0" smtClean="0">
                <a:solidFill>
                  <a:schemeClr val="tx1"/>
                </a:solidFill>
              </a:rPr>
              <a:t>The </a:t>
            </a:r>
            <a:r>
              <a:rPr lang="en-US" altLang="en-US" sz="2000" dirty="0">
                <a:solidFill>
                  <a:schemeClr val="tx1"/>
                </a:solidFill>
              </a:rPr>
              <a:t>utilization of BS IC receiver is transparent to the users, and </a:t>
            </a:r>
            <a:r>
              <a:rPr lang="en-US" altLang="en-US" sz="2000" dirty="0">
                <a:solidFill>
                  <a:srgbClr val="0000FF"/>
                </a:solidFill>
              </a:rPr>
              <a:t>the performance gain of BS IC receiver can also be enjoyed by legacy users</a:t>
            </a:r>
            <a:r>
              <a:rPr lang="en-US" altLang="en-US" sz="2000" dirty="0" smtClean="0">
                <a:solidFill>
                  <a:schemeClr val="tx1"/>
                </a:solidFill>
              </a:rPr>
              <a:t>.</a:t>
            </a:r>
            <a:endParaRPr lang="en-US" altLang="en-US" sz="2000" dirty="0">
              <a:solidFill>
                <a:schemeClr val="tx1"/>
              </a:solidFill>
            </a:endParaRPr>
          </a:p>
        </p:txBody>
      </p:sp>
      <p:pic>
        <p:nvPicPr>
          <p:cNvPr id="2056"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430" y="2535193"/>
            <a:ext cx="2880320" cy="17579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30" name="Picture 8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9832" y="2662610"/>
            <a:ext cx="5939397" cy="14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954408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dirty="0" smtClean="0"/>
              <a:t>Summary of BS IC SI</a:t>
            </a:r>
            <a:endParaRPr lang="zh-CN" altLang="en-US" sz="2800" dirty="0"/>
          </a:p>
        </p:txBody>
      </p:sp>
      <p:sp>
        <p:nvSpPr>
          <p:cNvPr id="3" name="内容占位符 2"/>
          <p:cNvSpPr>
            <a:spLocks noGrp="1"/>
          </p:cNvSpPr>
          <p:nvPr>
            <p:ph idx="1"/>
          </p:nvPr>
        </p:nvSpPr>
        <p:spPr>
          <a:xfrm>
            <a:off x="251520" y="908720"/>
            <a:ext cx="8642350" cy="1152128"/>
          </a:xfrm>
        </p:spPr>
        <p:txBody>
          <a:bodyPr>
            <a:noAutofit/>
          </a:bodyPr>
          <a:lstStyle/>
          <a:p>
            <a:pPr marL="288000" indent="-288000">
              <a:spcBef>
                <a:spcPts val="0"/>
              </a:spcBef>
              <a:spcAft>
                <a:spcPts val="600"/>
              </a:spcAft>
            </a:pPr>
            <a:r>
              <a:rPr lang="en-US" altLang="zh-CN" sz="2000" dirty="0"/>
              <a:t>A SI “Study on interference cancellation receiver for LTE BS” was approved at RAN #73 in September </a:t>
            </a:r>
            <a:r>
              <a:rPr lang="en-US" altLang="zh-CN" sz="2000" dirty="0" smtClean="0"/>
              <a:t>2016 [1], </a:t>
            </a:r>
            <a:r>
              <a:rPr lang="en-US" altLang="zh-CN" sz="2000" dirty="0"/>
              <a:t>and is to be complete at RAN #76 in June 2017. </a:t>
            </a:r>
          </a:p>
          <a:p>
            <a:pPr marL="288000" indent="-288000">
              <a:spcBef>
                <a:spcPts val="0"/>
              </a:spcBef>
              <a:spcAft>
                <a:spcPts val="600"/>
              </a:spcAft>
            </a:pPr>
            <a:r>
              <a:rPr lang="en-US" altLang="zh-CN" sz="2000" dirty="0"/>
              <a:t>The SI output is documented in TR </a:t>
            </a:r>
            <a:r>
              <a:rPr lang="en-US" altLang="zh-CN" sz="2000" dirty="0" smtClean="0"/>
              <a:t>36.766 [2], </a:t>
            </a:r>
            <a:r>
              <a:rPr lang="en-US" altLang="zh-CN" sz="2000" dirty="0"/>
              <a:t>and summarized as follows:</a:t>
            </a:r>
          </a:p>
          <a:p>
            <a:pPr>
              <a:spcAft>
                <a:spcPts val="300"/>
              </a:spcAft>
            </a:pPr>
            <a:endParaRPr lang="zh-CN" altLang="en-US" dirty="0"/>
          </a:p>
        </p:txBody>
      </p:sp>
      <p:grpSp>
        <p:nvGrpSpPr>
          <p:cNvPr id="27" name="组合 26"/>
          <p:cNvGrpSpPr/>
          <p:nvPr/>
        </p:nvGrpSpPr>
        <p:grpSpPr>
          <a:xfrm>
            <a:off x="260216" y="2204920"/>
            <a:ext cx="1152000" cy="504000"/>
            <a:chOff x="179640" y="2276872"/>
            <a:chExt cx="1152000" cy="612000"/>
          </a:xfrm>
        </p:grpSpPr>
        <p:sp>
          <p:nvSpPr>
            <p:cNvPr id="26" name="椭圆 25"/>
            <p:cNvSpPr/>
            <p:nvPr/>
          </p:nvSpPr>
          <p:spPr>
            <a:xfrm>
              <a:off x="179640" y="2276872"/>
              <a:ext cx="1152000" cy="61200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5" name="矩形 4"/>
            <p:cNvSpPr/>
            <p:nvPr/>
          </p:nvSpPr>
          <p:spPr>
            <a:xfrm>
              <a:off x="251521" y="2364242"/>
              <a:ext cx="1003801" cy="369332"/>
            </a:xfrm>
            <a:prstGeom prst="rect">
              <a:avLst/>
            </a:prstGeom>
          </p:spPr>
          <p:txBody>
            <a:bodyPr wrap="none">
              <a:spAutoFit/>
            </a:bodyPr>
            <a:lstStyle/>
            <a:p>
              <a:r>
                <a:rPr lang="en-GB" altLang="zh-CN" b="1" dirty="0"/>
                <a:t>Scenario</a:t>
              </a:r>
              <a:endParaRPr lang="zh-CN" altLang="en-US" b="1" dirty="0"/>
            </a:p>
          </p:txBody>
        </p:sp>
      </p:grpSp>
      <p:sp>
        <p:nvSpPr>
          <p:cNvPr id="7" name="圆角矩形 6"/>
          <p:cNvSpPr/>
          <p:nvPr/>
        </p:nvSpPr>
        <p:spPr>
          <a:xfrm>
            <a:off x="1907704" y="2132856"/>
            <a:ext cx="6984776" cy="684443"/>
          </a:xfrm>
          <a:prstGeom prst="roundRect">
            <a:avLst/>
          </a:prstGeom>
          <a:solidFill>
            <a:srgbClr val="FFFFFF"/>
          </a:solidFill>
          <a:ln w="19050"/>
        </p:spPr>
        <p:style>
          <a:lnRef idx="2">
            <a:schemeClr val="accent1"/>
          </a:lnRef>
          <a:fillRef idx="1">
            <a:schemeClr val="lt1"/>
          </a:fillRef>
          <a:effectRef idx="0">
            <a:schemeClr val="accent1"/>
          </a:effectRef>
          <a:fontRef idx="minor">
            <a:schemeClr val="dk1"/>
          </a:fontRef>
        </p:style>
        <p:txBody>
          <a:bodyPr wrap="square">
            <a:spAutoFit/>
          </a:bodyPr>
          <a:lstStyle/>
          <a:p>
            <a:pPr marL="0" lvl="1" fontAlgn="base">
              <a:lnSpc>
                <a:spcPct val="95000"/>
              </a:lnSpc>
              <a:spcAft>
                <a:spcPts val="300"/>
              </a:spcAft>
              <a:buSzPct val="70000"/>
              <a:tabLst>
                <a:tab pos="717550" algn="l"/>
              </a:tabLst>
            </a:pPr>
            <a:r>
              <a:rPr lang="en-GB" altLang="zh-CN" b="1" dirty="0">
                <a:solidFill>
                  <a:srgbClr val="0070C0"/>
                </a:solidFill>
                <a:ea typeface="微软雅黑" pitchFamily="34" charset="-122"/>
              </a:rPr>
              <a:t>Homogeneous and heterogeneous network scenarios </a:t>
            </a:r>
            <a:r>
              <a:rPr lang="en-GB" altLang="zh-CN" dirty="0">
                <a:solidFill>
                  <a:prstClr val="black"/>
                </a:solidFill>
                <a:ea typeface="微软雅黑" pitchFamily="34" charset="-122"/>
              </a:rPr>
              <a:t>are introduced with considerations of interference among data channels (PUSCH). </a:t>
            </a:r>
            <a:endParaRPr lang="zh-CN" altLang="zh-CN" dirty="0">
              <a:solidFill>
                <a:prstClr val="black"/>
              </a:solidFill>
              <a:ea typeface="微软雅黑" pitchFamily="34" charset="-122"/>
            </a:endParaRPr>
          </a:p>
        </p:txBody>
      </p:sp>
      <p:sp>
        <p:nvSpPr>
          <p:cNvPr id="9" name="燕尾形 8"/>
          <p:cNvSpPr/>
          <p:nvPr/>
        </p:nvSpPr>
        <p:spPr>
          <a:xfrm>
            <a:off x="1547664" y="2348880"/>
            <a:ext cx="126881" cy="180000"/>
          </a:xfrm>
          <a:prstGeom prst="chevron">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a:solidFill>
                <a:schemeClr val="tx1"/>
              </a:solidFill>
            </a:endParaRPr>
          </a:p>
        </p:txBody>
      </p:sp>
      <p:sp>
        <p:nvSpPr>
          <p:cNvPr id="10" name="燕尾形 9"/>
          <p:cNvSpPr/>
          <p:nvPr/>
        </p:nvSpPr>
        <p:spPr>
          <a:xfrm>
            <a:off x="1636807" y="2348880"/>
            <a:ext cx="126881" cy="180000"/>
          </a:xfrm>
          <a:prstGeom prst="chevron">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a:solidFill>
                <a:schemeClr val="tx1"/>
              </a:solidFill>
            </a:endParaRPr>
          </a:p>
        </p:txBody>
      </p:sp>
      <p:grpSp>
        <p:nvGrpSpPr>
          <p:cNvPr id="28" name="组合 27"/>
          <p:cNvGrpSpPr/>
          <p:nvPr/>
        </p:nvGrpSpPr>
        <p:grpSpPr>
          <a:xfrm>
            <a:off x="260088" y="3357048"/>
            <a:ext cx="1185520" cy="504000"/>
            <a:chOff x="179512" y="3284984"/>
            <a:chExt cx="1185520" cy="612000"/>
          </a:xfrm>
        </p:grpSpPr>
        <p:sp>
          <p:nvSpPr>
            <p:cNvPr id="25" name="椭圆 24"/>
            <p:cNvSpPr/>
            <p:nvPr/>
          </p:nvSpPr>
          <p:spPr>
            <a:xfrm>
              <a:off x="179512" y="3284984"/>
              <a:ext cx="1152000" cy="612000"/>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12" name="矩形 11"/>
            <p:cNvSpPr/>
            <p:nvPr/>
          </p:nvSpPr>
          <p:spPr>
            <a:xfrm>
              <a:off x="212905" y="3420168"/>
              <a:ext cx="1152127" cy="341632"/>
            </a:xfrm>
            <a:prstGeom prst="rect">
              <a:avLst/>
            </a:prstGeom>
          </p:spPr>
          <p:txBody>
            <a:bodyPr wrap="square">
              <a:spAutoFit/>
            </a:bodyPr>
            <a:lstStyle/>
            <a:p>
              <a:pPr algn="ctr">
                <a:lnSpc>
                  <a:spcPct val="90000"/>
                </a:lnSpc>
              </a:pPr>
              <a:r>
                <a:rPr lang="en-GB" altLang="zh-CN" b="1" dirty="0" smtClean="0"/>
                <a:t>Receiver</a:t>
              </a:r>
              <a:endParaRPr lang="zh-CN" altLang="en-US" b="1" dirty="0"/>
            </a:p>
          </p:txBody>
        </p:sp>
      </p:grpSp>
      <p:sp>
        <p:nvSpPr>
          <p:cNvPr id="13" name="圆角矩形 12"/>
          <p:cNvSpPr/>
          <p:nvPr/>
        </p:nvSpPr>
        <p:spPr>
          <a:xfrm>
            <a:off x="1907704" y="2996952"/>
            <a:ext cx="6984776" cy="1224000"/>
          </a:xfrm>
          <a:prstGeom prst="roundRect">
            <a:avLst/>
          </a:prstGeom>
          <a:solidFill>
            <a:srgbClr val="FFFFFF"/>
          </a:solidFill>
          <a:ln w="19050"/>
        </p:spPr>
        <p:style>
          <a:lnRef idx="2">
            <a:schemeClr val="accent6"/>
          </a:lnRef>
          <a:fillRef idx="1">
            <a:schemeClr val="lt1"/>
          </a:fillRef>
          <a:effectRef idx="0">
            <a:schemeClr val="accent6"/>
          </a:effectRef>
          <a:fontRef idx="minor">
            <a:schemeClr val="dk1"/>
          </a:fontRef>
        </p:style>
        <p:txBody>
          <a:bodyPr wrap="square">
            <a:spAutoFit/>
          </a:bodyPr>
          <a:lstStyle/>
          <a:p>
            <a:pPr marL="216000" lvl="1" indent="-216000" fontAlgn="base">
              <a:spcBef>
                <a:spcPts val="0"/>
              </a:spcBef>
              <a:spcAft>
                <a:spcPts val="300"/>
              </a:spcAft>
              <a:buSzPct val="70000"/>
              <a:buFont typeface="Wingdings" pitchFamily="2" charset="2"/>
              <a:buChar char="l"/>
              <a:tabLst>
                <a:tab pos="717550" algn="l"/>
              </a:tabLst>
            </a:pPr>
            <a:endParaRPr lang="zh-CN" altLang="zh-CN" dirty="0">
              <a:solidFill>
                <a:prstClr val="black"/>
              </a:solidFill>
              <a:ea typeface="微软雅黑" pitchFamily="34" charset="-122"/>
            </a:endParaRPr>
          </a:p>
        </p:txBody>
      </p:sp>
      <p:sp>
        <p:nvSpPr>
          <p:cNvPr id="14" name="燕尾形 13"/>
          <p:cNvSpPr/>
          <p:nvPr/>
        </p:nvSpPr>
        <p:spPr>
          <a:xfrm>
            <a:off x="1547664" y="3537032"/>
            <a:ext cx="126881" cy="180000"/>
          </a:xfrm>
          <a:prstGeom prst="chevron">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zh-CN" altLang="en-US">
              <a:solidFill>
                <a:schemeClr val="tx1"/>
              </a:solidFill>
            </a:endParaRPr>
          </a:p>
        </p:txBody>
      </p:sp>
      <p:sp>
        <p:nvSpPr>
          <p:cNvPr id="15" name="燕尾形 14"/>
          <p:cNvSpPr/>
          <p:nvPr/>
        </p:nvSpPr>
        <p:spPr>
          <a:xfrm>
            <a:off x="1636807" y="3537032"/>
            <a:ext cx="126881" cy="180000"/>
          </a:xfrm>
          <a:prstGeom prst="chevron">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zh-CN" altLang="en-US">
              <a:solidFill>
                <a:schemeClr val="tx1"/>
              </a:solidFill>
            </a:endParaRPr>
          </a:p>
        </p:txBody>
      </p:sp>
      <p:grpSp>
        <p:nvGrpSpPr>
          <p:cNvPr id="29" name="组合 28"/>
          <p:cNvGrpSpPr/>
          <p:nvPr/>
        </p:nvGrpSpPr>
        <p:grpSpPr>
          <a:xfrm>
            <a:off x="188080" y="5121040"/>
            <a:ext cx="1287576" cy="504000"/>
            <a:chOff x="107504" y="4977240"/>
            <a:chExt cx="1287576" cy="612000"/>
          </a:xfrm>
        </p:grpSpPr>
        <p:sp>
          <p:nvSpPr>
            <p:cNvPr id="16" name="椭圆 15"/>
            <p:cNvSpPr/>
            <p:nvPr/>
          </p:nvSpPr>
          <p:spPr>
            <a:xfrm>
              <a:off x="179512" y="4977240"/>
              <a:ext cx="1152000" cy="612000"/>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17" name="矩形 16"/>
            <p:cNvSpPr/>
            <p:nvPr/>
          </p:nvSpPr>
          <p:spPr>
            <a:xfrm>
              <a:off x="107504" y="5090654"/>
              <a:ext cx="1287576" cy="341632"/>
            </a:xfrm>
            <a:prstGeom prst="rect">
              <a:avLst/>
            </a:prstGeom>
          </p:spPr>
          <p:txBody>
            <a:bodyPr wrap="square">
              <a:spAutoFit/>
            </a:bodyPr>
            <a:lstStyle/>
            <a:p>
              <a:pPr algn="ctr">
                <a:lnSpc>
                  <a:spcPct val="90000"/>
                </a:lnSpc>
              </a:pPr>
              <a:r>
                <a:rPr lang="en-GB" altLang="zh-CN" b="1" dirty="0" smtClean="0"/>
                <a:t>Evaluation</a:t>
              </a:r>
              <a:endParaRPr lang="zh-CN" altLang="en-US" b="1" dirty="0"/>
            </a:p>
          </p:txBody>
        </p:sp>
      </p:grpSp>
      <p:sp>
        <p:nvSpPr>
          <p:cNvPr id="18" name="圆角矩形 17"/>
          <p:cNvSpPr/>
          <p:nvPr/>
        </p:nvSpPr>
        <p:spPr>
          <a:xfrm>
            <a:off x="1907704" y="4437112"/>
            <a:ext cx="6984776" cy="1836000"/>
          </a:xfrm>
          <a:prstGeom prst="roundRect">
            <a:avLst/>
          </a:prstGeom>
          <a:solidFill>
            <a:srgbClr val="FFFFFF"/>
          </a:solidFill>
          <a:ln w="19050"/>
        </p:spPr>
        <p:style>
          <a:lnRef idx="2">
            <a:schemeClr val="accent4"/>
          </a:lnRef>
          <a:fillRef idx="1">
            <a:schemeClr val="lt1"/>
          </a:fillRef>
          <a:effectRef idx="0">
            <a:schemeClr val="accent4"/>
          </a:effectRef>
          <a:fontRef idx="minor">
            <a:schemeClr val="dk1"/>
          </a:fontRef>
        </p:style>
        <p:txBody>
          <a:bodyPr wrap="square">
            <a:spAutoFit/>
          </a:bodyPr>
          <a:lstStyle/>
          <a:p>
            <a:pPr marL="216000" lvl="1" indent="-216000" fontAlgn="base">
              <a:spcAft>
                <a:spcPts val="300"/>
              </a:spcAft>
              <a:buSzPct val="70000"/>
              <a:buFont typeface="Wingdings" pitchFamily="2" charset="2"/>
              <a:buChar char="l"/>
              <a:tabLst>
                <a:tab pos="717550" algn="l"/>
              </a:tabLst>
            </a:pPr>
            <a:endParaRPr lang="en-GB" altLang="zh-CN" dirty="0">
              <a:solidFill>
                <a:prstClr val="black"/>
              </a:solidFill>
              <a:ea typeface="微软雅黑" pitchFamily="34" charset="-122"/>
            </a:endParaRPr>
          </a:p>
        </p:txBody>
      </p:sp>
      <p:sp>
        <p:nvSpPr>
          <p:cNvPr id="19" name="燕尾形 18"/>
          <p:cNvSpPr/>
          <p:nvPr/>
        </p:nvSpPr>
        <p:spPr>
          <a:xfrm>
            <a:off x="1547664" y="5301024"/>
            <a:ext cx="126881" cy="180000"/>
          </a:xfrm>
          <a:prstGeom prst="chevron">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solidFill>
                <a:schemeClr val="tx1"/>
              </a:solidFill>
            </a:endParaRPr>
          </a:p>
        </p:txBody>
      </p:sp>
      <p:sp>
        <p:nvSpPr>
          <p:cNvPr id="20" name="燕尾形 19"/>
          <p:cNvSpPr/>
          <p:nvPr/>
        </p:nvSpPr>
        <p:spPr>
          <a:xfrm>
            <a:off x="1636807" y="5301024"/>
            <a:ext cx="126881" cy="180000"/>
          </a:xfrm>
          <a:prstGeom prst="chevron">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solidFill>
                <a:schemeClr val="tx1"/>
              </a:solidFill>
            </a:endParaRPr>
          </a:p>
        </p:txBody>
      </p:sp>
      <p:sp>
        <p:nvSpPr>
          <p:cNvPr id="22" name="矩形 21"/>
          <p:cNvSpPr/>
          <p:nvPr/>
        </p:nvSpPr>
        <p:spPr>
          <a:xfrm>
            <a:off x="1907704" y="4509055"/>
            <a:ext cx="6984776" cy="1748171"/>
          </a:xfrm>
          <a:prstGeom prst="rect">
            <a:avLst/>
          </a:prstGeom>
        </p:spPr>
        <p:txBody>
          <a:bodyPr wrap="square">
            <a:spAutoFit/>
          </a:bodyPr>
          <a:lstStyle/>
          <a:p>
            <a:pPr marL="216000" lvl="1" indent="-216000" fontAlgn="base">
              <a:lnSpc>
                <a:spcPct val="95000"/>
              </a:lnSpc>
              <a:spcAft>
                <a:spcPts val="300"/>
              </a:spcAft>
              <a:buSzPct val="70000"/>
              <a:buFont typeface="Wingdings" pitchFamily="2" charset="2"/>
              <a:buChar char="l"/>
              <a:tabLst>
                <a:tab pos="717550" algn="l"/>
              </a:tabLst>
            </a:pPr>
            <a:r>
              <a:rPr lang="en-GB" altLang="zh-CN" dirty="0">
                <a:solidFill>
                  <a:prstClr val="black"/>
                </a:solidFill>
                <a:ea typeface="微软雅黑" pitchFamily="34" charset="-122"/>
              </a:rPr>
              <a:t>Link-level simulations are performed to evaluate the performance gain of reference receiver over baseline receiver. </a:t>
            </a:r>
          </a:p>
          <a:p>
            <a:pPr marL="216000" lvl="1" indent="-216000" fontAlgn="base">
              <a:lnSpc>
                <a:spcPct val="95000"/>
              </a:lnSpc>
              <a:spcAft>
                <a:spcPts val="300"/>
              </a:spcAft>
              <a:buSzPct val="70000"/>
              <a:buFont typeface="Wingdings" pitchFamily="2" charset="2"/>
              <a:buChar char="l"/>
              <a:tabLst>
                <a:tab pos="717550" algn="l"/>
              </a:tabLst>
            </a:pPr>
            <a:r>
              <a:rPr lang="en-GB" altLang="zh-CN" b="1" dirty="0">
                <a:solidFill>
                  <a:srgbClr val="7030A0"/>
                </a:solidFill>
                <a:ea typeface="微软雅黑" pitchFamily="34" charset="-122"/>
              </a:rPr>
              <a:t>22 simulation cases with different Rx antenna numbers, propagation conditions, MCS levels and inter-cell interference levels are evaluated. </a:t>
            </a:r>
          </a:p>
          <a:p>
            <a:pPr marL="216000" lvl="1" indent="-216000" fontAlgn="base">
              <a:lnSpc>
                <a:spcPct val="95000"/>
              </a:lnSpc>
              <a:spcAft>
                <a:spcPts val="300"/>
              </a:spcAft>
              <a:buSzPct val="70000"/>
              <a:buFont typeface="Wingdings" pitchFamily="2" charset="2"/>
              <a:buChar char="l"/>
              <a:tabLst>
                <a:tab pos="717550" algn="l"/>
              </a:tabLst>
            </a:pPr>
            <a:r>
              <a:rPr lang="en-GB" altLang="zh-CN" b="1" dirty="0">
                <a:solidFill>
                  <a:srgbClr val="7030A0"/>
                </a:solidFill>
                <a:ea typeface="微软雅黑" pitchFamily="34" charset="-122"/>
              </a:rPr>
              <a:t>It is concluded that, BS IC receiver can achieve significant performance gain </a:t>
            </a:r>
            <a:r>
              <a:rPr lang="en-US" altLang="zh-CN" b="1" dirty="0">
                <a:solidFill>
                  <a:srgbClr val="7030A0"/>
                </a:solidFill>
                <a:ea typeface="微软雅黑" pitchFamily="34" charset="-122"/>
              </a:rPr>
              <a:t>over baseline receiver</a:t>
            </a:r>
            <a:r>
              <a:rPr lang="en-GB" altLang="zh-CN" b="1" dirty="0">
                <a:solidFill>
                  <a:srgbClr val="7030A0"/>
                </a:solidFill>
                <a:ea typeface="微软雅黑" pitchFamily="34" charset="-122"/>
              </a:rPr>
              <a:t>. </a:t>
            </a:r>
          </a:p>
        </p:txBody>
      </p:sp>
      <p:sp>
        <p:nvSpPr>
          <p:cNvPr id="24" name="矩形 23"/>
          <p:cNvSpPr/>
          <p:nvPr/>
        </p:nvSpPr>
        <p:spPr>
          <a:xfrm>
            <a:off x="1931502" y="2996952"/>
            <a:ext cx="6960977" cy="1183401"/>
          </a:xfrm>
          <a:prstGeom prst="rect">
            <a:avLst/>
          </a:prstGeom>
        </p:spPr>
        <p:txBody>
          <a:bodyPr wrap="square">
            <a:spAutoFit/>
          </a:bodyPr>
          <a:lstStyle/>
          <a:p>
            <a:pPr marL="216000" lvl="1" indent="-216000" fontAlgn="base">
              <a:lnSpc>
                <a:spcPct val="95000"/>
              </a:lnSpc>
              <a:spcAft>
                <a:spcPts val="300"/>
              </a:spcAft>
              <a:buSzPct val="70000"/>
              <a:buFont typeface="Wingdings" pitchFamily="2" charset="2"/>
              <a:buChar char="l"/>
              <a:tabLst>
                <a:tab pos="717550" algn="l"/>
              </a:tabLst>
            </a:pPr>
            <a:r>
              <a:rPr lang="en-GB" altLang="zh-CN" dirty="0">
                <a:solidFill>
                  <a:prstClr val="black"/>
                </a:solidFill>
                <a:ea typeface="微软雅黑" pitchFamily="34" charset="-122"/>
              </a:rPr>
              <a:t>For the reference receiver, </a:t>
            </a:r>
            <a:r>
              <a:rPr lang="en-GB" altLang="zh-CN" b="1" dirty="0">
                <a:solidFill>
                  <a:schemeClr val="accent6">
                    <a:lumMod val="75000"/>
                  </a:schemeClr>
                </a:solidFill>
                <a:ea typeface="微软雅黑" pitchFamily="34" charset="-122"/>
              </a:rPr>
              <a:t>CW-IC receiver </a:t>
            </a:r>
            <a:r>
              <a:rPr lang="en-GB" altLang="zh-CN" dirty="0">
                <a:solidFill>
                  <a:prstClr val="black"/>
                </a:solidFill>
                <a:ea typeface="微软雅黑" pitchFamily="34" charset="-122"/>
              </a:rPr>
              <a:t>is used for intra-cell inter-user interference mitigation. </a:t>
            </a:r>
          </a:p>
          <a:p>
            <a:pPr marL="216000" lvl="1" indent="-216000" fontAlgn="base">
              <a:lnSpc>
                <a:spcPct val="95000"/>
              </a:lnSpc>
              <a:spcAft>
                <a:spcPts val="300"/>
              </a:spcAft>
              <a:buSzPct val="70000"/>
              <a:buFont typeface="Wingdings" pitchFamily="2" charset="2"/>
              <a:buChar char="l"/>
              <a:tabLst>
                <a:tab pos="717550" algn="l"/>
              </a:tabLst>
            </a:pPr>
            <a:r>
              <a:rPr lang="en-GB" altLang="zh-CN" dirty="0">
                <a:solidFill>
                  <a:prstClr val="black"/>
                </a:solidFill>
                <a:ea typeface="微软雅黑" pitchFamily="34" charset="-122"/>
              </a:rPr>
              <a:t>In multi-cell scenario, for both baseline and reference receivers, inter-cell interference suppression with MMSE-IRC is </a:t>
            </a:r>
            <a:r>
              <a:rPr lang="en-GB" altLang="zh-CN" dirty="0" smtClean="0">
                <a:solidFill>
                  <a:prstClr val="black"/>
                </a:solidFill>
                <a:ea typeface="微软雅黑" pitchFamily="34" charset="-122"/>
              </a:rPr>
              <a:t>used. </a:t>
            </a:r>
            <a:endParaRPr lang="zh-CN" altLang="zh-CN" dirty="0">
              <a:solidFill>
                <a:prstClr val="black"/>
              </a:solidFill>
              <a:ea typeface="微软雅黑" pitchFamily="34" charset="-122"/>
            </a:endParaRPr>
          </a:p>
        </p:txBody>
      </p:sp>
    </p:spTree>
    <p:extLst>
      <p:ext uri="{BB962C8B-B14F-4D97-AF65-F5344CB8AC3E}">
        <p14:creationId xmlns:p14="http://schemas.microsoft.com/office/powerpoint/2010/main" val="19529930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dirty="0" smtClean="0"/>
              <a:t>Proposal and scope</a:t>
            </a:r>
            <a:endParaRPr lang="zh-CN" altLang="en-US" sz="2800" dirty="0"/>
          </a:p>
        </p:txBody>
      </p:sp>
      <p:sp>
        <p:nvSpPr>
          <p:cNvPr id="4" name="内容占位符 2"/>
          <p:cNvSpPr>
            <a:spLocks noGrp="1"/>
          </p:cNvSpPr>
          <p:nvPr>
            <p:ph idx="1"/>
          </p:nvPr>
        </p:nvSpPr>
        <p:spPr>
          <a:xfrm>
            <a:off x="179512" y="908720"/>
            <a:ext cx="8568952" cy="5184576"/>
          </a:xfrm>
          <a:noFill/>
        </p:spPr>
        <p:txBody>
          <a:bodyPr>
            <a:noAutofit/>
          </a:bodyPr>
          <a:lstStyle/>
          <a:p>
            <a:pPr marL="288000" indent="-288000" fontAlgn="base">
              <a:spcBef>
                <a:spcPts val="200"/>
              </a:spcBef>
              <a:spcAft>
                <a:spcPts val="200"/>
              </a:spcAft>
            </a:pPr>
            <a:r>
              <a:rPr lang="en-US" altLang="zh-CN" sz="2200" b="1" dirty="0"/>
              <a:t>Proposal</a:t>
            </a:r>
          </a:p>
          <a:p>
            <a:pPr marL="576000" lvl="1" indent="-252000" fontAlgn="base">
              <a:lnSpc>
                <a:spcPct val="95000"/>
              </a:lnSpc>
              <a:spcBef>
                <a:spcPts val="200"/>
              </a:spcBef>
              <a:spcAft>
                <a:spcPts val="200"/>
              </a:spcAft>
              <a:buSzPct val="75000"/>
            </a:pPr>
            <a:r>
              <a:rPr lang="en-US" altLang="zh-CN" dirty="0">
                <a:solidFill>
                  <a:srgbClr val="0000FF"/>
                </a:solidFill>
              </a:rPr>
              <a:t>Start a RAN4-led WI to specify new demodulation performance requirements of BS IC receiver </a:t>
            </a:r>
            <a:r>
              <a:rPr lang="en-US" altLang="zh-CN" dirty="0"/>
              <a:t>under typical deployment scenarios and with practical receiver implementation.</a:t>
            </a:r>
          </a:p>
          <a:p>
            <a:pPr marL="288000" indent="-288000" fontAlgn="base">
              <a:spcBef>
                <a:spcPts val="600"/>
              </a:spcBef>
              <a:spcAft>
                <a:spcPts val="200"/>
              </a:spcAft>
              <a:buSzPct val="85000"/>
            </a:pPr>
            <a:r>
              <a:rPr lang="en-US" altLang="zh-CN" sz="2200" b="1" dirty="0"/>
              <a:t>Scope</a:t>
            </a:r>
          </a:p>
          <a:p>
            <a:pPr marL="576000" lvl="1" indent="-252000" fontAlgn="base">
              <a:lnSpc>
                <a:spcPct val="95000"/>
              </a:lnSpc>
              <a:spcBef>
                <a:spcPts val="200"/>
              </a:spcBef>
              <a:spcAft>
                <a:spcPts val="200"/>
              </a:spcAft>
              <a:buSzPct val="75000"/>
            </a:pPr>
            <a:r>
              <a:rPr lang="en-GB" altLang="zh-CN" dirty="0"/>
              <a:t>LTE BS CW-IC receiver shall be assumed as the reference receiver structure for specifying the requirements.</a:t>
            </a:r>
            <a:endParaRPr lang="zh-CN" altLang="zh-CN" dirty="0"/>
          </a:p>
          <a:p>
            <a:pPr marL="938675" lvl="2" indent="-252000" fontAlgn="base">
              <a:lnSpc>
                <a:spcPct val="95000"/>
              </a:lnSpc>
              <a:spcBef>
                <a:spcPts val="200"/>
              </a:spcBef>
              <a:spcAft>
                <a:spcPts val="200"/>
              </a:spcAft>
              <a:buSzPct val="85000"/>
            </a:pPr>
            <a:r>
              <a:rPr lang="en-GB" altLang="zh-CN" dirty="0"/>
              <a:t>CW-IC receiver is used for intra-cell inter-user interference mitigation. </a:t>
            </a:r>
            <a:endParaRPr lang="zh-CN" altLang="zh-CN" dirty="0"/>
          </a:p>
          <a:p>
            <a:pPr marL="938675" lvl="2" indent="-252000" fontAlgn="base">
              <a:lnSpc>
                <a:spcPct val="95000"/>
              </a:lnSpc>
              <a:spcBef>
                <a:spcPts val="200"/>
              </a:spcBef>
              <a:spcAft>
                <a:spcPts val="200"/>
              </a:spcAft>
              <a:buSzPct val="85000"/>
            </a:pPr>
            <a:r>
              <a:rPr lang="en-GB" altLang="zh-CN" dirty="0"/>
              <a:t>In multi-cell scenario, inter-cell interference suppression with MMSE-IRC is used in the reference receiver.</a:t>
            </a:r>
            <a:endParaRPr lang="zh-CN" altLang="zh-CN" dirty="0"/>
          </a:p>
          <a:p>
            <a:pPr marL="576000" lvl="1" indent="-252000" fontAlgn="base">
              <a:lnSpc>
                <a:spcPct val="95000"/>
              </a:lnSpc>
              <a:spcBef>
                <a:spcPts val="200"/>
              </a:spcBef>
              <a:spcAft>
                <a:spcPts val="200"/>
              </a:spcAft>
              <a:buSzPct val="75000"/>
            </a:pPr>
            <a:r>
              <a:rPr lang="en-GB" altLang="zh-CN" dirty="0"/>
              <a:t>For PUSCH, specify the enhanced demodulation performance requirements for verification of BS receiver’s ability on intra-cell inter-user IC.</a:t>
            </a:r>
            <a:endParaRPr lang="zh-CN" altLang="zh-CN" dirty="0"/>
          </a:p>
          <a:p>
            <a:pPr marL="938675" lvl="2" indent="-252000" fontAlgn="base">
              <a:lnSpc>
                <a:spcPct val="95000"/>
              </a:lnSpc>
              <a:spcBef>
                <a:spcPts val="200"/>
              </a:spcBef>
              <a:spcAft>
                <a:spcPts val="200"/>
              </a:spcAft>
              <a:buSzPct val="85000"/>
            </a:pPr>
            <a:r>
              <a:rPr lang="en-GB" altLang="zh-CN" dirty="0"/>
              <a:t>Model time offset and frequency offset for the enhanced demodulation performance requirements.</a:t>
            </a:r>
            <a:endParaRPr lang="zh-CN" altLang="zh-CN" dirty="0"/>
          </a:p>
          <a:p>
            <a:pPr marL="938675" lvl="2" indent="-252000" fontAlgn="base">
              <a:lnSpc>
                <a:spcPct val="95000"/>
              </a:lnSpc>
              <a:spcBef>
                <a:spcPts val="200"/>
              </a:spcBef>
              <a:spcAft>
                <a:spcPts val="200"/>
              </a:spcAft>
              <a:buSzPct val="85000"/>
            </a:pPr>
            <a:r>
              <a:rPr lang="en-GB" altLang="zh-CN" dirty="0" smtClean="0"/>
              <a:t>Introduce </a:t>
            </a:r>
            <a:r>
              <a:rPr lang="en-GB" altLang="zh-CN" dirty="0"/>
              <a:t>the test case set as recommended in TR 36.766.</a:t>
            </a:r>
            <a:endParaRPr lang="zh-CN" altLang="zh-CN" dirty="0"/>
          </a:p>
          <a:p>
            <a:pPr marL="938675" lvl="2" indent="-252000" fontAlgn="base">
              <a:lnSpc>
                <a:spcPct val="95000"/>
              </a:lnSpc>
              <a:spcBef>
                <a:spcPts val="200"/>
              </a:spcBef>
              <a:spcAft>
                <a:spcPts val="200"/>
              </a:spcAft>
              <a:buSzPct val="85000"/>
            </a:pPr>
            <a:r>
              <a:rPr lang="en-US" altLang="zh-CN" dirty="0" smtClean="0"/>
              <a:t>Use </a:t>
            </a:r>
            <a:r>
              <a:rPr lang="en-US" altLang="zh-CN" dirty="0"/>
              <a:t>the test metric as recommended in TR 36.766</a:t>
            </a:r>
            <a:r>
              <a:rPr lang="en-US" altLang="zh-CN" dirty="0" smtClean="0"/>
              <a:t>.</a:t>
            </a:r>
          </a:p>
          <a:p>
            <a:pPr marL="576000" lvl="1" indent="-252000" fontAlgn="base">
              <a:lnSpc>
                <a:spcPct val="95000"/>
              </a:lnSpc>
              <a:spcBef>
                <a:spcPts val="200"/>
              </a:spcBef>
              <a:spcAft>
                <a:spcPts val="200"/>
              </a:spcAft>
              <a:buSzPct val="75000"/>
            </a:pPr>
            <a:r>
              <a:rPr lang="en-GB" altLang="zh-CN" dirty="0"/>
              <a:t>Specify the enhanced conformance test requirements.</a:t>
            </a:r>
            <a:endParaRPr lang="zh-CN" altLang="zh-CN" dirty="0"/>
          </a:p>
        </p:txBody>
      </p:sp>
    </p:spTree>
    <p:extLst>
      <p:ext uri="{BB962C8B-B14F-4D97-AF65-F5344CB8AC3E}">
        <p14:creationId xmlns:p14="http://schemas.microsoft.com/office/powerpoint/2010/main" val="3899772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sz="2800" dirty="0" smtClean="0"/>
              <a:t>References</a:t>
            </a:r>
            <a:endParaRPr lang="en-US" sz="2800" dirty="0"/>
          </a:p>
        </p:txBody>
      </p:sp>
      <p:sp>
        <p:nvSpPr>
          <p:cNvPr id="3" name="内容占位符 2"/>
          <p:cNvSpPr>
            <a:spLocks noGrp="1"/>
          </p:cNvSpPr>
          <p:nvPr>
            <p:ph idx="1"/>
          </p:nvPr>
        </p:nvSpPr>
        <p:spPr/>
        <p:txBody>
          <a:bodyPr/>
          <a:lstStyle/>
          <a:p>
            <a:pPr marL="0" indent="0" hangingPunct="0">
              <a:buNone/>
            </a:pPr>
            <a:r>
              <a:rPr lang="en-GB" altLang="zh-CN" sz="1800" dirty="0" smtClean="0"/>
              <a:t>[1] </a:t>
            </a:r>
            <a:r>
              <a:rPr lang="en-GB" altLang="zh-CN" sz="1800" dirty="0"/>
              <a:t>3GPP RP-161485, “New SI: Study on interference cancellation receiver for LTE BS</a:t>
            </a:r>
            <a:r>
              <a:rPr lang="en-US" altLang="zh-CN" sz="1800" dirty="0"/>
              <a:t>New SI: Study on interference cancellation receiver for LTE BS</a:t>
            </a:r>
            <a:r>
              <a:rPr lang="en-GB" altLang="zh-CN" sz="1800" dirty="0"/>
              <a:t>”, RAN #73, Sep 2016.</a:t>
            </a:r>
          </a:p>
          <a:p>
            <a:pPr marL="0" indent="0" hangingPunct="0">
              <a:buNone/>
            </a:pPr>
            <a:r>
              <a:rPr lang="en-GB" sz="1800" dirty="0" smtClean="0"/>
              <a:t>[2] </a:t>
            </a:r>
            <a:r>
              <a:rPr lang="en-US" sz="1800" dirty="0" smtClean="0"/>
              <a:t>3GPP </a:t>
            </a:r>
            <a:r>
              <a:rPr lang="en-US" sz="1800" dirty="0"/>
              <a:t>RP-170937, “TR 36.766: Study on interference cancellation receiver for LTE BS”, RAN #76, June 2017.</a:t>
            </a:r>
            <a:endParaRPr lang="en-US" dirty="0"/>
          </a:p>
        </p:txBody>
      </p:sp>
    </p:spTree>
    <p:extLst>
      <p:ext uri="{BB962C8B-B14F-4D97-AF65-F5344CB8AC3E}">
        <p14:creationId xmlns:p14="http://schemas.microsoft.com/office/powerpoint/2010/main" val="12033210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95736" y="2156663"/>
            <a:ext cx="4968552" cy="1200329"/>
          </a:xfrm>
          <a:prstGeom prst="rect">
            <a:avLst/>
          </a:prstGeom>
          <a:noFill/>
        </p:spPr>
        <p:txBody>
          <a:bodyPr wrap="square" rtlCol="0">
            <a:spAutoFit/>
          </a:bodyPr>
          <a:lstStyle/>
          <a:p>
            <a:pPr algn="ctr"/>
            <a:r>
              <a:rPr lang="en-US" altLang="zh-CN" sz="7200" b="1" dirty="0" smtClean="0">
                <a:solidFill>
                  <a:srgbClr val="002060"/>
                </a:solidFill>
                <a:ea typeface="微软雅黑" pitchFamily="34" charset="-122"/>
              </a:rPr>
              <a:t>Thanks</a:t>
            </a:r>
            <a:r>
              <a:rPr lang="en-US" altLang="zh-CN" sz="7200" b="1" dirty="0">
                <a:solidFill>
                  <a:srgbClr val="002060"/>
                </a:solidFill>
                <a:ea typeface="微软雅黑" pitchFamily="34" charset="-122"/>
              </a:rPr>
              <a:t>!</a:t>
            </a:r>
            <a:endParaRPr lang="zh-CN" altLang="en-US" sz="7200" b="1" dirty="0">
              <a:solidFill>
                <a:srgbClr val="002060"/>
              </a:solidFill>
              <a:ea typeface="微软雅黑" pitchFamily="34" charset="-122"/>
            </a:endParaRPr>
          </a:p>
        </p:txBody>
      </p:sp>
    </p:spTree>
    <p:extLst>
      <p:ext uri="{BB962C8B-B14F-4D97-AF65-F5344CB8AC3E}">
        <p14:creationId xmlns:p14="http://schemas.microsoft.com/office/powerpoint/2010/main" val="2628773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Annex: IC </a:t>
            </a:r>
            <a:r>
              <a:rPr lang="en-US" altLang="zh-CN" dirty="0"/>
              <a:t>performance </a:t>
            </a:r>
            <a:r>
              <a:rPr lang="en-US" altLang="zh-CN" dirty="0" smtClean="0"/>
              <a:t>gain concluded in SI (1/4)</a:t>
            </a:r>
            <a:endParaRPr lang="zh-CN" altLang="en-US" dirty="0"/>
          </a:p>
        </p:txBody>
      </p:sp>
      <p:sp>
        <p:nvSpPr>
          <p:cNvPr id="3" name="内容占位符 2"/>
          <p:cNvSpPr>
            <a:spLocks noGrp="1"/>
          </p:cNvSpPr>
          <p:nvPr>
            <p:ph idx="1"/>
          </p:nvPr>
        </p:nvSpPr>
        <p:spPr>
          <a:xfrm>
            <a:off x="251520" y="980728"/>
            <a:ext cx="8642350" cy="5256584"/>
          </a:xfrm>
        </p:spPr>
        <p:txBody>
          <a:bodyPr>
            <a:noAutofit/>
          </a:bodyPr>
          <a:lstStyle/>
          <a:p>
            <a:pPr marL="0" lvl="0" indent="0" fontAlgn="base">
              <a:spcBef>
                <a:spcPts val="600"/>
              </a:spcBef>
              <a:spcAft>
                <a:spcPts val="300"/>
              </a:spcAft>
              <a:buNone/>
            </a:pPr>
            <a:r>
              <a:rPr lang="en-GB" altLang="zh-CN" sz="2200" i="1" u="sng" dirty="0">
                <a:solidFill>
                  <a:srgbClr val="0000FF"/>
                </a:solidFill>
              </a:rPr>
              <a:t>The simulation results </a:t>
            </a:r>
            <a:r>
              <a:rPr lang="en-GB" altLang="zh-CN" sz="2200" i="1" u="sng" dirty="0" smtClean="0">
                <a:solidFill>
                  <a:srgbClr val="0000FF"/>
                </a:solidFill>
              </a:rPr>
              <a:t>WITHOUT time </a:t>
            </a:r>
            <a:r>
              <a:rPr lang="en-GB" altLang="zh-CN" sz="2200" i="1" u="sng" dirty="0">
                <a:solidFill>
                  <a:srgbClr val="0000FF"/>
                </a:solidFill>
              </a:rPr>
              <a:t>and frequency offset </a:t>
            </a:r>
            <a:r>
              <a:rPr lang="en-GB" altLang="zh-CN" sz="2200" i="1" u="sng" dirty="0" smtClean="0">
                <a:solidFill>
                  <a:srgbClr val="0000FF"/>
                </a:solidFill>
              </a:rPr>
              <a:t>is summarized </a:t>
            </a:r>
            <a:r>
              <a:rPr lang="en-GB" altLang="zh-CN" sz="2200" i="1" u="sng" dirty="0">
                <a:solidFill>
                  <a:srgbClr val="0000FF"/>
                </a:solidFill>
              </a:rPr>
              <a:t>as follows:</a:t>
            </a:r>
            <a:endParaRPr lang="en-GB" altLang="zh-CN" sz="2200" i="1" dirty="0" smtClean="0">
              <a:solidFill>
                <a:srgbClr val="0000FF"/>
              </a:solidFill>
            </a:endParaRPr>
          </a:p>
          <a:p>
            <a:pPr marL="288000" lvl="0" indent="-288000" fontAlgn="base">
              <a:spcBef>
                <a:spcPts val="600"/>
              </a:spcBef>
              <a:spcAft>
                <a:spcPts val="300"/>
              </a:spcAft>
            </a:pPr>
            <a:r>
              <a:rPr lang="en-GB" altLang="zh-CN" sz="2200" dirty="0" smtClean="0"/>
              <a:t>For </a:t>
            </a:r>
            <a:r>
              <a:rPr lang="en-GB" altLang="zh-CN" sz="2200" dirty="0"/>
              <a:t>scenarios with 2Rx BS and equal SNR for intra-cell </a:t>
            </a:r>
            <a:r>
              <a:rPr lang="en-GB" altLang="zh-CN" sz="2200" dirty="0" smtClean="0"/>
              <a:t>UEs:</a:t>
            </a:r>
            <a:endParaRPr lang="zh-CN" altLang="zh-CN" sz="2200" dirty="0"/>
          </a:p>
          <a:p>
            <a:pPr marL="576000" lvl="1" indent="-252000" fontAlgn="base">
              <a:lnSpc>
                <a:spcPct val="95000"/>
              </a:lnSpc>
              <a:spcBef>
                <a:spcPts val="200"/>
              </a:spcBef>
              <a:spcAft>
                <a:spcPts val="200"/>
              </a:spcAft>
              <a:buSzPct val="70000"/>
            </a:pPr>
            <a:r>
              <a:rPr lang="en-GB" altLang="zh-CN" dirty="0" smtClean="0"/>
              <a:t>The </a:t>
            </a:r>
            <a:r>
              <a:rPr lang="en-GB" altLang="zh-CN" dirty="0"/>
              <a:t>average IC gain for cases with EPA5 serving channel and high interference level is </a:t>
            </a:r>
            <a:r>
              <a:rPr lang="en-GB" altLang="zh-CN" dirty="0" smtClean="0"/>
              <a:t>2.7-3.1 </a:t>
            </a:r>
            <a:r>
              <a:rPr lang="en-GB" altLang="zh-CN" dirty="0"/>
              <a:t>dB from per UE perspective (case E1-a1, E1-a2, E1-c).</a:t>
            </a:r>
            <a:endParaRPr lang="zh-CN" altLang="zh-CN" dirty="0"/>
          </a:p>
          <a:p>
            <a:pPr marL="576000" lvl="1" indent="-252000" fontAlgn="base">
              <a:lnSpc>
                <a:spcPct val="95000"/>
              </a:lnSpc>
              <a:spcBef>
                <a:spcPts val="200"/>
              </a:spcBef>
              <a:spcAft>
                <a:spcPts val="200"/>
              </a:spcAft>
              <a:buSzPct val="70000"/>
            </a:pPr>
            <a:r>
              <a:rPr lang="en-GB" altLang="zh-CN" dirty="0"/>
              <a:t>The average IC gain for cases with EVA70 serving channel and low interference level is </a:t>
            </a:r>
            <a:r>
              <a:rPr lang="en-GB" altLang="zh-CN" dirty="0" smtClean="0"/>
              <a:t>1.6-1.8 </a:t>
            </a:r>
            <a:r>
              <a:rPr lang="en-GB" altLang="zh-CN" dirty="0"/>
              <a:t>dB from per UE perspective (case E1-b1, E1-b2).</a:t>
            </a:r>
            <a:endParaRPr lang="zh-CN" altLang="zh-CN" dirty="0"/>
          </a:p>
          <a:p>
            <a:pPr marL="576000" lvl="1" indent="-252000" fontAlgn="base">
              <a:lnSpc>
                <a:spcPct val="95000"/>
              </a:lnSpc>
              <a:spcBef>
                <a:spcPts val="200"/>
              </a:spcBef>
              <a:spcAft>
                <a:spcPts val="200"/>
              </a:spcAft>
              <a:buSzPct val="70000"/>
            </a:pPr>
            <a:r>
              <a:rPr lang="en-GB" altLang="zh-CN" dirty="0"/>
              <a:t>There is no obvious difference in terms of IC gain between UE1 and UE2.</a:t>
            </a:r>
            <a:endParaRPr lang="zh-CN" altLang="zh-CN" dirty="0"/>
          </a:p>
          <a:p>
            <a:pPr marL="288000" indent="-288000" fontAlgn="base">
              <a:spcBef>
                <a:spcPts val="600"/>
              </a:spcBef>
              <a:spcAft>
                <a:spcPts val="300"/>
              </a:spcAft>
            </a:pPr>
            <a:r>
              <a:rPr lang="en-GB" altLang="zh-CN" sz="2200" dirty="0" smtClean="0"/>
              <a:t>For </a:t>
            </a:r>
            <a:r>
              <a:rPr lang="en-GB" altLang="zh-CN" sz="2200" dirty="0"/>
              <a:t>scenarios with 4Rx BS and equal SNR for intra-cell UEs:</a:t>
            </a:r>
            <a:endParaRPr lang="zh-CN" altLang="zh-CN" sz="2200" dirty="0"/>
          </a:p>
          <a:p>
            <a:pPr marL="576000" lvl="1" indent="-252000" fontAlgn="base">
              <a:lnSpc>
                <a:spcPct val="95000"/>
              </a:lnSpc>
              <a:spcBef>
                <a:spcPts val="200"/>
              </a:spcBef>
              <a:spcAft>
                <a:spcPts val="200"/>
              </a:spcAft>
              <a:buSzPct val="70000"/>
            </a:pPr>
            <a:r>
              <a:rPr lang="en-US" altLang="zh-CN" dirty="0" smtClean="0"/>
              <a:t>The </a:t>
            </a:r>
            <a:r>
              <a:rPr lang="en-US" altLang="zh-CN" dirty="0"/>
              <a:t>average IC gain for cases with EPA5 serving channel and high interference level is </a:t>
            </a:r>
            <a:r>
              <a:rPr lang="en-US" altLang="zh-CN" dirty="0" smtClean="0"/>
              <a:t>3.7-5.3dB </a:t>
            </a:r>
            <a:r>
              <a:rPr lang="en-US" altLang="zh-CN" dirty="0"/>
              <a:t>from per UE perspective (case E2-a1, E2-a2).</a:t>
            </a:r>
          </a:p>
          <a:p>
            <a:pPr marL="576000" lvl="1" indent="-252000" fontAlgn="base">
              <a:lnSpc>
                <a:spcPct val="95000"/>
              </a:lnSpc>
              <a:spcBef>
                <a:spcPts val="200"/>
              </a:spcBef>
              <a:spcAft>
                <a:spcPts val="200"/>
              </a:spcAft>
              <a:buSzPct val="70000"/>
            </a:pPr>
            <a:r>
              <a:rPr lang="en-US" altLang="zh-CN" dirty="0" smtClean="0"/>
              <a:t>The </a:t>
            </a:r>
            <a:r>
              <a:rPr lang="en-US" altLang="zh-CN" dirty="0"/>
              <a:t>average IC gain for cases with EVA70 serving channel and low interference level is </a:t>
            </a:r>
            <a:r>
              <a:rPr lang="en-US" altLang="zh-CN" dirty="0" smtClean="0"/>
              <a:t>2.3-2.8dB </a:t>
            </a:r>
            <a:r>
              <a:rPr lang="en-US" altLang="zh-CN" dirty="0"/>
              <a:t>from per UE perspective (case E2-b1, E2-b2).</a:t>
            </a:r>
          </a:p>
          <a:p>
            <a:pPr marL="576000" lvl="1" indent="-252000" fontAlgn="base">
              <a:lnSpc>
                <a:spcPct val="95000"/>
              </a:lnSpc>
              <a:spcBef>
                <a:spcPts val="200"/>
              </a:spcBef>
              <a:spcAft>
                <a:spcPts val="200"/>
              </a:spcAft>
              <a:buSzPct val="70000"/>
            </a:pPr>
            <a:r>
              <a:rPr lang="en-US" altLang="zh-CN" dirty="0" smtClean="0"/>
              <a:t>There </a:t>
            </a:r>
            <a:r>
              <a:rPr lang="en-US" altLang="zh-CN" dirty="0"/>
              <a:t>is no obvious difference in terms of IC gain among the 4 UEs.</a:t>
            </a:r>
          </a:p>
          <a:p>
            <a:endParaRPr lang="zh-CN" altLang="en-US" sz="1050" dirty="0"/>
          </a:p>
        </p:txBody>
      </p:sp>
    </p:spTree>
    <p:extLst>
      <p:ext uri="{BB962C8B-B14F-4D97-AF65-F5344CB8AC3E}">
        <p14:creationId xmlns:p14="http://schemas.microsoft.com/office/powerpoint/2010/main" val="1845809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Annex: IC performance gain concluded in SI </a:t>
            </a:r>
            <a:r>
              <a:rPr lang="en-US" altLang="zh-CN" dirty="0" smtClean="0"/>
              <a:t>(2/4)</a:t>
            </a:r>
            <a:endParaRPr lang="zh-CN" altLang="en-US" dirty="0"/>
          </a:p>
        </p:txBody>
      </p:sp>
      <p:sp>
        <p:nvSpPr>
          <p:cNvPr id="3" name="内容占位符 2"/>
          <p:cNvSpPr>
            <a:spLocks noGrp="1"/>
          </p:cNvSpPr>
          <p:nvPr>
            <p:ph idx="1"/>
          </p:nvPr>
        </p:nvSpPr>
        <p:spPr/>
        <p:txBody>
          <a:bodyPr>
            <a:noAutofit/>
          </a:bodyPr>
          <a:lstStyle/>
          <a:p>
            <a:pPr marL="288000" indent="-288000" fontAlgn="base">
              <a:spcBef>
                <a:spcPts val="600"/>
              </a:spcBef>
              <a:spcAft>
                <a:spcPts val="300"/>
              </a:spcAft>
            </a:pPr>
            <a:r>
              <a:rPr lang="en-GB" altLang="zh-CN" sz="2200" dirty="0"/>
              <a:t>For scenarios with 2Rx BS and unequal SNR for intra-cell UEs (the SNR of UE1 is 3 dB lower than that of UE2):</a:t>
            </a:r>
          </a:p>
          <a:p>
            <a:pPr marL="576000" lvl="1" indent="-252000" fontAlgn="base">
              <a:lnSpc>
                <a:spcPct val="95000"/>
              </a:lnSpc>
              <a:spcBef>
                <a:spcPts val="200"/>
              </a:spcBef>
              <a:spcAft>
                <a:spcPts val="200"/>
              </a:spcAft>
              <a:buSzPct val="70000"/>
            </a:pPr>
            <a:r>
              <a:rPr lang="en-GB" altLang="zh-CN" dirty="0"/>
              <a:t>If all UEs use the same MCS</a:t>
            </a:r>
            <a:endParaRPr lang="zh-CN" altLang="zh-CN" dirty="0"/>
          </a:p>
          <a:p>
            <a:pPr marL="938675" lvl="2" indent="-252000" fontAlgn="base">
              <a:spcBef>
                <a:spcPts val="200"/>
              </a:spcBef>
              <a:spcAft>
                <a:spcPts val="300"/>
              </a:spcAft>
              <a:buSzPct val="85000"/>
            </a:pPr>
            <a:r>
              <a:rPr lang="en-US" altLang="zh-CN" dirty="0" smtClean="0"/>
              <a:t>The </a:t>
            </a:r>
            <a:r>
              <a:rPr lang="en-US" altLang="zh-CN" dirty="0"/>
              <a:t>average IC gain for cases with EPA5 serving channel and high interference level is </a:t>
            </a:r>
            <a:r>
              <a:rPr lang="en-US" altLang="zh-CN" dirty="0" smtClean="0"/>
              <a:t>4.9-5.3 </a:t>
            </a:r>
            <a:r>
              <a:rPr lang="en-US" altLang="zh-CN" dirty="0"/>
              <a:t>dB and </a:t>
            </a:r>
            <a:r>
              <a:rPr lang="en-US" altLang="zh-CN" dirty="0" smtClean="0"/>
              <a:t>1.4-1.8 </a:t>
            </a:r>
            <a:r>
              <a:rPr lang="en-US" altLang="zh-CN" dirty="0"/>
              <a:t>dB for UE1 and UE2 respectively (case U1-a1, U1-a2, U1-c).</a:t>
            </a:r>
          </a:p>
          <a:p>
            <a:pPr marL="938675" lvl="2" indent="-252000" fontAlgn="base">
              <a:spcBef>
                <a:spcPts val="200"/>
              </a:spcBef>
              <a:spcAft>
                <a:spcPts val="300"/>
              </a:spcAft>
              <a:buSzPct val="85000"/>
            </a:pPr>
            <a:r>
              <a:rPr lang="en-US" altLang="zh-CN" dirty="0" smtClean="0"/>
              <a:t>The </a:t>
            </a:r>
            <a:r>
              <a:rPr lang="en-US" altLang="zh-CN" dirty="0"/>
              <a:t>average IC gain for cases with EVA70 serving channel and low interference level is </a:t>
            </a:r>
            <a:r>
              <a:rPr lang="en-US" altLang="zh-CN" dirty="0" smtClean="0"/>
              <a:t>3.4-3.9 </a:t>
            </a:r>
            <a:r>
              <a:rPr lang="en-US" altLang="zh-CN" dirty="0"/>
              <a:t>dB and </a:t>
            </a:r>
            <a:r>
              <a:rPr lang="en-US" altLang="zh-CN" dirty="0" smtClean="0"/>
              <a:t>0.3-0.4 </a:t>
            </a:r>
            <a:r>
              <a:rPr lang="en-US" altLang="zh-CN" dirty="0"/>
              <a:t>dB for UE1 and UE2 respectively (case U1-b1, U1-b2).</a:t>
            </a:r>
          </a:p>
          <a:p>
            <a:pPr marL="576000" lvl="1" indent="-252000" fontAlgn="base">
              <a:lnSpc>
                <a:spcPct val="95000"/>
              </a:lnSpc>
              <a:spcBef>
                <a:spcPts val="200"/>
              </a:spcBef>
              <a:spcAft>
                <a:spcPts val="200"/>
              </a:spcAft>
              <a:buSzPct val="70000"/>
            </a:pPr>
            <a:r>
              <a:rPr lang="en-GB" altLang="zh-CN" dirty="0" smtClean="0"/>
              <a:t>If </a:t>
            </a:r>
            <a:r>
              <a:rPr lang="en-GB" altLang="zh-CN" dirty="0"/>
              <a:t>UEs with different SNR use different MCS</a:t>
            </a:r>
            <a:endParaRPr lang="zh-CN" altLang="zh-CN" dirty="0"/>
          </a:p>
          <a:p>
            <a:pPr marL="938675" lvl="2" indent="-252000" fontAlgn="base">
              <a:spcBef>
                <a:spcPts val="200"/>
              </a:spcBef>
              <a:spcAft>
                <a:spcPts val="300"/>
              </a:spcAft>
              <a:buSzPct val="85000"/>
            </a:pPr>
            <a:r>
              <a:rPr lang="en-GB" altLang="zh-CN" dirty="0"/>
              <a:t>When MCS 10 is used for UE1 and MCS 15 is used for UE2, with EPA5 serving channel and high interference level, the average IC gain is 2.3 and 3.4 dB for UE1 and UE2 respectively  (case U1-d).</a:t>
            </a:r>
            <a:endParaRPr lang="zh-CN" altLang="zh-CN" dirty="0"/>
          </a:p>
          <a:p>
            <a:pPr marL="938675" lvl="2" indent="-252000" fontAlgn="base">
              <a:spcBef>
                <a:spcPts val="200"/>
              </a:spcBef>
              <a:spcAft>
                <a:spcPts val="300"/>
              </a:spcAft>
              <a:buSzPct val="85000"/>
            </a:pPr>
            <a:r>
              <a:rPr lang="en-GB" altLang="zh-CN" dirty="0"/>
              <a:t>When MCS 15 is used for UE1 and MCS 10 is used for UE2, with EPA5 serving channel and high interference level, the average IC gain is 7.3 and 0.3 dB for UE1 and UE2 respectively (case U1-e).</a:t>
            </a:r>
            <a:endParaRPr lang="zh-CN" altLang="zh-CN" dirty="0"/>
          </a:p>
        </p:txBody>
      </p:sp>
    </p:spTree>
    <p:extLst>
      <p:ext uri="{BB962C8B-B14F-4D97-AF65-F5344CB8AC3E}">
        <p14:creationId xmlns:p14="http://schemas.microsoft.com/office/powerpoint/2010/main" val="41543018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Annex: IC performance gain concluded in SI </a:t>
            </a:r>
            <a:r>
              <a:rPr lang="en-US" altLang="zh-CN" dirty="0" smtClean="0"/>
              <a:t>(3/4)</a:t>
            </a:r>
            <a:endParaRPr lang="zh-CN" altLang="en-US" dirty="0"/>
          </a:p>
        </p:txBody>
      </p:sp>
      <p:sp>
        <p:nvSpPr>
          <p:cNvPr id="3" name="内容占位符 2"/>
          <p:cNvSpPr>
            <a:spLocks noGrp="1"/>
          </p:cNvSpPr>
          <p:nvPr>
            <p:ph idx="1"/>
          </p:nvPr>
        </p:nvSpPr>
        <p:spPr/>
        <p:txBody>
          <a:bodyPr>
            <a:noAutofit/>
          </a:bodyPr>
          <a:lstStyle/>
          <a:p>
            <a:pPr marL="288000" indent="-288000" fontAlgn="base">
              <a:spcBef>
                <a:spcPts val="600"/>
              </a:spcBef>
              <a:spcAft>
                <a:spcPts val="300"/>
              </a:spcAft>
            </a:pPr>
            <a:r>
              <a:rPr lang="en-GB" altLang="zh-CN" sz="2200" dirty="0" smtClean="0"/>
              <a:t>For </a:t>
            </a:r>
            <a:r>
              <a:rPr lang="en-GB" altLang="zh-CN" sz="2200" dirty="0"/>
              <a:t>scenarios with </a:t>
            </a:r>
            <a:r>
              <a:rPr lang="en-GB" altLang="zh-CN" sz="2200" dirty="0" smtClean="0"/>
              <a:t>4Rx </a:t>
            </a:r>
            <a:r>
              <a:rPr lang="en-GB" altLang="zh-CN" sz="2200" dirty="0"/>
              <a:t>BS and unequal SNR for intra-cell UEs </a:t>
            </a:r>
            <a:r>
              <a:rPr lang="en-GB" altLang="zh-CN" sz="2200" dirty="0" smtClean="0"/>
              <a:t>(</a:t>
            </a:r>
            <a:r>
              <a:rPr lang="en-GB" altLang="zh-CN" sz="2200" dirty="0"/>
              <a:t>the SNR of UE1/3 is 3 dB lower than that of UE2/4</a:t>
            </a:r>
            <a:r>
              <a:rPr lang="en-GB" altLang="zh-CN" sz="2200" dirty="0" smtClean="0"/>
              <a:t>):</a:t>
            </a:r>
            <a:endParaRPr lang="en-GB" altLang="zh-CN" sz="2200" dirty="0"/>
          </a:p>
          <a:p>
            <a:pPr marL="576000" lvl="1" indent="-252000" fontAlgn="base">
              <a:lnSpc>
                <a:spcPct val="95000"/>
              </a:lnSpc>
              <a:spcBef>
                <a:spcPts val="200"/>
              </a:spcBef>
              <a:spcAft>
                <a:spcPts val="200"/>
              </a:spcAft>
              <a:buSzPct val="70000"/>
            </a:pPr>
            <a:r>
              <a:rPr lang="en-GB" altLang="zh-CN" dirty="0"/>
              <a:t>If all UEs use the same MCS</a:t>
            </a:r>
            <a:endParaRPr lang="zh-CN" altLang="zh-CN" dirty="0"/>
          </a:p>
          <a:p>
            <a:pPr marL="938675" lvl="2" indent="-252000" fontAlgn="base">
              <a:spcBef>
                <a:spcPts val="200"/>
              </a:spcBef>
              <a:spcAft>
                <a:spcPts val="300"/>
              </a:spcAft>
              <a:buSzPct val="85000"/>
            </a:pPr>
            <a:r>
              <a:rPr lang="en-GB" altLang="zh-CN" dirty="0" smtClean="0"/>
              <a:t>The </a:t>
            </a:r>
            <a:r>
              <a:rPr lang="en-GB" altLang="zh-CN" dirty="0"/>
              <a:t>average IC gain for cases with EPA5 serving channel and high interference level is </a:t>
            </a:r>
            <a:r>
              <a:rPr lang="en-GB" altLang="zh-CN" dirty="0" smtClean="0"/>
              <a:t>6.5-7.9 </a:t>
            </a:r>
            <a:r>
              <a:rPr lang="en-GB" altLang="zh-CN" dirty="0"/>
              <a:t>dB and </a:t>
            </a:r>
            <a:r>
              <a:rPr lang="en-GB" altLang="zh-CN" dirty="0" smtClean="0"/>
              <a:t>2.1-3.4 </a:t>
            </a:r>
            <a:r>
              <a:rPr lang="en-GB" altLang="zh-CN" dirty="0"/>
              <a:t>dB for UE1/3 and UE2/4 respectively (case U2-a1, U2-a2).</a:t>
            </a:r>
            <a:endParaRPr lang="zh-CN" altLang="zh-CN" dirty="0"/>
          </a:p>
          <a:p>
            <a:pPr marL="938675" lvl="2" indent="-252000" fontAlgn="base">
              <a:spcBef>
                <a:spcPts val="200"/>
              </a:spcBef>
              <a:spcAft>
                <a:spcPts val="300"/>
              </a:spcAft>
              <a:buSzPct val="85000"/>
            </a:pPr>
            <a:r>
              <a:rPr lang="en-GB" altLang="zh-CN" dirty="0"/>
              <a:t>The average IC gain for cases with EVA70 serving channel and low interference level is </a:t>
            </a:r>
            <a:r>
              <a:rPr lang="en-GB" altLang="zh-CN" dirty="0" smtClean="0"/>
              <a:t>4.1-5.4 </a:t>
            </a:r>
            <a:r>
              <a:rPr lang="en-GB" altLang="zh-CN" dirty="0"/>
              <a:t>dB and </a:t>
            </a:r>
            <a:r>
              <a:rPr lang="en-GB" altLang="zh-CN" dirty="0" smtClean="0"/>
              <a:t>1.4-1.8 </a:t>
            </a:r>
            <a:r>
              <a:rPr lang="en-GB" altLang="zh-CN" dirty="0"/>
              <a:t>dB for UE1/3 and UE2/4 respectively (case U2-b1, U2-b2).</a:t>
            </a:r>
            <a:endParaRPr lang="zh-CN" altLang="zh-CN" dirty="0"/>
          </a:p>
          <a:p>
            <a:pPr marL="576000" lvl="1" indent="-252000" fontAlgn="base">
              <a:lnSpc>
                <a:spcPct val="95000"/>
              </a:lnSpc>
              <a:spcBef>
                <a:spcPts val="200"/>
              </a:spcBef>
              <a:spcAft>
                <a:spcPts val="200"/>
              </a:spcAft>
              <a:buSzPct val="70000"/>
            </a:pPr>
            <a:r>
              <a:rPr lang="en-GB" altLang="zh-CN" dirty="0" smtClean="0"/>
              <a:t>If </a:t>
            </a:r>
            <a:r>
              <a:rPr lang="en-GB" altLang="zh-CN" dirty="0"/>
              <a:t>UEs with different SNR use different MCS</a:t>
            </a:r>
            <a:endParaRPr lang="zh-CN" altLang="zh-CN" dirty="0"/>
          </a:p>
          <a:p>
            <a:pPr marL="938675" lvl="2" indent="-252000" fontAlgn="base">
              <a:spcBef>
                <a:spcPts val="200"/>
              </a:spcBef>
              <a:spcAft>
                <a:spcPts val="300"/>
              </a:spcAft>
              <a:buSzPct val="85000"/>
            </a:pPr>
            <a:r>
              <a:rPr lang="en-GB" altLang="zh-CN" dirty="0"/>
              <a:t>When MCS 10 is used for UE1/3 and MCS 15 is used for UE2/4, with EPA5 serving channel and high interference level, the average IC gain is </a:t>
            </a:r>
            <a:r>
              <a:rPr lang="en-GB" altLang="zh-CN" dirty="0" smtClean="0"/>
              <a:t>4.2-4.3 </a:t>
            </a:r>
            <a:r>
              <a:rPr lang="en-GB" altLang="zh-CN" dirty="0"/>
              <a:t>and </a:t>
            </a:r>
            <a:r>
              <a:rPr lang="en-GB" altLang="zh-CN" dirty="0" smtClean="0"/>
              <a:t>5.1-5.2 </a:t>
            </a:r>
            <a:r>
              <a:rPr lang="en-GB" altLang="zh-CN" dirty="0"/>
              <a:t>dB for UE1/3 and UE2/4 respectively (case U2-c).</a:t>
            </a:r>
            <a:endParaRPr lang="zh-CN" altLang="zh-CN" dirty="0"/>
          </a:p>
          <a:p>
            <a:pPr marL="938675" lvl="2" indent="-252000" fontAlgn="base">
              <a:spcBef>
                <a:spcPts val="200"/>
              </a:spcBef>
              <a:spcAft>
                <a:spcPts val="300"/>
              </a:spcAft>
              <a:buSzPct val="85000"/>
            </a:pPr>
            <a:r>
              <a:rPr lang="en-GB" altLang="zh-CN" dirty="0"/>
              <a:t>When MCS 15 is used for UE1/3 and MCS 10 is used for UE2/4, with EPA5 serving channel and high interference level, the average IC gain is </a:t>
            </a:r>
            <a:r>
              <a:rPr lang="en-GB" altLang="zh-CN" dirty="0" smtClean="0"/>
              <a:t>10.7-10.9 </a:t>
            </a:r>
            <a:r>
              <a:rPr lang="en-GB" altLang="zh-CN" dirty="0"/>
              <a:t>dB and </a:t>
            </a:r>
            <a:r>
              <a:rPr lang="en-GB" altLang="zh-CN" dirty="0" smtClean="0"/>
              <a:t>1.9-2.0 </a:t>
            </a:r>
            <a:r>
              <a:rPr lang="en-GB" altLang="zh-CN" dirty="0"/>
              <a:t>dB for UE1/3 and UE2/4 respectively (case U2-d).</a:t>
            </a:r>
            <a:endParaRPr lang="zh-CN" altLang="zh-CN" dirty="0"/>
          </a:p>
          <a:p>
            <a:endParaRPr lang="zh-CN" altLang="en-US" dirty="0"/>
          </a:p>
        </p:txBody>
      </p:sp>
    </p:spTree>
    <p:extLst>
      <p:ext uri="{BB962C8B-B14F-4D97-AF65-F5344CB8AC3E}">
        <p14:creationId xmlns:p14="http://schemas.microsoft.com/office/powerpoint/2010/main" val="3700300187"/>
      </p:ext>
    </p:extLst>
  </p:cSld>
  <p:clrMapOvr>
    <a:masterClrMapping/>
  </p:clrMapOvr>
</p:sld>
</file>

<file path=ppt/theme/theme1.xml><?xml version="1.0" encoding="utf-8"?>
<a:theme xmlns:a="http://schemas.openxmlformats.org/drawingml/2006/main" name="CTTIC - Standard and Simulation Team">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电信技术创新中心标准与仿真团队</Template>
  <TotalTime>10427</TotalTime>
  <Words>1118</Words>
  <Application>Microsoft Office PowerPoint</Application>
  <PresentationFormat>全屏显示(4:3)</PresentationFormat>
  <Paragraphs>68</Paragraphs>
  <Slides>10</Slides>
  <Notes>1</Notes>
  <HiddenSlides>0</HiddenSlides>
  <MMClips>0</MMClips>
  <ScaleCrop>false</ScaleCrop>
  <HeadingPairs>
    <vt:vector size="4" baseType="variant">
      <vt:variant>
        <vt:lpstr>主题</vt:lpstr>
      </vt:variant>
      <vt:variant>
        <vt:i4>1</vt:i4>
      </vt:variant>
      <vt:variant>
        <vt:lpstr>幻灯片标题</vt:lpstr>
      </vt:variant>
      <vt:variant>
        <vt:i4>10</vt:i4>
      </vt:variant>
    </vt:vector>
  </HeadingPairs>
  <TitlesOfParts>
    <vt:vector size="11" baseType="lpstr">
      <vt:lpstr>CTTIC - Standard and Simulation Team</vt:lpstr>
      <vt:lpstr>Motivation for new WI on  Performance requirements of interference cancellation receiver for LTE BS</vt:lpstr>
      <vt:lpstr>Motivation for BS IC receiver</vt:lpstr>
      <vt:lpstr>Summary of BS IC SI</vt:lpstr>
      <vt:lpstr>Proposal and scope</vt:lpstr>
      <vt:lpstr>References</vt:lpstr>
      <vt:lpstr>PowerPoint 演示文稿</vt:lpstr>
      <vt:lpstr>Annex: IC performance gain concluded in SI (1/4)</vt:lpstr>
      <vt:lpstr>Annex: IC performance gain concluded in SI (2/4)</vt:lpstr>
      <vt:lpstr>Annex: IC performance gain concluded in SI (3/4)</vt:lpstr>
      <vt:lpstr>Annex: IC performance gain concluded in SI (4/4)</vt:lpstr>
    </vt:vector>
  </TitlesOfParts>
  <Company>China Telecom Technology Innovation Center mited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新模板示例</dc:title>
  <dc:subject>电信技术创新中心标准与仿真团队</dc:subject>
  <dc:creator>CT-TIC</dc:creator>
  <cp:lastModifiedBy>China Telecom</cp:lastModifiedBy>
  <cp:revision>739</cp:revision>
  <cp:lastPrinted>2016-08-10T06:13:18Z</cp:lastPrinted>
  <dcterms:created xsi:type="dcterms:W3CDTF">2014-02-13T05:54:06Z</dcterms:created>
  <dcterms:modified xsi:type="dcterms:W3CDTF">2017-05-25T03:05:34Z</dcterms:modified>
</cp:coreProperties>
</file>