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2"/>
  </p:notesMasterIdLst>
  <p:handoutMasterIdLst>
    <p:handoutMasterId r:id="rId33"/>
  </p:handoutMasterIdLst>
  <p:sldIdLst>
    <p:sldId id="452" r:id="rId2"/>
    <p:sldId id="396" r:id="rId3"/>
    <p:sldId id="428" r:id="rId4"/>
    <p:sldId id="697" r:id="rId5"/>
    <p:sldId id="698" r:id="rId6"/>
    <p:sldId id="327" r:id="rId7"/>
    <p:sldId id="676" r:id="rId8"/>
    <p:sldId id="677" r:id="rId9"/>
    <p:sldId id="699" r:id="rId10"/>
    <p:sldId id="678" r:id="rId11"/>
    <p:sldId id="706" r:id="rId12"/>
    <p:sldId id="684" r:id="rId13"/>
    <p:sldId id="700" r:id="rId14"/>
    <p:sldId id="686" r:id="rId15"/>
    <p:sldId id="687" r:id="rId16"/>
    <p:sldId id="715" r:id="rId17"/>
    <p:sldId id="711" r:id="rId18"/>
    <p:sldId id="689" r:id="rId19"/>
    <p:sldId id="692" r:id="rId20"/>
    <p:sldId id="709" r:id="rId21"/>
    <p:sldId id="710" r:id="rId22"/>
    <p:sldId id="717" r:id="rId23"/>
    <p:sldId id="716" r:id="rId24"/>
    <p:sldId id="690" r:id="rId25"/>
    <p:sldId id="712" r:id="rId26"/>
    <p:sldId id="713" r:id="rId27"/>
    <p:sldId id="714" r:id="rId28"/>
    <p:sldId id="694" r:id="rId29"/>
    <p:sldId id="353" r:id="rId30"/>
    <p:sldId id="701" r:id="rId31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A6EA8"/>
    <a:srgbClr val="5A8B25"/>
    <a:srgbClr val="72AF2F"/>
    <a:srgbClr val="B1D254"/>
    <a:srgbClr val="FF3300"/>
    <a:srgbClr val="FFCC00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72" autoAdjust="0"/>
    <p:restoredTop sz="94660" autoAdjust="0"/>
  </p:normalViewPr>
  <p:slideViewPr>
    <p:cSldViewPr snapToGrid="0">
      <p:cViewPr varScale="1">
        <p:scale>
          <a:sx n="70" d="100"/>
          <a:sy n="70" d="100"/>
        </p:scale>
        <p:origin x="461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980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7" y="0"/>
            <a:ext cx="2945979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7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980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7" y="0"/>
            <a:ext cx="2945979" cy="49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2950"/>
            <a:ext cx="4962525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4"/>
            <a:ext cx="4986242" cy="446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7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4275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118" y="4717072"/>
            <a:ext cx="4989442" cy="446602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64321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56442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0511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538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07282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09878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5700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991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8066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7398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581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7563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6799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2718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© 3GPP 2017                              RAN6 Status Report to RAN#76                        RP-170869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dirty="0"/>
            </a:br>
            <a:br>
              <a:rPr lang="en-US" altLang="zh-CN" dirty="0"/>
            </a:br>
            <a:endParaRPr lang="en-GB" altLang="zh-CN" dirty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350838" y="258763"/>
            <a:ext cx="71135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TSG-RAN #76				</a:t>
            </a:r>
            <a:r>
              <a:rPr lang="en-GB" altLang="en-US" sz="2000" b="1" i="1" dirty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RP-170869</a:t>
            </a:r>
            <a:endParaRPr lang="en-GB" altLang="en-US" sz="2000" b="1" i="1" dirty="0">
              <a:highlight>
                <a:srgbClr val="FFFF00"/>
              </a:highlight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West Palm Beach, USA, 5-8 June, 2017</a:t>
            </a: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087435" y="4815068"/>
            <a:ext cx="5523328" cy="729205"/>
          </a:xfrm>
        </p:spPr>
        <p:txBody>
          <a:bodyPr/>
          <a:lstStyle/>
          <a:p>
            <a:pPr marL="0" indent="0">
              <a:buFontTx/>
              <a:buNone/>
              <a:tabLst>
                <a:tab pos="2873375" algn="l"/>
              </a:tabLst>
            </a:pPr>
            <a:r>
              <a:rPr lang="en-GB" altLang="en-US" sz="1600" dirty="0">
                <a:latin typeface="Arial" charset="0"/>
              </a:rPr>
              <a:t>RAN6 Chair:          	Juergen Hofmann (NOKIA)</a:t>
            </a:r>
          </a:p>
          <a:p>
            <a:pPr marL="0" indent="0">
              <a:buFontTx/>
              <a:buNone/>
              <a:tabLst>
                <a:tab pos="2511425" algn="l"/>
                <a:tab pos="2873375" algn="l"/>
              </a:tabLst>
            </a:pPr>
            <a:r>
              <a:rPr lang="en-GB" altLang="en-US" sz="1600" dirty="0">
                <a:latin typeface="Arial" charset="0"/>
              </a:rPr>
              <a:t>RAN6 Secretary: 		Paolo Usai (ETSI MCC)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400" y="2459038"/>
            <a:ext cx="642836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WG6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#76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eDRX_GSM (Rel-13)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4" y="1380998"/>
            <a:ext cx="8658225" cy="4830763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sz="2000" dirty="0"/>
              <a:t>Set of 2 correction CRs agreed related to SGSN and BSS handling of </a:t>
            </a:r>
            <a:r>
              <a:rPr lang="en-US" sz="2000" dirty="0" err="1"/>
              <a:t>eDRX</a:t>
            </a:r>
            <a:r>
              <a:rPr lang="en-US" sz="2000" dirty="0"/>
              <a:t> related information for the paging procedure in case of a BVC reset procedure and in case of a BSS not supporting </a:t>
            </a:r>
            <a:r>
              <a:rPr lang="en-US" sz="2000" dirty="0" err="1"/>
              <a:t>eDRX</a:t>
            </a:r>
            <a:r>
              <a:rPr lang="en-US" sz="2000" dirty="0"/>
              <a:t>.  </a:t>
            </a:r>
          </a:p>
          <a:p>
            <a:r>
              <a:rPr lang="en-US" sz="2000" b="1" dirty="0"/>
              <a:t>CR 48.018 Removing </a:t>
            </a:r>
            <a:r>
              <a:rPr lang="en-US" sz="2000" b="1" dirty="0" err="1"/>
              <a:t>Unecessary</a:t>
            </a:r>
            <a:r>
              <a:rPr lang="en-US" sz="2000" b="1" dirty="0"/>
              <a:t> References to </a:t>
            </a:r>
            <a:r>
              <a:rPr lang="en-US" sz="2000" b="1" dirty="0" err="1"/>
              <a:t>eDRX</a:t>
            </a:r>
            <a:r>
              <a:rPr lang="en-US" sz="2000" b="1" dirty="0"/>
              <a:t> for SGSN Paging Procedure (Rel-13)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R6-170230</a:t>
            </a:r>
          </a:p>
          <a:p>
            <a:pPr lvl="1"/>
            <a:r>
              <a:rPr lang="en-US" sz="2000" dirty="0"/>
              <a:t>Rel-14 mirror in </a:t>
            </a:r>
            <a:r>
              <a:rPr lang="en-US" sz="2000" dirty="0">
                <a:solidFill>
                  <a:srgbClr val="0000FF"/>
                </a:solidFill>
              </a:rPr>
              <a:t>R6-170231</a:t>
            </a:r>
          </a:p>
          <a:p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/>
              <a:t>The agreed CRs are collected in </a:t>
            </a:r>
            <a:r>
              <a:rPr lang="en-US" sz="2000" dirty="0">
                <a:solidFill>
                  <a:srgbClr val="0000FF"/>
                </a:solidFill>
              </a:rPr>
              <a:t>RP-170927</a:t>
            </a:r>
            <a:r>
              <a:rPr lang="en-US" sz="2000" dirty="0"/>
              <a:t> for block approval at RAN#76.</a:t>
            </a:r>
            <a:endParaRPr lang="en-US" sz="20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0982951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472874" cy="4830763"/>
          </a:xfrm>
        </p:spPr>
        <p:txBody>
          <a:bodyPr/>
          <a:lstStyle/>
          <a:p>
            <a:r>
              <a:rPr lang="en-GB" sz="2000" dirty="0"/>
              <a:t>Set of 6 correction CRs agreed related to </a:t>
            </a:r>
            <a:r>
              <a:rPr lang="en-US" sz="2000" dirty="0"/>
              <a:t>EC-PACCH mapping for Coverage Class CC1, protection against frequent system information changes due to a malicious BSS and addition of performance requirements for BTS conformance testing: </a:t>
            </a:r>
          </a:p>
          <a:p>
            <a:r>
              <a:rPr lang="en-GB" sz="2000" b="1" dirty="0">
                <a:solidFill>
                  <a:schemeClr val="accent4"/>
                </a:solidFill>
              </a:rPr>
              <a:t>CR 45.003 </a:t>
            </a:r>
            <a:r>
              <a:rPr lang="en-US" sz="2000" b="1" dirty="0">
                <a:solidFill>
                  <a:schemeClr val="accent4"/>
                </a:solidFill>
              </a:rPr>
              <a:t>Correction of EC-PACCH mapping onto PDCHs (Rel-13) </a:t>
            </a:r>
            <a:r>
              <a:rPr lang="en-GB" sz="2000" dirty="0"/>
              <a:t>agreed in </a:t>
            </a:r>
            <a:r>
              <a:rPr lang="en-GB" sz="2000" dirty="0">
                <a:solidFill>
                  <a:srgbClr val="0000FF"/>
                </a:solidFill>
              </a:rPr>
              <a:t>R6-170232</a:t>
            </a:r>
          </a:p>
          <a:p>
            <a:pPr lvl="1">
              <a:spcBef>
                <a:spcPts val="300"/>
              </a:spcBef>
            </a:pPr>
            <a:r>
              <a:rPr lang="en-GB" sz="2000" dirty="0"/>
              <a:t>Rel-14 mirror in </a:t>
            </a:r>
            <a:r>
              <a:rPr lang="en-GB" sz="2000" dirty="0">
                <a:solidFill>
                  <a:srgbClr val="0000FF"/>
                </a:solidFill>
              </a:rPr>
              <a:t>R6-170233</a:t>
            </a:r>
          </a:p>
          <a:p>
            <a:pPr>
              <a:spcBef>
                <a:spcPts val="300"/>
              </a:spcBef>
            </a:pPr>
            <a:r>
              <a:rPr lang="en-US" sz="2000" b="1" dirty="0"/>
              <a:t>CR 44.018 Protection Against Malicious Changes to System Information (Rel-13)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R6-170236</a:t>
            </a:r>
          </a:p>
          <a:p>
            <a:pPr lvl="1">
              <a:spcBef>
                <a:spcPts val="300"/>
              </a:spcBef>
            </a:pPr>
            <a:r>
              <a:rPr lang="en-US" sz="2000" dirty="0"/>
              <a:t>Rel-14 mirror in </a:t>
            </a:r>
            <a:r>
              <a:rPr lang="en-US" sz="2000" dirty="0">
                <a:solidFill>
                  <a:srgbClr val="0000FF"/>
                </a:solidFill>
              </a:rPr>
              <a:t>R6-170237</a:t>
            </a:r>
            <a:endParaRPr lang="en-GB" sz="2000" dirty="0">
              <a:solidFill>
                <a:srgbClr val="0000FF"/>
              </a:solidFill>
            </a:endParaRPr>
          </a:p>
          <a:p>
            <a:pPr>
              <a:spcBef>
                <a:spcPts val="300"/>
              </a:spcBef>
            </a:pPr>
            <a:r>
              <a:rPr lang="en-GB" sz="2000" b="1" dirty="0"/>
              <a:t>CR 51.021 </a:t>
            </a:r>
            <a:r>
              <a:rPr lang="en-US" sz="2000" b="1" dirty="0"/>
              <a:t>Add performance requirement values for testing EC-GSM-</a:t>
            </a:r>
            <a:r>
              <a:rPr lang="en-US" sz="2000" b="1" dirty="0" err="1"/>
              <a:t>IoT</a:t>
            </a:r>
            <a:r>
              <a:rPr lang="en-US" sz="2000" b="1" dirty="0"/>
              <a:t> channels</a:t>
            </a:r>
            <a:r>
              <a:rPr lang="en-GB" sz="2000" dirty="0"/>
              <a:t> </a:t>
            </a:r>
            <a:r>
              <a:rPr lang="en-GB" sz="2000" b="1" dirty="0"/>
              <a:t>(Rel-13) </a:t>
            </a:r>
            <a:r>
              <a:rPr lang="en-GB" sz="2000" dirty="0"/>
              <a:t>agreed in </a:t>
            </a:r>
            <a:r>
              <a:rPr lang="en-GB" sz="2000" dirty="0">
                <a:solidFill>
                  <a:srgbClr val="0000FF"/>
                </a:solidFill>
              </a:rPr>
              <a:t>R6-170278</a:t>
            </a:r>
          </a:p>
          <a:p>
            <a:pPr lvl="1">
              <a:spcBef>
                <a:spcPts val="300"/>
              </a:spcBef>
            </a:pPr>
            <a:r>
              <a:rPr lang="en-GB" sz="2000" dirty="0"/>
              <a:t>Rel-14 mirror in </a:t>
            </a:r>
            <a:r>
              <a:rPr lang="en-GB" sz="2000" dirty="0">
                <a:solidFill>
                  <a:srgbClr val="0000FF"/>
                </a:solidFill>
              </a:rPr>
              <a:t>R6-170279</a:t>
            </a:r>
            <a:endParaRPr lang="en-US" sz="2000" dirty="0">
              <a:solidFill>
                <a:srgbClr val="0000FF"/>
              </a:solidFill>
            </a:endParaRPr>
          </a:p>
          <a:p>
            <a:pPr>
              <a:spcBef>
                <a:spcPts val="300"/>
              </a:spcBef>
            </a:pPr>
            <a:r>
              <a:rPr lang="en-US" sz="2000" dirty="0"/>
              <a:t>The agreed CRs are collected in </a:t>
            </a:r>
            <a:r>
              <a:rPr lang="en-US" sz="2000" dirty="0">
                <a:solidFill>
                  <a:srgbClr val="0000FF"/>
                </a:solidFill>
              </a:rPr>
              <a:t>RP-170928</a:t>
            </a:r>
            <a:r>
              <a:rPr lang="en-US" sz="2000" dirty="0"/>
              <a:t> for block approval at RAN#76.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78371" y="228600"/>
            <a:ext cx="7182155" cy="1143000"/>
          </a:xfrm>
        </p:spPr>
        <p:txBody>
          <a:bodyPr/>
          <a:lstStyle/>
          <a:p>
            <a:pPr algn="l"/>
            <a:r>
              <a:rPr lang="en-US" dirty="0" err="1"/>
              <a:t>CIoT_EC_GSM</a:t>
            </a:r>
            <a:r>
              <a:rPr lang="en-US" dirty="0"/>
              <a:t>, Core and Perf aspects </a:t>
            </a:r>
            <a:br>
              <a:rPr lang="en-US" dirty="0"/>
            </a:br>
            <a:r>
              <a:rPr lang="en-US" dirty="0"/>
              <a:t>(Rel-13) </a:t>
            </a:r>
          </a:p>
        </p:txBody>
      </p:sp>
    </p:spTree>
    <p:extLst>
      <p:ext uri="{BB962C8B-B14F-4D97-AF65-F5344CB8AC3E}">
        <p14:creationId xmlns:p14="http://schemas.microsoft.com/office/powerpoint/2010/main" val="398962161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pPr marL="0" indent="0">
              <a:buNone/>
            </a:pPr>
            <a:endParaRPr lang="en-US" sz="800" dirty="0"/>
          </a:p>
          <a:p>
            <a:r>
              <a:rPr lang="en-US" sz="2000" dirty="0"/>
              <a:t>WI completed at GERAN#70.</a:t>
            </a:r>
          </a:p>
          <a:p>
            <a:r>
              <a:rPr lang="en-US" sz="2000" dirty="0"/>
              <a:t>No contributions.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dirty="0"/>
              <a:t>CS/PS Coordination for Shared GERAN Networks (Rel-13)</a:t>
            </a:r>
          </a:p>
        </p:txBody>
      </p:sp>
    </p:spTree>
    <p:extLst>
      <p:ext uri="{BB962C8B-B14F-4D97-AF65-F5344CB8AC3E}">
        <p14:creationId xmlns:p14="http://schemas.microsoft.com/office/powerpoint/2010/main" val="65312106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/>
              <a:t>Contributions to Rel-14 Features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0527579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Positioning Enhancements in GERAN      - ePOS_GERAN (Rel-14)   (1/4)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584912" cy="4995292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solidFill>
                  <a:srgbClr val="0000FF"/>
                </a:solidFill>
              </a:rPr>
              <a:t>Several concept refinements of the </a:t>
            </a:r>
            <a:r>
              <a:rPr lang="en-GB" sz="2000" b="1" dirty="0" err="1">
                <a:solidFill>
                  <a:srgbClr val="0000FF"/>
                </a:solidFill>
              </a:rPr>
              <a:t>Multilateration</a:t>
            </a:r>
            <a:r>
              <a:rPr lang="en-GB" sz="2000" b="1" dirty="0">
                <a:solidFill>
                  <a:srgbClr val="0000FF"/>
                </a:solidFill>
              </a:rPr>
              <a:t> Timing Advance (MTA) positioning method at RAN6 #4 agreed:</a:t>
            </a:r>
          </a:p>
          <a:p>
            <a:r>
              <a:rPr lang="en-US" sz="2000" b="1" dirty="0"/>
              <a:t>On Further Proceedings for Enhancing </a:t>
            </a:r>
            <a:r>
              <a:rPr lang="en-US" sz="2000" b="1" dirty="0" err="1"/>
              <a:t>Multilateration</a:t>
            </a:r>
            <a:r>
              <a:rPr lang="en-US" sz="2000" b="1" dirty="0"/>
              <a:t> Positioning Methods</a:t>
            </a:r>
            <a:r>
              <a:rPr lang="en-US" sz="2000" dirty="0"/>
              <a:t>,</a:t>
            </a:r>
            <a:r>
              <a:rPr lang="en-US" sz="2000" b="1" dirty="0"/>
              <a:t> </a:t>
            </a:r>
            <a:r>
              <a:rPr lang="en-GB" sz="2000" dirty="0">
                <a:solidFill>
                  <a:srgbClr val="0000FF"/>
                </a:solidFill>
              </a:rPr>
              <a:t>R6-170199 </a:t>
            </a:r>
            <a:r>
              <a:rPr lang="en-GB" sz="2000" dirty="0">
                <a:solidFill>
                  <a:schemeClr val="accent4"/>
                </a:solidFill>
              </a:rPr>
              <a:t>with agreements on:</a:t>
            </a:r>
          </a:p>
          <a:p>
            <a:pPr lvl="1">
              <a:spcBef>
                <a:spcPts val="0"/>
              </a:spcBef>
            </a:pPr>
            <a:r>
              <a:rPr lang="en-GB" sz="1800" dirty="0"/>
              <a:t>Improved i</a:t>
            </a:r>
            <a:r>
              <a:rPr lang="en-US" sz="1800" dirty="0" err="1"/>
              <a:t>nterworking</a:t>
            </a:r>
            <a:r>
              <a:rPr lang="en-US" sz="1800" dirty="0"/>
              <a:t> of the MTA procedure with pending uplink data transfer (e.g. exception report) to suspend the ongoing MTA procedure.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Improved latency of the MTA procedure through indication of the last MTA radio access and forwarding to SMLC before MPM timer expiry.</a:t>
            </a:r>
          </a:p>
          <a:p>
            <a:r>
              <a:rPr lang="en-US" sz="2000" b="1" dirty="0"/>
              <a:t>On Security of the MTA method for Position Estimation, </a:t>
            </a:r>
            <a:r>
              <a:rPr lang="en-US" sz="2000" dirty="0">
                <a:solidFill>
                  <a:srgbClr val="0000FF"/>
                </a:solidFill>
              </a:rPr>
              <a:t>R6-170200</a:t>
            </a:r>
            <a:r>
              <a:rPr lang="en-US" sz="2000" dirty="0"/>
              <a:t> and     </a:t>
            </a:r>
            <a:r>
              <a:rPr lang="en-US" sz="2000" b="1" dirty="0"/>
              <a:t>Solving the Security Threat for MTA Positioning Methods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0000FF"/>
                </a:solidFill>
              </a:rPr>
              <a:t>R6-170289 </a:t>
            </a:r>
            <a:r>
              <a:rPr lang="en-US" sz="2000" dirty="0"/>
              <a:t>with agreements on:  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Need for improving robustness against security threats for all MTA access methods. 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Inclusion of a set of RANDOM IDs in the RRLP </a:t>
            </a:r>
            <a:r>
              <a:rPr lang="en-US" sz="1800" dirty="0" err="1"/>
              <a:t>Multilateration</a:t>
            </a:r>
            <a:r>
              <a:rPr lang="en-US" sz="1800" dirty="0"/>
              <a:t> Request message, each used per MTA radio access so that integrity of MTA radio access is checked by verifying the RANDOM ID against the set at SMLC.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7092001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0480"/>
            <a:ext cx="8686800" cy="4947921"/>
          </a:xfrm>
        </p:spPr>
        <p:txBody>
          <a:bodyPr/>
          <a:lstStyle/>
          <a:p>
            <a:pPr marL="0" indent="0">
              <a:spcBef>
                <a:spcPts val="300"/>
              </a:spcBef>
              <a:buNone/>
            </a:pPr>
            <a:r>
              <a:rPr lang="en-US" sz="2000" b="1" dirty="0">
                <a:solidFill>
                  <a:srgbClr val="0000FF"/>
                </a:solidFill>
              </a:rPr>
              <a:t>Normative Work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43.059 </a:t>
            </a:r>
            <a:r>
              <a:rPr lang="en-US" sz="2000" b="1" dirty="0" err="1"/>
              <a:t>Multilateration</a:t>
            </a:r>
            <a:r>
              <a:rPr lang="en-US" sz="2000" b="1" dirty="0"/>
              <a:t> - Miscellaneous correction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R6-170313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Refinements to functional description of the </a:t>
            </a:r>
            <a:r>
              <a:rPr lang="en-US" sz="1800" dirty="0" err="1"/>
              <a:t>Multilateration</a:t>
            </a:r>
            <a:r>
              <a:rPr lang="en-US" sz="1800" dirty="0"/>
              <a:t> TA and </a:t>
            </a:r>
            <a:r>
              <a:rPr lang="en-US" sz="1800" dirty="0" err="1"/>
              <a:t>Multilateration</a:t>
            </a:r>
            <a:r>
              <a:rPr lang="en-US" sz="1800" dirty="0"/>
              <a:t> OTD procedures (Stage 2).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44.031 Introduction of </a:t>
            </a:r>
            <a:r>
              <a:rPr lang="en-US" sz="2000" b="1" dirty="0" err="1"/>
              <a:t>Multilateration</a:t>
            </a:r>
            <a:r>
              <a:rPr lang="en-US" sz="2000" b="1" dirty="0"/>
              <a:t>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R6-170323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RRLP message for the MTA positioning method.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44.031 Introduction of </a:t>
            </a:r>
            <a:r>
              <a:rPr lang="en-US" sz="2000" b="1" dirty="0" err="1"/>
              <a:t>Multilateration</a:t>
            </a:r>
            <a:r>
              <a:rPr lang="en-US" sz="2000" b="1" dirty="0"/>
              <a:t> OTD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R6-170266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RRLP message for the MOTD positioning method.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44.018 Introduction of </a:t>
            </a:r>
            <a:r>
              <a:rPr lang="en-US" sz="2000" b="1" dirty="0" err="1"/>
              <a:t>Multilateration</a:t>
            </a:r>
            <a:r>
              <a:rPr lang="en-US" sz="2000" b="1" dirty="0"/>
              <a:t>,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R6-170294 </a:t>
            </a:r>
            <a:r>
              <a:rPr lang="en-US" sz="2000" dirty="0"/>
              <a:t>and</a:t>
            </a:r>
          </a:p>
          <a:p>
            <a:pPr marL="354013" indent="-354013">
              <a:lnSpc>
                <a:spcPct val="90000"/>
              </a:lnSpc>
              <a:spcBef>
                <a:spcPts val="300"/>
              </a:spcBef>
              <a:buNone/>
            </a:pPr>
            <a:r>
              <a:rPr lang="en-US" sz="2000" b="1" dirty="0"/>
              <a:t>	CR 44.060 Introduction of </a:t>
            </a:r>
            <a:r>
              <a:rPr lang="en-US" sz="2000" b="1" dirty="0" err="1"/>
              <a:t>Multilateration</a:t>
            </a:r>
            <a:r>
              <a:rPr lang="en-US" sz="2000" b="1" dirty="0"/>
              <a:t>,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R6-170296</a:t>
            </a:r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(EC-)CCCH channel access and immediate assignment and (EC-)PACCH messages related to paging response and MTA radio access. </a:t>
            </a:r>
            <a:endParaRPr lang="en-US" sz="18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48.008 Introduction of </a:t>
            </a:r>
            <a:r>
              <a:rPr lang="en-US" sz="2000" b="1" dirty="0" err="1"/>
              <a:t>Multilateration</a:t>
            </a:r>
            <a:r>
              <a:rPr lang="en-US" sz="2000" b="1" dirty="0"/>
              <a:t>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R6-170314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Forwarding of MTA information from non-serving BSS to serving BSS via MSC.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48.018 Introduction of </a:t>
            </a:r>
            <a:r>
              <a:rPr lang="en-US" sz="2000" b="1" dirty="0" err="1"/>
              <a:t>Multilateration</a:t>
            </a:r>
            <a:r>
              <a:rPr lang="en-US" sz="2000" b="1" dirty="0"/>
              <a:t>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R6-170282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SGSN and BSS handling of the MTA / MOTD procedure and concurrent data transfer or other location requests. </a:t>
            </a:r>
            <a:endParaRPr lang="en-US" sz="20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GB" dirty="0"/>
              <a:t>Positioning</a:t>
            </a:r>
            <a:r>
              <a:rPr lang="de-DE" dirty="0"/>
              <a:t> </a:t>
            </a:r>
            <a:r>
              <a:rPr lang="en-GB" dirty="0"/>
              <a:t>Enhancements</a:t>
            </a:r>
            <a:r>
              <a:rPr lang="de-DE" dirty="0"/>
              <a:t> in GERAN      - ePOS_GERAN (Rel-14)   (2/4)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96683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544"/>
            <a:ext cx="8686800" cy="4943857"/>
          </a:xfrm>
        </p:spPr>
        <p:txBody>
          <a:bodyPr/>
          <a:lstStyle/>
          <a:p>
            <a:pPr marL="0" indent="0">
              <a:spcBef>
                <a:spcPts val="300"/>
              </a:spcBef>
              <a:buNone/>
            </a:pPr>
            <a:r>
              <a:rPr lang="en-US" sz="2000" b="1" dirty="0">
                <a:solidFill>
                  <a:srgbClr val="0000FF"/>
                </a:solidFill>
              </a:rPr>
              <a:t>Normative Work (cont’d)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48.018 Introduction of PS domain transport for </a:t>
            </a:r>
            <a:r>
              <a:rPr lang="en-US" sz="2000" b="1" dirty="0" err="1"/>
              <a:t>Multilateration</a:t>
            </a:r>
            <a:r>
              <a:rPr lang="en-US" sz="2000" b="1" dirty="0"/>
              <a:t> Timing Advance information transfer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R6-170174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Transfer of MTA related information between a non-serving BSS and a serving BSS in the PS domain using the RIM procedure with modification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49.031 Introduction of </a:t>
            </a:r>
            <a:r>
              <a:rPr lang="en-US" sz="2000" b="1" dirty="0" err="1"/>
              <a:t>Multilateration</a:t>
            </a:r>
            <a:r>
              <a:rPr lang="en-US" sz="2000" b="1" dirty="0"/>
              <a:t>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R6-170295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BSSMAP message exchange between BSS and SMLC for the MTA positioning method.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Draft CR 24.008, Introduction of </a:t>
            </a:r>
            <a:r>
              <a:rPr lang="en-US" sz="2000" b="1" dirty="0" err="1"/>
              <a:t>Multilateration</a:t>
            </a:r>
            <a:r>
              <a:rPr lang="en-US" sz="2000" b="1" dirty="0"/>
              <a:t> and Indication of CC5 support </a:t>
            </a:r>
            <a:r>
              <a:rPr lang="en-US" sz="2000" dirty="0"/>
              <a:t>endorsed in </a:t>
            </a:r>
            <a:r>
              <a:rPr lang="en-US" sz="2000" dirty="0">
                <a:solidFill>
                  <a:srgbClr val="0000FF"/>
                </a:solidFill>
              </a:rPr>
              <a:t>R6-170316 </a:t>
            </a:r>
            <a:r>
              <a:rPr lang="en-US" sz="2000" dirty="0"/>
              <a:t>and sent along the LS to CT1</a:t>
            </a:r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Introduces MS capability indication for MTA and MOTD in PS LCS Capability IE and MS Sync accuracy in MSRAC IE. It also includes the capability bit for CC5.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45.005 Receiver Performance for Extended Access Burst </a:t>
            </a:r>
            <a:r>
              <a:rPr lang="en-US" sz="2000" dirty="0"/>
              <a:t>agreed in          </a:t>
            </a:r>
            <a:r>
              <a:rPr lang="en-US" sz="2000" dirty="0">
                <a:solidFill>
                  <a:srgbClr val="0000FF"/>
                </a:solidFill>
              </a:rPr>
              <a:t>R6-170270 </a:t>
            </a:r>
            <a:r>
              <a:rPr lang="en-US" sz="2000" dirty="0"/>
              <a:t>and </a:t>
            </a:r>
            <a:r>
              <a:rPr lang="en-US" sz="2000" b="1" dirty="0"/>
              <a:t>CR 51.021 on BTS conformance testing</a:t>
            </a:r>
            <a:r>
              <a:rPr lang="en-US" sz="2000" dirty="0"/>
              <a:t> agreed in </a:t>
            </a:r>
            <a:r>
              <a:rPr lang="en-US" sz="2000" dirty="0">
                <a:solidFill>
                  <a:srgbClr val="0000FF"/>
                </a:solidFill>
              </a:rPr>
              <a:t>R6-170284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45.010 Introduction of </a:t>
            </a:r>
            <a:r>
              <a:rPr lang="en-US" sz="2000" b="1" dirty="0" err="1"/>
              <a:t>Multilateration</a:t>
            </a:r>
            <a:r>
              <a:rPr lang="en-US" sz="2000" dirty="0"/>
              <a:t> agreed in</a:t>
            </a:r>
            <a:r>
              <a:rPr lang="en-US" sz="2000" dirty="0">
                <a:solidFill>
                  <a:srgbClr val="0000FF"/>
                </a:solidFill>
              </a:rPr>
              <a:t> R6-170297 </a:t>
            </a:r>
            <a:r>
              <a:rPr lang="en-US" sz="2000" dirty="0"/>
              <a:t>and </a:t>
            </a:r>
            <a:r>
              <a:rPr lang="en-US" sz="2000" b="1" dirty="0"/>
              <a:t>CR 51.021 on BTS conformance testing</a:t>
            </a:r>
            <a:r>
              <a:rPr lang="en-US" sz="2000" dirty="0"/>
              <a:t> agreed in </a:t>
            </a:r>
            <a:r>
              <a:rPr lang="en-US" sz="2000" dirty="0">
                <a:solidFill>
                  <a:srgbClr val="0000FF"/>
                </a:solidFill>
              </a:rPr>
              <a:t>R6-170317</a:t>
            </a:r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Captures timing advance and synchronization accuracy performance requirements for MTA and MOTD methods for MS and BTS.</a:t>
            </a:r>
            <a:endParaRPr lang="en-US" sz="20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GB" dirty="0"/>
              <a:t>Positioning</a:t>
            </a:r>
            <a:r>
              <a:rPr lang="de-DE" dirty="0"/>
              <a:t> </a:t>
            </a:r>
            <a:r>
              <a:rPr lang="en-GB" dirty="0"/>
              <a:t>Enhancements</a:t>
            </a:r>
            <a:r>
              <a:rPr lang="de-DE" dirty="0"/>
              <a:t> in GERAN      - ePOS_GERAN (Rel-14)   (3/4)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20737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Positioning</a:t>
            </a:r>
            <a:r>
              <a:rPr lang="de-DE" dirty="0"/>
              <a:t> </a:t>
            </a:r>
            <a:r>
              <a:rPr lang="en-GB" dirty="0"/>
              <a:t>Enhancements</a:t>
            </a:r>
            <a:r>
              <a:rPr lang="de-DE" dirty="0"/>
              <a:t> in GERAN      - </a:t>
            </a:r>
            <a:r>
              <a:rPr lang="de-DE" dirty="0" err="1"/>
              <a:t>ePOS_GERAN</a:t>
            </a:r>
            <a:r>
              <a:rPr lang="de-DE" dirty="0"/>
              <a:t> (Rel-14)   (4/4)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75589" cy="4525963"/>
          </a:xfrm>
        </p:spPr>
        <p:txBody>
          <a:bodyPr/>
          <a:lstStyle/>
          <a:p>
            <a:pPr marL="57150" indent="0">
              <a:lnSpc>
                <a:spcPct val="95000"/>
              </a:lnSpc>
              <a:spcBef>
                <a:spcPts val="300"/>
              </a:spcBef>
              <a:buNone/>
            </a:pPr>
            <a:r>
              <a:rPr lang="en-GB" sz="2000" b="1" dirty="0">
                <a:solidFill>
                  <a:srgbClr val="0000FF"/>
                </a:solidFill>
              </a:rPr>
              <a:t>CRs for Approval</a:t>
            </a:r>
          </a:p>
          <a:p>
            <a:pPr>
              <a:spcBef>
                <a:spcPts val="300"/>
              </a:spcBef>
            </a:pPr>
            <a:r>
              <a:rPr lang="en-US" sz="2000" dirty="0"/>
              <a:t>The agreed CRs are collected in </a:t>
            </a:r>
            <a:r>
              <a:rPr lang="en-US" sz="2000" dirty="0">
                <a:solidFill>
                  <a:srgbClr val="0000FF"/>
                </a:solidFill>
              </a:rPr>
              <a:t>RP-170923 </a:t>
            </a:r>
            <a:r>
              <a:rPr lang="en-US" sz="2000" dirty="0"/>
              <a:t>for block approval at RAN#76.</a:t>
            </a:r>
            <a:endParaRPr lang="en-GB" sz="2000" b="1" dirty="0">
              <a:solidFill>
                <a:srgbClr val="0000FF"/>
              </a:solidFill>
            </a:endParaRPr>
          </a:p>
          <a:p>
            <a:pPr marL="57150" indent="0">
              <a:lnSpc>
                <a:spcPct val="95000"/>
              </a:lnSpc>
              <a:spcBef>
                <a:spcPts val="300"/>
              </a:spcBef>
              <a:buNone/>
            </a:pPr>
            <a:r>
              <a:rPr lang="en-GB" sz="2000" b="1" dirty="0">
                <a:solidFill>
                  <a:srgbClr val="0000FF"/>
                </a:solidFill>
              </a:rPr>
              <a:t>WI Summary</a:t>
            </a:r>
          </a:p>
          <a:p>
            <a:pPr>
              <a:spcBef>
                <a:spcPts val="300"/>
              </a:spcBef>
            </a:pPr>
            <a:r>
              <a:rPr lang="en-US" sz="2000" b="1" dirty="0"/>
              <a:t>Summary for WI Positioning Enhancements for GERAN</a:t>
            </a:r>
            <a:r>
              <a:rPr lang="en-US" sz="2000" dirty="0"/>
              <a:t> endorsed in </a:t>
            </a:r>
          </a:p>
          <a:p>
            <a:pPr marL="363538" indent="-363538">
              <a:spcBef>
                <a:spcPts val="300"/>
              </a:spcBef>
              <a:buNone/>
            </a:pPr>
            <a:r>
              <a:rPr lang="en-US" sz="2000" dirty="0">
                <a:solidFill>
                  <a:srgbClr val="0000FF"/>
                </a:solidFill>
              </a:rPr>
              <a:t>	R6-170271</a:t>
            </a:r>
            <a:r>
              <a:rPr lang="en-US" sz="2000" dirty="0"/>
              <a:t>, submitted in </a:t>
            </a:r>
            <a:r>
              <a:rPr lang="en-US" sz="2000" dirty="0">
                <a:solidFill>
                  <a:srgbClr val="0000FF"/>
                </a:solidFill>
              </a:rPr>
              <a:t>RP-170920 </a:t>
            </a:r>
            <a:r>
              <a:rPr lang="en-US" sz="2000" dirty="0"/>
              <a:t>to RAN#76.</a:t>
            </a:r>
            <a:endParaRPr lang="en-US" sz="2000" b="1" dirty="0">
              <a:solidFill>
                <a:srgbClr val="0000FF"/>
              </a:solidFill>
            </a:endParaRPr>
          </a:p>
          <a:p>
            <a:pPr marL="0" indent="0">
              <a:lnSpc>
                <a:spcPct val="95000"/>
              </a:lnSpc>
              <a:spcBef>
                <a:spcPts val="300"/>
              </a:spcBef>
              <a:buNone/>
            </a:pPr>
            <a:r>
              <a:rPr lang="en-US" sz="2000" b="1" dirty="0">
                <a:solidFill>
                  <a:srgbClr val="0000FF"/>
                </a:solidFill>
              </a:rPr>
              <a:t>WI Progress</a:t>
            </a:r>
            <a:endParaRPr lang="en-US" sz="2000" dirty="0"/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sz="2000" dirty="0"/>
              <a:t>All stage 2 and stage 3 CRs agreed at RAN6#4.</a:t>
            </a:r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sz="2000" dirty="0"/>
              <a:t>WI completed at RAN6#4. </a:t>
            </a:r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GB" sz="2000" dirty="0"/>
              <a:t>Status Report to RAN#76: </a:t>
            </a:r>
            <a:r>
              <a:rPr lang="en-GB" sz="2000" dirty="0">
                <a:solidFill>
                  <a:srgbClr val="0000FF"/>
                </a:solidFill>
              </a:rPr>
              <a:t>RP-170919</a:t>
            </a:r>
          </a:p>
          <a:p>
            <a:pPr marL="0" indent="0">
              <a:lnSpc>
                <a:spcPct val="95000"/>
              </a:lnSpc>
              <a:spcBef>
                <a:spcPts val="300"/>
              </a:spcBef>
              <a:buNone/>
            </a:pPr>
            <a:r>
              <a:rPr lang="en-GB" sz="2000" b="1" dirty="0">
                <a:solidFill>
                  <a:srgbClr val="0000FF"/>
                </a:solidFill>
              </a:rPr>
              <a:t>Revised WID for Approval</a:t>
            </a:r>
            <a:endParaRPr lang="en-US" sz="2000" b="1" dirty="0"/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GB" sz="2000" b="1" dirty="0"/>
              <a:t>Revised WID Positioning enhancements for GERAN</a:t>
            </a:r>
            <a:r>
              <a:rPr lang="en-GB" sz="2000" dirty="0"/>
              <a:t>: </a:t>
            </a:r>
            <a:r>
              <a:rPr lang="en-GB" sz="2000" dirty="0">
                <a:solidFill>
                  <a:srgbClr val="0000FF"/>
                </a:solidFill>
              </a:rPr>
              <a:t>RP-171052</a:t>
            </a:r>
          </a:p>
          <a:p>
            <a:pPr lvl="1">
              <a:lnSpc>
                <a:spcPct val="95000"/>
              </a:lnSpc>
              <a:spcBef>
                <a:spcPts val="300"/>
              </a:spcBef>
            </a:pPr>
            <a:r>
              <a:rPr lang="en-GB" sz="2000" dirty="0"/>
              <a:t>update of </a:t>
            </a:r>
            <a:r>
              <a:rPr lang="en-US" sz="2000" dirty="0"/>
              <a:t>impacted specifications and completion time</a:t>
            </a:r>
            <a:r>
              <a:rPr lang="en-GB" sz="200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1407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Support of Dedicated Core Networks </a:t>
            </a:r>
            <a:br>
              <a:rPr lang="en-GB" dirty="0"/>
            </a:br>
            <a:r>
              <a:rPr lang="en-GB" dirty="0"/>
              <a:t>- DECOR_GERAN (Rel-14)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584912" cy="4830763"/>
          </a:xfrm>
        </p:spPr>
        <p:txBody>
          <a:bodyPr/>
          <a:lstStyle/>
          <a:p>
            <a:r>
              <a:rPr lang="en-US" sz="2000" dirty="0"/>
              <a:t>WI closed at RAN#73. </a:t>
            </a:r>
          </a:p>
          <a:p>
            <a:r>
              <a:rPr lang="en-US" sz="2000" dirty="0"/>
              <a:t>One correction CR agreed at RAN6#4.</a:t>
            </a:r>
          </a:p>
          <a:p>
            <a:r>
              <a:rPr lang="en-US" sz="2000" b="1" dirty="0"/>
              <a:t>CR 48.018 Addition of DECOR rerouting cause code (Rel-14) </a:t>
            </a:r>
            <a:r>
              <a:rPr lang="en-US" sz="2000" dirty="0"/>
              <a:t>agreed in         </a:t>
            </a:r>
            <a:r>
              <a:rPr lang="en-US" sz="2000" dirty="0">
                <a:solidFill>
                  <a:srgbClr val="0000FF"/>
                </a:solidFill>
              </a:rPr>
              <a:t>R6-170178</a:t>
            </a:r>
          </a:p>
          <a:p>
            <a:r>
              <a:rPr lang="en-US" sz="2000" dirty="0"/>
              <a:t>The agreed CR is in </a:t>
            </a:r>
            <a:r>
              <a:rPr lang="en-US" sz="2000" dirty="0">
                <a:solidFill>
                  <a:srgbClr val="0000FF"/>
                </a:solidFill>
              </a:rPr>
              <a:t>RP-170926 </a:t>
            </a:r>
            <a:r>
              <a:rPr lang="en-US" sz="2000" dirty="0"/>
              <a:t>for approval at RAN#76.</a:t>
            </a:r>
          </a:p>
          <a:p>
            <a:pPr marL="0" indent="0">
              <a:buNone/>
            </a:pPr>
            <a:endParaRPr lang="en-US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21641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Interface Enhancements for </a:t>
            </a:r>
            <a:br>
              <a:rPr lang="en-US" dirty="0"/>
            </a:br>
            <a:r>
              <a:rPr lang="en-US" dirty="0"/>
              <a:t>EC-GSM-</a:t>
            </a:r>
            <a:r>
              <a:rPr lang="en-US" dirty="0" err="1"/>
              <a:t>IoT</a:t>
            </a:r>
            <a:r>
              <a:rPr lang="en-US" dirty="0"/>
              <a:t> (Rel-14)    (1/5)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912" y="1324529"/>
            <a:ext cx="8863320" cy="5169036"/>
          </a:xfrm>
        </p:spPr>
        <p:txBody>
          <a:bodyPr/>
          <a:lstStyle/>
          <a:p>
            <a:pPr marL="0" indent="0">
              <a:buNone/>
            </a:pPr>
            <a:endParaRPr lang="en-GB" sz="700" dirty="0"/>
          </a:p>
          <a:p>
            <a:pPr marL="0" indent="0">
              <a:buNone/>
            </a:pPr>
            <a:r>
              <a:rPr lang="en-US" sz="2000" b="1" dirty="0">
                <a:solidFill>
                  <a:srgbClr val="0000FF"/>
                </a:solidFill>
              </a:rPr>
              <a:t>Alternative Mappings for Higher Coverage Classes with 2 PDCHs - </a:t>
            </a:r>
            <a:r>
              <a:rPr lang="en-GB" sz="2000" b="1" dirty="0">
                <a:solidFill>
                  <a:srgbClr val="0000FF"/>
                </a:solidFill>
              </a:rPr>
              <a:t>Normative work </a:t>
            </a:r>
          </a:p>
          <a:p>
            <a:r>
              <a:rPr lang="en-US" sz="2000" dirty="0"/>
              <a:t>Core specification completed at RAN6#3.</a:t>
            </a:r>
          </a:p>
          <a:p>
            <a:r>
              <a:rPr lang="en-US" sz="2000" dirty="0"/>
              <a:t>Performance part completed at RAN6#4.</a:t>
            </a:r>
          </a:p>
          <a:p>
            <a:r>
              <a:rPr lang="en-US" sz="2000" b="1" dirty="0"/>
              <a:t>CR 45.005 Performance requirements for Alternative Mappings for Higher Coverage Classes with 2 PDCHs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R6-170301</a:t>
            </a:r>
          </a:p>
          <a:p>
            <a:pPr lvl="1"/>
            <a:r>
              <a:rPr lang="en-US" sz="1800" dirty="0"/>
              <a:t>Receiver performance requirements for sensitivity, ACI and CCI for higher coverage classes CC2 to CC5 (CC5 for UL only).</a:t>
            </a:r>
          </a:p>
        </p:txBody>
      </p:sp>
    </p:spTree>
    <p:extLst>
      <p:ext uri="{BB962C8B-B14F-4D97-AF65-F5344CB8AC3E}">
        <p14:creationId xmlns:p14="http://schemas.microsoft.com/office/powerpoint/2010/main" val="328248426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en-US" altLang="en-US" dirty="0"/>
              <a:t>Meetings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en-GB" altLang="en-US" sz="2000" dirty="0"/>
              <a:t>Meetings held since RAN#75 plenary</a:t>
            </a:r>
            <a:endParaRPr lang="en-GB" altLang="en-US" dirty="0"/>
          </a:p>
          <a:p>
            <a:endParaRPr lang="fi-FI" altLang="en-US" dirty="0"/>
          </a:p>
          <a:p>
            <a:endParaRPr lang="fi-FI" altLang="en-US" dirty="0"/>
          </a:p>
          <a:p>
            <a:pPr marL="457200" lvl="1" indent="0">
              <a:buNone/>
            </a:pPr>
            <a:endParaRPr lang="en-GB" altLang="en-US" sz="2000" dirty="0">
              <a:solidFill>
                <a:srgbClr val="0000FF"/>
              </a:solidFill>
            </a:endParaRPr>
          </a:p>
          <a:p>
            <a:pPr lvl="1"/>
            <a:endParaRPr lang="en-GB" altLang="en-US" sz="2000" dirty="0"/>
          </a:p>
          <a:p>
            <a:pPr lvl="1">
              <a:buFont typeface="Arial" charset="0"/>
              <a:buNone/>
            </a:pPr>
            <a:endParaRPr lang="fi-FI" altLang="en-US" dirty="0"/>
          </a:p>
        </p:txBody>
      </p:sp>
      <p:graphicFrame>
        <p:nvGraphicFramePr>
          <p:cNvPr id="9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236040"/>
              </p:ext>
            </p:extLst>
          </p:nvPr>
        </p:nvGraphicFramePr>
        <p:xfrm>
          <a:off x="890848" y="1990959"/>
          <a:ext cx="7712075" cy="693738"/>
        </p:xfrm>
        <a:graphic>
          <a:graphicData uri="http://schemas.openxmlformats.org/drawingml/2006/table">
            <a:tbl>
              <a:tblPr/>
              <a:tblGrid>
                <a:gridCol w="1551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9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49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RAN6 #4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 </a:t>
                      </a:r>
                      <a:r>
                        <a:rPr kumimoji="0" lang="en-US" altLang="zh-CN" sz="16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– </a:t>
                      </a:r>
                      <a:r>
                        <a:rPr kumimoji="0" lang="en-US" altLang="zh-CN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 May,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Hangzhou, P.R. China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Huawei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204902"/>
                  </a:ext>
                </a:extLst>
              </a:tr>
              <a:tr h="346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 #76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5 – 8 June,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West Palm Beach, USA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zh-CN" sz="16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NAF3</a:t>
                      </a:r>
                      <a:endParaRPr kumimoji="0" lang="en-US" altLang="zh-CN" sz="16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6903"/>
            <a:ext cx="8686800" cy="528015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solidFill>
                  <a:srgbClr val="0000FF"/>
                </a:solidFill>
              </a:rPr>
              <a:t>UL MCL Improvement for Low Power Devices in EC-GSM-</a:t>
            </a:r>
            <a:r>
              <a:rPr lang="en-GB" sz="2000" b="1" dirty="0" err="1">
                <a:solidFill>
                  <a:srgbClr val="0000FF"/>
                </a:solidFill>
              </a:rPr>
              <a:t>IoT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endParaRPr lang="en-GB" sz="2000" b="1" dirty="0">
              <a:solidFill>
                <a:srgbClr val="0000FF"/>
              </a:solidFill>
            </a:endParaRPr>
          </a:p>
          <a:p>
            <a:pPr marL="0" indent="0">
              <a:spcBef>
                <a:spcPts val="200"/>
              </a:spcBef>
              <a:buNone/>
            </a:pPr>
            <a:endParaRPr lang="en-GB" sz="800" dirty="0"/>
          </a:p>
          <a:p>
            <a:pPr marL="0" indent="0">
              <a:spcBef>
                <a:spcPts val="200"/>
              </a:spcBef>
              <a:buNone/>
            </a:pPr>
            <a:r>
              <a:rPr lang="en-GB" sz="2000" dirty="0"/>
              <a:t>Following concept refinements at RAN6#4 agreed:</a:t>
            </a:r>
          </a:p>
          <a:p>
            <a:pPr>
              <a:spcBef>
                <a:spcPts val="200"/>
              </a:spcBef>
            </a:pPr>
            <a:r>
              <a:rPr lang="en-US" sz="2000" b="1" dirty="0"/>
              <a:t>On indication of CC5 for uplink EC TBF</a:t>
            </a:r>
            <a:r>
              <a:rPr lang="en-US" sz="2000" dirty="0"/>
              <a:t>, </a:t>
            </a:r>
            <a:r>
              <a:rPr lang="en-GB" sz="2000" dirty="0">
                <a:solidFill>
                  <a:srgbClr val="0000FF"/>
                </a:solidFill>
              </a:rPr>
              <a:t>R6-170250 </a:t>
            </a:r>
            <a:r>
              <a:rPr lang="en-GB" sz="2000" dirty="0"/>
              <a:t>with agreement:</a:t>
            </a:r>
          </a:p>
          <a:p>
            <a:pPr lvl="1">
              <a:spcBef>
                <a:spcPts val="200"/>
              </a:spcBef>
            </a:pPr>
            <a:r>
              <a:rPr lang="en-GB" sz="2000" dirty="0"/>
              <a:t>Indication of CC5 capability during EC TBF operation using the CPS parameter in RLC/MAC header for higher coverage class used on UL. </a:t>
            </a:r>
          </a:p>
          <a:p>
            <a:pPr>
              <a:spcBef>
                <a:spcPts val="200"/>
              </a:spcBef>
            </a:pPr>
            <a:r>
              <a:rPr lang="en-US" sz="2000" b="1" dirty="0"/>
              <a:t>Way Forward for CC5 EC-RACH Solution</a:t>
            </a:r>
            <a:r>
              <a:rPr lang="en-US" sz="2000" dirty="0"/>
              <a:t>, </a:t>
            </a:r>
            <a:r>
              <a:rPr lang="en-GB" sz="2000" dirty="0">
                <a:solidFill>
                  <a:srgbClr val="0000FF"/>
                </a:solidFill>
              </a:rPr>
              <a:t>R6-170293 </a:t>
            </a:r>
            <a:r>
              <a:rPr lang="en-GB" sz="2000" dirty="0"/>
              <a:t>with agreements:</a:t>
            </a:r>
          </a:p>
          <a:p>
            <a:pPr lvl="1">
              <a:spcBef>
                <a:spcPts val="200"/>
              </a:spcBef>
            </a:pPr>
            <a:r>
              <a:rPr lang="en-GB" sz="2000" dirty="0"/>
              <a:t>Specify Extended Synchronization Access Burst (ESAB) based method and Extended Dual slot Access Burst (EDAB) based method for CC5 EC-RACH. </a:t>
            </a:r>
          </a:p>
          <a:p>
            <a:pPr lvl="1">
              <a:spcBef>
                <a:spcPts val="200"/>
              </a:spcBef>
            </a:pPr>
            <a:r>
              <a:rPr lang="en-GB" sz="2000" dirty="0"/>
              <a:t>Rel-14 MS supporting CC5 is capable of both methods (one capability support bit). </a:t>
            </a:r>
          </a:p>
          <a:p>
            <a:pPr lvl="1">
              <a:spcBef>
                <a:spcPts val="200"/>
              </a:spcBef>
            </a:pPr>
            <a:r>
              <a:rPr lang="en-GB" sz="2000" dirty="0"/>
              <a:t>The network configures the used method for EC-RACH via the broadcast channel and in addition broadcasts CC5 assistance information (signal level range for UL coverage class selection).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dirty="0"/>
              <a:t>Radio Interface Enhancements for </a:t>
            </a:r>
            <a:br>
              <a:rPr lang="en-US" dirty="0"/>
            </a:br>
            <a:r>
              <a:rPr lang="en-US" dirty="0"/>
              <a:t>EC-GSM-</a:t>
            </a:r>
            <a:r>
              <a:rPr lang="en-US" dirty="0" err="1"/>
              <a:t>IoT</a:t>
            </a:r>
            <a:r>
              <a:rPr lang="en-US" dirty="0"/>
              <a:t> (Rel-14)    (2/5)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49141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5861"/>
            <a:ext cx="8564880" cy="5107878"/>
          </a:xfrm>
        </p:spPr>
        <p:txBody>
          <a:bodyPr/>
          <a:lstStyle/>
          <a:p>
            <a:pPr marL="0" indent="0">
              <a:lnSpc>
                <a:spcPct val="95000"/>
              </a:lnSpc>
              <a:spcBef>
                <a:spcPts val="200"/>
              </a:spcBef>
              <a:buNone/>
            </a:pPr>
            <a:r>
              <a:rPr lang="en-GB" sz="2000" b="1" dirty="0">
                <a:solidFill>
                  <a:srgbClr val="0000FF"/>
                </a:solidFill>
              </a:rPr>
              <a:t>UL MCL Improvement for Low Power Devices in EC-GSM-</a:t>
            </a:r>
            <a:r>
              <a:rPr lang="en-GB" sz="2000" b="1" dirty="0" err="1">
                <a:solidFill>
                  <a:srgbClr val="0000FF"/>
                </a:solidFill>
              </a:rPr>
              <a:t>IoT</a:t>
            </a:r>
            <a:r>
              <a:rPr lang="en-US" sz="2000" b="1" dirty="0">
                <a:solidFill>
                  <a:srgbClr val="0000FF"/>
                </a:solidFill>
              </a:rPr>
              <a:t> - </a:t>
            </a:r>
            <a:r>
              <a:rPr lang="en-GB" sz="2000" b="1" dirty="0">
                <a:solidFill>
                  <a:srgbClr val="0000FF"/>
                </a:solidFill>
              </a:rPr>
              <a:t>Normative work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43.064 Introduction of uplink coverage class CC5 for UL MCL improvement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R6-170302 </a:t>
            </a:r>
            <a:r>
              <a:rPr lang="en-US" sz="2000" dirty="0"/>
              <a:t>(Stage 2)</a:t>
            </a:r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Refinements to functional description to add the agreed EC-RACH solution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44.018 Introduction of new UL coverage class CC5 for UL MCL improvement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R6-170325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Specifies channel access, channel assignment and broadcast support information.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44.060 Introduction of new UL coverage class CC5 for UL MCL improvement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R6-170308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Specifies RLC/MAC header adaptation to indicate CC5 and EC-PACCH messages.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48.018 Introduction of new UL coverage class CC5 for UL MCL improvement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R6-170321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Specifies CC5 as additional uplink coverage class.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Draft CR 24.008 </a:t>
            </a:r>
            <a:r>
              <a:rPr lang="en-US" sz="2000" dirty="0"/>
              <a:t>specifying the CC5 capability support, see </a:t>
            </a:r>
            <a:r>
              <a:rPr lang="en-US" sz="2000" dirty="0" err="1"/>
              <a:t>ePOS_GERAN</a:t>
            </a:r>
            <a:r>
              <a:rPr lang="en-US" sz="2000" dirty="0"/>
              <a:t>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45.001 Introduction of new UL coverage class CC5 for UL MCL improvement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R6-170303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Adds CC5 logical channels, burst structures and physical channel mapping. </a:t>
            </a:r>
          </a:p>
          <a:p>
            <a:pPr lvl="1">
              <a:lnSpc>
                <a:spcPct val="90000"/>
              </a:lnSpc>
              <a:spcBef>
                <a:spcPts val="300"/>
              </a:spcBef>
            </a:pPr>
            <a:endParaRPr lang="en-US" sz="20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dirty="0"/>
              <a:t>Radio Interface Enhancements for </a:t>
            </a:r>
            <a:br>
              <a:rPr lang="en-US" dirty="0"/>
            </a:br>
            <a:r>
              <a:rPr lang="en-US" dirty="0"/>
              <a:t>EC-GSM-</a:t>
            </a:r>
            <a:r>
              <a:rPr lang="en-US" dirty="0" err="1"/>
              <a:t>IoT</a:t>
            </a:r>
            <a:r>
              <a:rPr lang="en-US" dirty="0"/>
              <a:t> (Rel-14)    (3/5)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7785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5701"/>
            <a:ext cx="8650224" cy="5107878"/>
          </a:xfrm>
        </p:spPr>
        <p:txBody>
          <a:bodyPr/>
          <a:lstStyle/>
          <a:p>
            <a:pPr marL="0" indent="0">
              <a:lnSpc>
                <a:spcPct val="95000"/>
              </a:lnSpc>
              <a:spcBef>
                <a:spcPts val="200"/>
              </a:spcBef>
              <a:buNone/>
            </a:pPr>
            <a:r>
              <a:rPr lang="en-GB" sz="2000" b="1" dirty="0">
                <a:solidFill>
                  <a:srgbClr val="0000FF"/>
                </a:solidFill>
              </a:rPr>
              <a:t>UL MCL Improvement for Low Power Devices in EC-GSM-</a:t>
            </a:r>
            <a:r>
              <a:rPr lang="en-GB" sz="2000" b="1" dirty="0" err="1">
                <a:solidFill>
                  <a:srgbClr val="0000FF"/>
                </a:solidFill>
              </a:rPr>
              <a:t>IoT</a:t>
            </a:r>
            <a:r>
              <a:rPr lang="en-US" sz="2000" b="1" dirty="0">
                <a:solidFill>
                  <a:srgbClr val="0000FF"/>
                </a:solidFill>
              </a:rPr>
              <a:t> - </a:t>
            </a:r>
            <a:r>
              <a:rPr lang="en-GB" sz="2000" b="1" dirty="0">
                <a:solidFill>
                  <a:srgbClr val="0000FF"/>
                </a:solidFill>
              </a:rPr>
              <a:t>Normative work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45.002 Introduction of uplink coverage class CC5 for UL MCL improvement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R6-170304</a:t>
            </a:r>
            <a:endParaRPr lang="en-US" sz="2000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CC5 EC-RACH burst structures and physical channel mapping for CC5 channels.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45.003 Introduction of new UL coverage class CC5 for UL MCL improvement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R6-170318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Channel encoding, burst mapping and physical channel mapping for CC5 channels.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45.004 Introduction of ESAB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R6-170310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Clarification on non-applicability of blind physical layer transmissions for ESAB.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45.008 Introduction of new UL coverage class CC5 for UL MCL improvement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R6-170319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GB" sz="1800" dirty="0"/>
              <a:t>MS behaviour for UL CC5 coverage class selection for channel access and related network assistance information.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45.005 Introduction of new UL coverage class CC5 for UL MCL improvement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R6-170322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Receiver performance requirements for sensitivity, ACI and CCI for CC5 channels. 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sz="2000" b="1" dirty="0"/>
              <a:t>CR 51.021 Introduction of ESAB </a:t>
            </a:r>
            <a:r>
              <a:rPr lang="en-US" sz="2000" dirty="0"/>
              <a:t>agreed in </a:t>
            </a:r>
            <a:r>
              <a:rPr lang="en-US" sz="2000" dirty="0">
                <a:solidFill>
                  <a:srgbClr val="0000FF"/>
                </a:solidFill>
              </a:rPr>
              <a:t>R6-170312</a:t>
            </a:r>
            <a:endParaRPr lang="en-US" sz="2000" b="1" dirty="0"/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1800" dirty="0"/>
              <a:t>BTS conformance testing requirements are added.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dirty="0"/>
              <a:t>Radio Interface Enhancements for </a:t>
            </a:r>
            <a:br>
              <a:rPr lang="en-US" dirty="0"/>
            </a:br>
            <a:r>
              <a:rPr lang="en-US" dirty="0"/>
              <a:t>EC-GSM-</a:t>
            </a:r>
            <a:r>
              <a:rPr lang="en-US" dirty="0" err="1"/>
              <a:t>IoT</a:t>
            </a:r>
            <a:r>
              <a:rPr lang="en-US" dirty="0"/>
              <a:t> (Rel-14)    (4/5)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29669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75589" cy="4525963"/>
          </a:xfrm>
        </p:spPr>
        <p:txBody>
          <a:bodyPr/>
          <a:lstStyle/>
          <a:p>
            <a:pPr marL="57150" indent="0">
              <a:lnSpc>
                <a:spcPct val="95000"/>
              </a:lnSpc>
              <a:spcBef>
                <a:spcPts val="300"/>
              </a:spcBef>
              <a:buNone/>
            </a:pPr>
            <a:r>
              <a:rPr lang="en-GB" sz="2000" b="1" dirty="0">
                <a:solidFill>
                  <a:srgbClr val="0000FF"/>
                </a:solidFill>
              </a:rPr>
              <a:t>CRs for Approval</a:t>
            </a:r>
          </a:p>
          <a:p>
            <a:pPr>
              <a:spcBef>
                <a:spcPts val="300"/>
              </a:spcBef>
            </a:pPr>
            <a:r>
              <a:rPr lang="en-US" sz="2000" dirty="0"/>
              <a:t>The agreed CRs are collected in </a:t>
            </a:r>
            <a:r>
              <a:rPr lang="en-US" sz="2000" dirty="0">
                <a:solidFill>
                  <a:srgbClr val="0000FF"/>
                </a:solidFill>
              </a:rPr>
              <a:t>RP-170924 </a:t>
            </a:r>
            <a:r>
              <a:rPr lang="en-US" sz="2000" dirty="0"/>
              <a:t>for block approval at RAN#76.</a:t>
            </a:r>
          </a:p>
          <a:p>
            <a:pPr marL="0" indent="0">
              <a:spcBef>
                <a:spcPts val="300"/>
              </a:spcBef>
              <a:buNone/>
            </a:pPr>
            <a:endParaRPr lang="en-GB" sz="2000" b="1" dirty="0">
              <a:solidFill>
                <a:srgbClr val="0000FF"/>
              </a:solidFill>
            </a:endParaRPr>
          </a:p>
          <a:p>
            <a:pPr marL="57150" indent="0">
              <a:lnSpc>
                <a:spcPct val="95000"/>
              </a:lnSpc>
              <a:spcBef>
                <a:spcPts val="300"/>
              </a:spcBef>
              <a:buNone/>
            </a:pPr>
            <a:r>
              <a:rPr lang="en-GB" sz="2000" b="1" dirty="0">
                <a:solidFill>
                  <a:srgbClr val="0000FF"/>
                </a:solidFill>
              </a:rPr>
              <a:t>WI Summary</a:t>
            </a:r>
          </a:p>
          <a:p>
            <a:pPr>
              <a:spcBef>
                <a:spcPts val="300"/>
              </a:spcBef>
            </a:pPr>
            <a:r>
              <a:rPr lang="en-US" sz="2000" b="1" dirty="0"/>
              <a:t>WI Summary for WI Radio Interface Enhancements for EC-GSM-</a:t>
            </a:r>
            <a:r>
              <a:rPr lang="en-US" sz="2000" b="1" dirty="0" err="1"/>
              <a:t>IoT</a:t>
            </a:r>
            <a:r>
              <a:rPr lang="en-US" sz="2000" b="1" dirty="0"/>
              <a:t> </a:t>
            </a:r>
            <a:r>
              <a:rPr lang="en-US" sz="2000" dirty="0"/>
              <a:t>endorsed in </a:t>
            </a:r>
            <a:r>
              <a:rPr lang="en-US" sz="2000" dirty="0">
                <a:solidFill>
                  <a:srgbClr val="0000FF"/>
                </a:solidFill>
              </a:rPr>
              <a:t>R6-170326</a:t>
            </a:r>
            <a:r>
              <a:rPr lang="en-US" sz="2000" dirty="0"/>
              <a:t>, submitted in </a:t>
            </a:r>
            <a:r>
              <a:rPr lang="en-US" sz="2000" dirty="0">
                <a:solidFill>
                  <a:srgbClr val="0000FF"/>
                </a:solidFill>
              </a:rPr>
              <a:t>RP-171321 </a:t>
            </a:r>
            <a:r>
              <a:rPr lang="en-US" sz="2000" dirty="0"/>
              <a:t>to RAN#76.</a:t>
            </a:r>
            <a:endParaRPr lang="en-GB" sz="2000" b="1" dirty="0"/>
          </a:p>
          <a:p>
            <a:pPr marL="0" indent="0">
              <a:lnSpc>
                <a:spcPct val="95000"/>
              </a:lnSpc>
              <a:spcBef>
                <a:spcPts val="300"/>
              </a:spcBef>
              <a:buNone/>
            </a:pPr>
            <a:endParaRPr lang="en-US" sz="2000" b="1" dirty="0">
              <a:solidFill>
                <a:srgbClr val="0000FF"/>
              </a:solidFill>
            </a:endParaRPr>
          </a:p>
          <a:p>
            <a:pPr marL="0" indent="0">
              <a:lnSpc>
                <a:spcPct val="95000"/>
              </a:lnSpc>
              <a:spcBef>
                <a:spcPts val="300"/>
              </a:spcBef>
              <a:buNone/>
            </a:pPr>
            <a:r>
              <a:rPr lang="en-US" sz="2000" b="1" dirty="0">
                <a:solidFill>
                  <a:srgbClr val="0000FF"/>
                </a:solidFill>
              </a:rPr>
              <a:t>WI Progress</a:t>
            </a:r>
            <a:endParaRPr lang="en-US" sz="2000" dirty="0"/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sz="2000" dirty="0"/>
              <a:t>All stage 2 and stage 3 CRs agreed at RAN6#4.</a:t>
            </a:r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sz="2000" dirty="0"/>
              <a:t>WI completed at RAN6#4. </a:t>
            </a:r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GB" sz="2000" dirty="0"/>
              <a:t>Status Report to RAN#76: </a:t>
            </a:r>
            <a:r>
              <a:rPr lang="en-GB" sz="2000" dirty="0">
                <a:solidFill>
                  <a:srgbClr val="0000FF"/>
                </a:solidFill>
              </a:rPr>
              <a:t>RP-171320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23</a:t>
            </a:fld>
            <a:endParaRPr lang="en-GB" alt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dirty="0"/>
              <a:t>Radio Interface Enhancements for </a:t>
            </a:r>
            <a:br>
              <a:rPr lang="en-US" dirty="0"/>
            </a:br>
            <a:r>
              <a:rPr lang="en-US" dirty="0"/>
              <a:t>EC-GSM-</a:t>
            </a:r>
            <a:r>
              <a:rPr lang="en-US" dirty="0" err="1"/>
              <a:t>IoT</a:t>
            </a:r>
            <a:r>
              <a:rPr lang="en-US" dirty="0"/>
              <a:t> (Rel-14)    (5/5)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7118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technical enhancements and improvements (TEI14)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584912" cy="4830763"/>
          </a:xfrm>
        </p:spPr>
        <p:txBody>
          <a:bodyPr/>
          <a:lstStyle/>
          <a:p>
            <a:r>
              <a:rPr lang="en-US" sz="2000" b="1" dirty="0"/>
              <a:t>CR 44.060 Handling of PCCN message including a 3G CCN Measurement</a:t>
            </a:r>
            <a:r>
              <a:rPr lang="en-US" sz="2000" dirty="0"/>
              <a:t>,</a:t>
            </a:r>
            <a:r>
              <a:rPr lang="en-US" sz="2000" b="1" dirty="0"/>
              <a:t>     </a:t>
            </a:r>
            <a:r>
              <a:rPr lang="en-US" sz="2000" dirty="0">
                <a:solidFill>
                  <a:srgbClr val="0000FF"/>
                </a:solidFill>
              </a:rPr>
              <a:t>R6-170298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Inconsistency observed for reporting neighbor cells in the Packet Cell Change Notification message in CCN mode for the case that no 3G cells are reported by the MS.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The corresponding late CR for Rel-14 was postponed to RAN6#5 to allow companies to check the proposed solution.</a:t>
            </a:r>
          </a:p>
        </p:txBody>
      </p:sp>
    </p:spTree>
    <p:extLst>
      <p:ext uri="{BB962C8B-B14F-4D97-AF65-F5344CB8AC3E}">
        <p14:creationId xmlns:p14="http://schemas.microsoft.com/office/powerpoint/2010/main" val="1602773286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Rel-14 contributions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4" y="1504956"/>
            <a:ext cx="8681165" cy="4830763"/>
          </a:xfrm>
        </p:spPr>
        <p:txBody>
          <a:bodyPr/>
          <a:lstStyle/>
          <a:p>
            <a:r>
              <a:rPr lang="en-US" sz="2000" dirty="0"/>
              <a:t>Several contributions on </a:t>
            </a:r>
            <a:r>
              <a:rPr lang="en-US" sz="2000" b="1" dirty="0" err="1"/>
              <a:t>eDECOR</a:t>
            </a:r>
            <a:r>
              <a:rPr lang="en-US" sz="2000" dirty="0"/>
              <a:t> received.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The </a:t>
            </a:r>
            <a:r>
              <a:rPr lang="en-US" sz="2000" dirty="0" err="1"/>
              <a:t>eDECOR</a:t>
            </a:r>
            <a:r>
              <a:rPr lang="en-US" sz="2000" dirty="0"/>
              <a:t> feature, providing MS assisted selection of the DCN, involving several 3GPP groups was already completed for (E-)UTRAN for Rel-14 and also GERAN support was included in stage 2 in TS 23.401. However, RAN6 has not been informed to define a stage 3 building block (BB) upon completion of stage 2 work in SA2 (such LS was not received).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RAN6 decided to define a work task and to complete the normative work under TEI14 at RAN6#4, as a BB could not be completed in Rel-14.</a:t>
            </a:r>
          </a:p>
          <a:p>
            <a:r>
              <a:rPr lang="en-US" sz="2000" b="1" dirty="0"/>
              <a:t>New WI (BB) proposal: Enhancements of Dedicated Core Networks</a:t>
            </a:r>
            <a:r>
              <a:rPr lang="en-US" sz="2000" dirty="0"/>
              <a:t>,</a:t>
            </a:r>
            <a:r>
              <a:rPr lang="en-US" sz="2000" b="1" dirty="0"/>
              <a:t>              </a:t>
            </a:r>
            <a:r>
              <a:rPr lang="en-US" sz="2000" dirty="0">
                <a:solidFill>
                  <a:srgbClr val="0000FF"/>
                </a:solidFill>
              </a:rPr>
              <a:t>R6-170179</a:t>
            </a:r>
            <a:r>
              <a:rPr lang="en-US" sz="2000" b="1" dirty="0"/>
              <a:t> </a:t>
            </a:r>
            <a:r>
              <a:rPr lang="en-US" sz="2000" dirty="0"/>
              <a:t>was thus noted </a:t>
            </a:r>
            <a:r>
              <a:rPr lang="en-US" sz="2000" dirty="0">
                <a:solidFill>
                  <a:schemeClr val="accent4"/>
                </a:solidFill>
              </a:rPr>
              <a:t>and the set of 3 CRs was agreed for Rel-14:  </a:t>
            </a:r>
          </a:p>
          <a:p>
            <a:pPr lvl="1"/>
            <a:r>
              <a:rPr lang="en-US" sz="2000" b="1" dirty="0"/>
              <a:t>CR 48.018 Introduction of enhanced DECOR for GERAN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0000FF"/>
                </a:solidFill>
              </a:rPr>
              <a:t>R6-170263</a:t>
            </a:r>
          </a:p>
          <a:p>
            <a:pPr lvl="1"/>
            <a:r>
              <a:rPr lang="en-US" sz="2000" b="1" dirty="0"/>
              <a:t>CR 44.018 Introduction of enhanced DECOR for GERAN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0000FF"/>
                </a:solidFill>
              </a:rPr>
              <a:t>R6-170265</a:t>
            </a:r>
          </a:p>
          <a:p>
            <a:pPr lvl="1"/>
            <a:r>
              <a:rPr lang="en-US" sz="2000" b="1" dirty="0"/>
              <a:t>CR 44.060 Introduction of enhanced DECOR for GERAN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0000FF"/>
                </a:solidFill>
              </a:rPr>
              <a:t>R6-170291</a:t>
            </a:r>
          </a:p>
          <a:p>
            <a:r>
              <a:rPr lang="en-US" sz="2000" dirty="0"/>
              <a:t>The agreed CRs are in </a:t>
            </a:r>
            <a:r>
              <a:rPr lang="en-US" sz="2000" dirty="0">
                <a:solidFill>
                  <a:srgbClr val="0000FF"/>
                </a:solidFill>
              </a:rPr>
              <a:t>RP-170925</a:t>
            </a:r>
            <a:r>
              <a:rPr lang="en-US" sz="2000" dirty="0"/>
              <a:t> for block approval at RAN#76.</a:t>
            </a:r>
          </a:p>
        </p:txBody>
      </p:sp>
    </p:spTree>
    <p:extLst>
      <p:ext uri="{BB962C8B-B14F-4D97-AF65-F5344CB8AC3E}">
        <p14:creationId xmlns:p14="http://schemas.microsoft.com/office/powerpoint/2010/main" val="3299309629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Rel-15 related contributions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584912" cy="4830763"/>
          </a:xfrm>
        </p:spPr>
        <p:txBody>
          <a:bodyPr/>
          <a:lstStyle/>
          <a:p>
            <a:r>
              <a:rPr lang="en-US" sz="2000" dirty="0"/>
              <a:t>One contribution </a:t>
            </a:r>
            <a:r>
              <a:rPr lang="en-US" sz="2000" b="1" dirty="0"/>
              <a:t>New WID on Further Positioning Enhancements for GERAN </a:t>
            </a:r>
            <a:r>
              <a:rPr lang="en-US" sz="2000" dirty="0"/>
              <a:t>in </a:t>
            </a:r>
            <a:r>
              <a:rPr lang="en-US" sz="2000" dirty="0">
                <a:solidFill>
                  <a:srgbClr val="0000FF"/>
                </a:solidFill>
              </a:rPr>
              <a:t>R6-170201 </a:t>
            </a:r>
            <a:r>
              <a:rPr lang="en-US" sz="2000" dirty="0">
                <a:solidFill>
                  <a:schemeClr val="accent4"/>
                </a:solidFill>
              </a:rPr>
              <a:t>was received</a:t>
            </a:r>
            <a:r>
              <a:rPr lang="en-US" sz="2000" dirty="0">
                <a:solidFill>
                  <a:srgbClr val="0000FF"/>
                </a:solidFill>
              </a:rPr>
              <a:t>. </a:t>
            </a:r>
            <a:r>
              <a:rPr lang="en-US" sz="2000" dirty="0">
                <a:solidFill>
                  <a:schemeClr val="accent4"/>
                </a:solidFill>
              </a:rPr>
              <a:t>This targets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improved interaction with UL and DL data transfer during the MTA positioning procedure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enhancements to security of the MTA procedure. </a:t>
            </a:r>
            <a:endParaRPr lang="en-US" sz="2000" dirty="0">
              <a:solidFill>
                <a:schemeClr val="accent4"/>
              </a:solidFill>
            </a:endParaRPr>
          </a:p>
          <a:p>
            <a:r>
              <a:rPr lang="en-US" sz="2000" dirty="0">
                <a:solidFill>
                  <a:schemeClr val="accent4"/>
                </a:solidFill>
              </a:rPr>
              <a:t>Major </a:t>
            </a:r>
            <a:r>
              <a:rPr lang="en-US" sz="2000" dirty="0"/>
              <a:t>aspects of this proposed work were agreed at RAN6#4 to be included in Rel-14 (see </a:t>
            </a:r>
            <a:r>
              <a:rPr lang="en-US" sz="2000" dirty="0" err="1"/>
              <a:t>ePOS_GERAN</a:t>
            </a:r>
            <a:r>
              <a:rPr lang="en-US" sz="2000" dirty="0"/>
              <a:t> discussion), the main remaining aspect being </a:t>
            </a:r>
            <a:r>
              <a:rPr lang="en-GB" sz="2000" dirty="0"/>
              <a:t>the suspension and resumption of the MTA procedure due to high priority data on DL (network commands)</a:t>
            </a:r>
            <a:r>
              <a:rPr lang="en-US" sz="2000" dirty="0"/>
              <a:t>, which was considered to have impact to the core network. </a:t>
            </a:r>
          </a:p>
          <a:p>
            <a:r>
              <a:rPr lang="en-US" sz="2000" dirty="0"/>
              <a:t>The WID proposal was noted </a:t>
            </a:r>
            <a:r>
              <a:rPr lang="en-US" sz="2000" dirty="0">
                <a:solidFill>
                  <a:schemeClr val="accent4"/>
                </a:solidFill>
              </a:rPr>
              <a:t>in </a:t>
            </a:r>
            <a:r>
              <a:rPr lang="en-US" sz="2000" dirty="0">
                <a:solidFill>
                  <a:srgbClr val="0000FF"/>
                </a:solidFill>
              </a:rPr>
              <a:t>R6-170239</a:t>
            </a:r>
            <a:r>
              <a:rPr lang="en-US" sz="2000" dirty="0"/>
              <a:t>.</a:t>
            </a:r>
            <a:endParaRPr lang="en-US" sz="2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51237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technical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173165" cy="4830763"/>
          </a:xfrm>
        </p:spPr>
        <p:txBody>
          <a:bodyPr/>
          <a:lstStyle/>
          <a:p>
            <a:r>
              <a:rPr lang="en-GB" sz="2000" b="1" dirty="0"/>
              <a:t>Withdrawal of GERAN </a:t>
            </a:r>
            <a:r>
              <a:rPr lang="en-GB" sz="2000" b="1" dirty="0" err="1"/>
              <a:t>Iu</a:t>
            </a:r>
            <a:r>
              <a:rPr lang="en-GB" sz="2000" b="1" dirty="0"/>
              <a:t> mode specifications from Rel-12</a:t>
            </a:r>
            <a:endParaRPr lang="en-US" sz="2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/>
              <a:t>The Chairman reported that a request from the 3GPP Specification Manager / ETSI MCC was received to investigate the withdrawal of GERAN </a:t>
            </a:r>
            <a:r>
              <a:rPr lang="en-GB" sz="2000" dirty="0" err="1"/>
              <a:t>Iu</a:t>
            </a:r>
            <a:r>
              <a:rPr lang="en-GB" sz="2000" dirty="0"/>
              <a:t> mode specifications 3GPP TS 44.118 and TS 44.160 from Rel-12 onwards, as CT have suspended their support of the GERAN </a:t>
            </a:r>
            <a:r>
              <a:rPr lang="en-GB" sz="2000" dirty="0" err="1"/>
              <a:t>Iu</a:t>
            </a:r>
            <a:r>
              <a:rPr lang="en-GB" sz="2000" dirty="0"/>
              <a:t> mode from Rel-12.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/>
              <a:t>A need is seen by the 3GPP Specification Manager / ETSI MCC that the 3GPP specifications are kept implementable, which is not the case for GERAN </a:t>
            </a:r>
            <a:r>
              <a:rPr lang="en-GB" sz="2000" dirty="0" err="1"/>
              <a:t>Iu</a:t>
            </a:r>
            <a:r>
              <a:rPr lang="en-GB" sz="2000" dirty="0"/>
              <a:t> mode from Rel-12.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/>
              <a:t>Participating companies at RAN6#4 did not raise a general concern on this proposed proceeding.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/>
              <a:t>More than 100 references in 3GPP specs were identified by ETSI MCC which need to be removed.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/>
              <a:t>Guidance on the further proceeding is requested from TSG RAN#76.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99331099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GB" sz="2000" dirty="0"/>
              <a:t>Presented in </a:t>
            </a:r>
            <a:r>
              <a:rPr lang="en-GB" sz="2000" dirty="0">
                <a:solidFill>
                  <a:srgbClr val="0000FF"/>
                </a:solidFill>
              </a:rPr>
              <a:t>R6-170327</a:t>
            </a:r>
            <a:r>
              <a:rPr lang="en-GB" sz="2000" dirty="0"/>
              <a:t> and approved.</a:t>
            </a:r>
          </a:p>
          <a:p>
            <a:pPr marL="0" indent="0">
              <a:buNone/>
            </a:pPr>
            <a:endParaRPr lang="en-GB" sz="2000" dirty="0"/>
          </a:p>
        </p:txBody>
      </p:sp>
      <p:graphicFrame>
        <p:nvGraphicFramePr>
          <p:cNvPr id="4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78237"/>
              </p:ext>
            </p:extLst>
          </p:nvPr>
        </p:nvGraphicFramePr>
        <p:xfrm>
          <a:off x="533399" y="2139647"/>
          <a:ext cx="7696201" cy="3230880"/>
        </p:xfrm>
        <a:graphic>
          <a:graphicData uri="http://schemas.openxmlformats.org/drawingml/2006/table">
            <a:tbl>
              <a:tblPr/>
              <a:tblGrid>
                <a:gridCol w="2705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7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9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43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Work / Study Item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Objective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Rel (Core Feature)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Completion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WI ePOS_GERAN-Core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Enhanced Positioning in GERAN (Stage 2 + Stage 3)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Rel-14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WI ePOS_GERAN-Perf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Enhanced Positioning in GERAN, Radio Performance Requirements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Rel-14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WI </a:t>
                      </a:r>
                      <a:r>
                        <a:rPr kumimoji="0" lang="en-US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CIoT_EC_GSM_radio_enh</a:t>
                      </a: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-Core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EC-GSM-</a:t>
                      </a:r>
                      <a:r>
                        <a:rPr kumimoji="0" lang="en-US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IoT</a:t>
                      </a: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Radio Interface Enhancements (Stage 2 + Stage 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Rel-14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100 %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WI </a:t>
                      </a:r>
                      <a:r>
                        <a:rPr kumimoji="0" lang="en-US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CIoT_EC_GSM_radio_enh</a:t>
                      </a: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-Perf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EC-GSM-</a:t>
                      </a:r>
                      <a:r>
                        <a:rPr kumimoji="0" lang="en-US" altLang="zh-CN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IoT</a:t>
                      </a: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Radio Interface Enhancements, Radio Performance Requirements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Rel-14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100 %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996019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27708"/>
              </p:ext>
            </p:extLst>
          </p:nvPr>
        </p:nvGraphicFramePr>
        <p:xfrm>
          <a:off x="670873" y="1184375"/>
          <a:ext cx="7157510" cy="5119083"/>
        </p:xfrm>
        <a:graphic>
          <a:graphicData uri="http://schemas.openxmlformats.org/drawingml/2006/table">
            <a:tbl>
              <a:tblPr/>
              <a:tblGrid>
                <a:gridCol w="1737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2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6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28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63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RAN6#1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 – 26 August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Gothenburg, Sweden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 – 22 September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New Orleans, 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RAN6#2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 – 18 November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Reno, 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 – 8 December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Vienna, Austria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7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RAN6#3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/>
                        <a:t>13</a:t>
                      </a: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– </a:t>
                      </a:r>
                      <a:r>
                        <a:rPr lang="en-US" sz="1100" noProof="0" dirty="0"/>
                        <a:t>17 February 2017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/>
                        <a:t>Athens, Greece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 – 9 March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Dubrovnik, Croatia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7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RAN6#4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/>
                        <a:t>15</a:t>
                      </a: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– </a:t>
                      </a:r>
                      <a:r>
                        <a:rPr lang="en-US" sz="1100" noProof="0" dirty="0"/>
                        <a:t>19 May 2017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Hangzhou, China</a:t>
                      </a:r>
                      <a:endParaRPr lang="en-US" sz="1100" noProof="0" dirty="0"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 – 8 June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West Palm Beach, 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7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RAN6#5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– 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 August 2017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Berlin, Germany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 – 14 September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Sapporo, </a:t>
                      </a: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Japan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ARIB, TTC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97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RAN6#6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r>
                        <a:rPr lang="en-US" sz="1100" kern="1200" baseline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November </a:t>
                      </a: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– 1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December 2017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Reno, 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 – 21 December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Lisbon, Portugal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97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RAN6#7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26</a:t>
                      </a:r>
                      <a:r>
                        <a:rPr lang="en-US" sz="1100" noProof="0" dirty="0"/>
                        <a:t> February – 2 March 2018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/>
                        <a:t>Athens, Greece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42563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19 - 22 March 2018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India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885081"/>
                  </a:ext>
                </a:extLst>
              </a:tr>
              <a:tr h="2397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RAN6#8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/>
                        <a:t>21 - 25 May 2018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Korea</a:t>
                      </a:r>
                      <a:endParaRPr lang="en-US" sz="1100" noProof="0" dirty="0">
                        <a:latin typeface="Calibri" panose="020F05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9702142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11 - 14 Jun 2018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+mn-cs"/>
                        </a:rPr>
                        <a:t>North America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125939"/>
                  </a:ext>
                </a:extLst>
              </a:tr>
              <a:tr h="2397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RAN6#9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20 - 24 Aug 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/>
                        <a:t>Gothenburg,</a:t>
                      </a:r>
                      <a:r>
                        <a:rPr lang="en-US" sz="1100" baseline="0" noProof="0" dirty="0"/>
                        <a:t> Sweden</a:t>
                      </a:r>
                      <a:endParaRPr lang="en-US" sz="1100" noProof="0" dirty="0"/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2322796"/>
                  </a:ext>
                </a:extLst>
              </a:tr>
              <a:tr h="23972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10 - 13 Sep 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Australia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6499172"/>
                  </a:ext>
                </a:extLst>
              </a:tr>
              <a:tr h="2397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RAN6#10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12 - 16 Nov 2018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2601324"/>
                  </a:ext>
                </a:extLst>
              </a:tr>
              <a:tr h="2559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RAN#82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noProof="0" dirty="0"/>
                        <a:t>10 - 13 Dec 2018</a:t>
                      </a:r>
                      <a:endParaRPr kumimoji="0" lang="en-US" altLang="zh-CN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Sorrento, Italy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95087"/>
                  </a:ext>
                </a:extLst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sv-SE" altLang="zh-CN" dirty="0"/>
              <a:t>RAN WG6 Schedule (2016 – 2018)</a:t>
            </a:r>
            <a:endParaRPr 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en-GB" dirty="0"/>
              <a:t>RAN6 #4 Statistics (1/3)</a:t>
            </a:r>
            <a:endParaRPr lang="fi-FI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477321" y="3492946"/>
            <a:ext cx="1610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Incoming: 72</a:t>
            </a:r>
          </a:p>
          <a:p>
            <a:r>
              <a:rPr lang="en-GB" sz="2000" dirty="0"/>
              <a:t>Total: 170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2226365" y="1790026"/>
            <a:ext cx="914400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36772" y="3006851"/>
            <a:ext cx="4200124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00B050"/>
                </a:solidFill>
              </a:rPr>
              <a:t>To be updated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026" y="1790026"/>
            <a:ext cx="6514422" cy="394780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Concluding Remarks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5455" y="1502723"/>
            <a:ext cx="8388350" cy="48307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kern="0" dirty="0"/>
              <a:t>A special thanks to Paolo Usai (ETSI MCC) for his efficient secretary support.</a:t>
            </a:r>
          </a:p>
          <a:p>
            <a:r>
              <a:rPr lang="en-US" altLang="en-US" sz="2000" dirty="0"/>
              <a:t>Thanks</a:t>
            </a:r>
            <a:r>
              <a:rPr lang="sv-SE" altLang="en-US" sz="2000" dirty="0"/>
              <a:t> to all delegates for their hard </a:t>
            </a:r>
            <a:r>
              <a:rPr lang="sv-SE" altLang="en-US" sz="2000" dirty="0" err="1"/>
              <a:t>work</a:t>
            </a:r>
            <a:r>
              <a:rPr lang="sv-SE" altLang="en-US" sz="2000" dirty="0"/>
              <a:t>.</a:t>
            </a:r>
          </a:p>
          <a:p>
            <a:r>
              <a:rPr lang="en-GB" sz="2000" kern="0" dirty="0"/>
              <a:t>Thanks to the host Huawei for the convenient meeting organization.</a:t>
            </a:r>
          </a:p>
          <a:p>
            <a:pPr marL="0" indent="0">
              <a:buNone/>
            </a:pPr>
            <a:endParaRPr lang="sv-SE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67395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100957" y="3339998"/>
            <a:ext cx="1971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Rel-13 features: 8</a:t>
            </a:r>
          </a:p>
          <a:p>
            <a:r>
              <a:rPr lang="en-GB" sz="1800" dirty="0"/>
              <a:t>Rel-14 features: 29</a:t>
            </a:r>
          </a:p>
          <a:p>
            <a:r>
              <a:rPr lang="en-GB" sz="1800" dirty="0"/>
              <a:t>Total: 37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en-GB" dirty="0"/>
              <a:t>RAN6 #4 Statistics (2/3)</a:t>
            </a:r>
            <a:endParaRPr lang="fi-FI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67349" y="5534906"/>
            <a:ext cx="3333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for </a:t>
            </a:r>
            <a:r>
              <a:rPr lang="en-US" sz="1400" dirty="0" err="1"/>
              <a:t>ePOS_GERAN</a:t>
            </a:r>
            <a:r>
              <a:rPr lang="en-US" sz="1400" dirty="0"/>
              <a:t> in addition 1 endorsed CR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725" y="1771041"/>
            <a:ext cx="6075232" cy="376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892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7"/>
          <p:cNvSpPr txBox="1">
            <a:spLocks/>
          </p:cNvSpPr>
          <p:nvPr/>
        </p:nvSpPr>
        <p:spPr>
          <a:xfrm>
            <a:off x="288925" y="1146175"/>
            <a:ext cx="8640763" cy="51927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dirty="0"/>
              <a:t>Total number of participants attending: 28 (registered for the meeting: 37)</a:t>
            </a:r>
          </a:p>
          <a:p>
            <a:pPr lvl="1">
              <a:buFont typeface="Arial" charset="0"/>
              <a:buNone/>
            </a:pPr>
            <a:endParaRPr lang="fi-FI" altLang="en-US" kern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en-GB" dirty="0"/>
              <a:t>RAN6 #4 Statistics (3/3)</a:t>
            </a:r>
            <a:endParaRPr lang="fi-FI" altLang="en-US" dirty="0"/>
          </a:p>
        </p:txBody>
      </p:sp>
    </p:spTree>
    <p:extLst>
      <p:ext uri="{BB962C8B-B14F-4D97-AF65-F5344CB8AC3E}">
        <p14:creationId xmlns:p14="http://schemas.microsoft.com/office/powerpoint/2010/main" val="2702940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/>
              <a:t>Executive Summary</a:t>
            </a:r>
            <a:endParaRPr lang="en-US" altLang="en-US" dirty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99697" y="1312863"/>
            <a:ext cx="8944303" cy="4625975"/>
          </a:xfrm>
        </p:spPr>
        <p:txBody>
          <a:bodyPr/>
          <a:lstStyle/>
          <a:p>
            <a:pPr>
              <a:lnSpc>
                <a:spcPct val="74000"/>
              </a:lnSpc>
              <a:spcBef>
                <a:spcPts val="0"/>
              </a:spcBef>
            </a:pPr>
            <a:r>
              <a:rPr lang="en-GB" altLang="en-US" sz="2000" dirty="0"/>
              <a:t>In total 37 CRs agreed and 1 CR (to 24.008, under CT1 responsibility) endorsed: </a:t>
            </a:r>
            <a:r>
              <a:rPr lang="en-GB" altLang="en-US" sz="2000" dirty="0" err="1"/>
              <a:t>eDRX_GSM</a:t>
            </a:r>
            <a:r>
              <a:rPr lang="en-GB" altLang="en-US" sz="2000" dirty="0"/>
              <a:t>(2), </a:t>
            </a:r>
            <a:r>
              <a:rPr lang="en-GB" altLang="en-US" sz="2000" dirty="0" err="1"/>
              <a:t>CIoT_EC_GSM</a:t>
            </a:r>
            <a:r>
              <a:rPr lang="en-GB" altLang="en-US" sz="2000" dirty="0"/>
              <a:t>(6), Positioning enhancements(13+1 endorsed), DECOR_GERAN(1), Radio Interface Enhancements for EC-GSM-</a:t>
            </a:r>
            <a:r>
              <a:rPr lang="en-GB" altLang="en-US" sz="2000" dirty="0" err="1"/>
              <a:t>IoT</a:t>
            </a:r>
            <a:r>
              <a:rPr lang="en-GB" altLang="en-US" sz="2000" dirty="0"/>
              <a:t>(12), TEI14 (3). </a:t>
            </a:r>
          </a:p>
          <a:p>
            <a:pPr>
              <a:lnSpc>
                <a:spcPct val="74000"/>
              </a:lnSpc>
              <a:spcBef>
                <a:spcPts val="600"/>
              </a:spcBef>
            </a:pPr>
            <a:r>
              <a:rPr lang="en-GB" altLang="en-US" sz="2000" dirty="0"/>
              <a:t>Liaisons: 0 incoming LS and 1 outgoing LS.</a:t>
            </a:r>
          </a:p>
          <a:p>
            <a:pPr>
              <a:lnSpc>
                <a:spcPct val="74000"/>
              </a:lnSpc>
              <a:spcBef>
                <a:spcPts val="600"/>
              </a:spcBef>
            </a:pPr>
            <a:r>
              <a:rPr lang="en-GB" altLang="en-US" sz="2000" dirty="0"/>
              <a:t>Rel-13: essential corrections agreed for the </a:t>
            </a:r>
            <a:r>
              <a:rPr lang="en-GB" altLang="en-US" sz="2000" dirty="0" err="1">
                <a:solidFill>
                  <a:srgbClr val="0000FF"/>
                </a:solidFill>
              </a:rPr>
              <a:t>eDRX_GSM</a:t>
            </a:r>
            <a:r>
              <a:rPr lang="en-GB" altLang="en-US" sz="2000" dirty="0"/>
              <a:t> feature. </a:t>
            </a:r>
          </a:p>
          <a:p>
            <a:pPr>
              <a:lnSpc>
                <a:spcPct val="74000"/>
              </a:lnSpc>
              <a:spcBef>
                <a:spcPts val="0"/>
              </a:spcBef>
            </a:pPr>
            <a:r>
              <a:rPr lang="en-GB" altLang="en-US" sz="2000" dirty="0"/>
              <a:t>Rel-13: essential corrections agreed for the </a:t>
            </a:r>
            <a:r>
              <a:rPr lang="en-GB" altLang="en-US" sz="2000" dirty="0" err="1">
                <a:solidFill>
                  <a:srgbClr val="0000FF"/>
                </a:solidFill>
              </a:rPr>
              <a:t>CIoT_EC_GSM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feature.</a:t>
            </a:r>
          </a:p>
          <a:p>
            <a:pPr>
              <a:lnSpc>
                <a:spcPct val="74000"/>
              </a:lnSpc>
              <a:spcBef>
                <a:spcPts val="600"/>
              </a:spcBef>
            </a:pPr>
            <a:r>
              <a:rPr lang="en-US" altLang="en-US" sz="2000" dirty="0"/>
              <a:t>Rel-14: </a:t>
            </a:r>
            <a:r>
              <a:rPr lang="en-US" altLang="en-US" sz="2000" dirty="0">
                <a:solidFill>
                  <a:srgbClr val="0000FF"/>
                </a:solidFill>
              </a:rPr>
              <a:t>Positioning Enhancements for GERAN</a:t>
            </a:r>
            <a:r>
              <a:rPr lang="en-US" altLang="en-US" sz="2000" dirty="0"/>
              <a:t>: </a:t>
            </a:r>
            <a:r>
              <a:rPr lang="en-US" altLang="en-US" sz="2000" dirty="0" err="1"/>
              <a:t>Multilateration</a:t>
            </a:r>
            <a:r>
              <a:rPr lang="en-US" altLang="en-US" sz="2000" dirty="0"/>
              <a:t> Timing Advance (MTA) procedure refined to improve interworking with UL data transfer, latency of the procedure and robustness against security threats. Stage 2 refined and all stage 3 CRs for MTA and </a:t>
            </a:r>
            <a:r>
              <a:rPr lang="en-US" altLang="en-US" sz="2000" dirty="0" err="1"/>
              <a:t>Multilateration</a:t>
            </a:r>
            <a:r>
              <a:rPr lang="en-US" altLang="en-US" sz="2000" dirty="0"/>
              <a:t> OTD agreed. Performance requirements agreed. WI completed at RAN6#4. WI Summary endorsed.</a:t>
            </a:r>
          </a:p>
          <a:p>
            <a:pPr>
              <a:lnSpc>
                <a:spcPct val="74000"/>
              </a:lnSpc>
              <a:spcBef>
                <a:spcPts val="0"/>
              </a:spcBef>
            </a:pPr>
            <a:r>
              <a:rPr lang="en-US" altLang="en-US" sz="2000" dirty="0"/>
              <a:t>Rel-14: </a:t>
            </a:r>
            <a:r>
              <a:rPr lang="en-US" altLang="en-US" sz="2000" dirty="0">
                <a:solidFill>
                  <a:srgbClr val="0000FF"/>
                </a:solidFill>
              </a:rPr>
              <a:t>Dedicated Core Network Support (DECOR_GERAN)</a:t>
            </a:r>
            <a:r>
              <a:rPr lang="en-US" altLang="en-US" sz="2000" dirty="0"/>
              <a:t>: 1 essential correction </a:t>
            </a:r>
            <a:r>
              <a:rPr lang="en-GB" altLang="en-US" sz="2000" dirty="0"/>
              <a:t>agreed.</a:t>
            </a:r>
            <a:endParaRPr lang="en-US" altLang="en-US" sz="800" dirty="0"/>
          </a:p>
          <a:p>
            <a:pPr>
              <a:lnSpc>
                <a:spcPct val="74000"/>
              </a:lnSpc>
              <a:spcBef>
                <a:spcPts val="0"/>
              </a:spcBef>
            </a:pPr>
            <a:r>
              <a:rPr lang="en-GB" altLang="en-US" sz="2000" dirty="0"/>
              <a:t>Rel-14: </a:t>
            </a:r>
            <a:r>
              <a:rPr lang="en-GB" altLang="en-US" sz="2000" dirty="0">
                <a:solidFill>
                  <a:srgbClr val="0000FF"/>
                </a:solidFill>
              </a:rPr>
              <a:t>Radio Interface Enhancements for EC-GSM-</a:t>
            </a:r>
            <a:r>
              <a:rPr lang="en-GB" altLang="en-US" sz="2000" dirty="0" err="1">
                <a:solidFill>
                  <a:srgbClr val="0000FF"/>
                </a:solidFill>
              </a:rPr>
              <a:t>IoT</a:t>
            </a:r>
            <a:r>
              <a:rPr lang="en-GB" altLang="en-US" sz="2000" dirty="0"/>
              <a:t>: For CC5, signalling indication for EC TBF and EC-RACH solution consisting of two methods agreed. Stage 2 CR refined and all stage 3 CRs including performance requirements agreed. For Alternative Coverage Class mapping performance requirements agreed. </a:t>
            </a:r>
            <a:r>
              <a:rPr lang="en-US" altLang="en-US" sz="2000" dirty="0"/>
              <a:t>WI completed at RAN6#4. WI Summary endorsed.</a:t>
            </a:r>
          </a:p>
          <a:p>
            <a:pPr>
              <a:lnSpc>
                <a:spcPct val="74000"/>
              </a:lnSpc>
              <a:spcBef>
                <a:spcPts val="0"/>
              </a:spcBef>
            </a:pPr>
            <a:r>
              <a:rPr lang="en-US" altLang="en-US" sz="2000" dirty="0"/>
              <a:t>Rel-14: Issue raised on </a:t>
            </a:r>
            <a:r>
              <a:rPr lang="en-US" altLang="en-US" sz="2000" dirty="0">
                <a:solidFill>
                  <a:srgbClr val="0000FF"/>
                </a:solidFill>
              </a:rPr>
              <a:t>Packet Cell Change Notification</a:t>
            </a:r>
            <a:r>
              <a:rPr lang="en-US" altLang="en-US" sz="2000" dirty="0"/>
              <a:t>. CR postponed to RAN6#5.</a:t>
            </a:r>
          </a:p>
          <a:p>
            <a:pPr>
              <a:lnSpc>
                <a:spcPct val="74000"/>
              </a:lnSpc>
              <a:spcBef>
                <a:spcPts val="0"/>
              </a:spcBef>
            </a:pPr>
            <a:r>
              <a:rPr lang="en-GB" altLang="en-US" sz="2000" dirty="0"/>
              <a:t>Rel-14: Work task for </a:t>
            </a:r>
            <a:r>
              <a:rPr lang="en-GB" altLang="en-US" sz="2000" dirty="0" err="1">
                <a:solidFill>
                  <a:srgbClr val="0000FF"/>
                </a:solidFill>
              </a:rPr>
              <a:t>eDECOR</a:t>
            </a:r>
            <a:r>
              <a:rPr lang="en-GB" altLang="en-US" sz="2000" dirty="0"/>
              <a:t> setup and related stage 3 CRs agreed under TEI14. </a:t>
            </a:r>
          </a:p>
          <a:p>
            <a:pPr>
              <a:lnSpc>
                <a:spcPct val="74000"/>
              </a:lnSpc>
              <a:spcBef>
                <a:spcPts val="600"/>
              </a:spcBef>
            </a:pPr>
            <a:r>
              <a:rPr lang="en-US" sz="2000" dirty="0"/>
              <a:t>List of agreed CRs in </a:t>
            </a:r>
            <a:r>
              <a:rPr lang="en-US" sz="2000" dirty="0">
                <a:solidFill>
                  <a:srgbClr val="0000FF"/>
                </a:solidFill>
              </a:rPr>
              <a:t>RP-170870</a:t>
            </a:r>
            <a:r>
              <a:rPr lang="en-US" sz="2000" dirty="0"/>
              <a:t> which are for block approval at RAN#76.</a:t>
            </a:r>
            <a:endParaRPr lang="en-GB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7420303" cy="1143000"/>
          </a:xfrm>
        </p:spPr>
        <p:txBody>
          <a:bodyPr/>
          <a:lstStyle/>
          <a:p>
            <a:r>
              <a:rPr lang="en-US" dirty="0"/>
              <a:t>General Matters/RAN6 #4 Report Approval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185" y="1496291"/>
            <a:ext cx="8704297" cy="4532395"/>
          </a:xfrm>
        </p:spPr>
        <p:txBody>
          <a:bodyPr/>
          <a:lstStyle/>
          <a:p>
            <a:r>
              <a:rPr lang="en-US" sz="2000" dirty="0"/>
              <a:t>Report of 3GPP TSG RAN WG6 meeting #2, </a:t>
            </a:r>
            <a:r>
              <a:rPr lang="en-US" sz="2000" dirty="0">
                <a:solidFill>
                  <a:srgbClr val="0000FF"/>
                </a:solidFill>
              </a:rPr>
              <a:t>R6-170187</a:t>
            </a:r>
            <a:r>
              <a:rPr lang="en-US" sz="2000" dirty="0"/>
              <a:t> noted.</a:t>
            </a:r>
          </a:p>
          <a:p>
            <a:r>
              <a:rPr lang="en-US" sz="2000" dirty="0"/>
              <a:t>Report of 3GPP TSG RAN WG6 meeting #3, </a:t>
            </a:r>
            <a:r>
              <a:rPr lang="en-US" sz="2000" dirty="0">
                <a:solidFill>
                  <a:srgbClr val="0000FF"/>
                </a:solidFill>
              </a:rPr>
              <a:t>R6-170188</a:t>
            </a:r>
            <a:r>
              <a:rPr lang="en-US" sz="2000" dirty="0"/>
              <a:t> approved.</a:t>
            </a:r>
          </a:p>
          <a:p>
            <a:r>
              <a:rPr lang="en-US" sz="2000" dirty="0"/>
              <a:t>Status update provided to delegates on the move of UMTS work from RAN1 / RAN2 to RAN6 becoming effective after RAN#76.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61156851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Liaisons   (1/1)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4" y="1502723"/>
            <a:ext cx="8526146" cy="4830763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GB" sz="2000" dirty="0"/>
              <a:t>No incoming LSs and 1 outgoing LS. </a:t>
            </a:r>
            <a:endParaRPr lang="en-GB" sz="2000" dirty="0">
              <a:solidFill>
                <a:srgbClr val="0000FF"/>
              </a:solidFill>
            </a:endParaRPr>
          </a:p>
          <a:p>
            <a:pPr>
              <a:spcBef>
                <a:spcPts val="200"/>
              </a:spcBef>
            </a:pPr>
            <a:r>
              <a:rPr lang="en-GB" sz="2000" dirty="0">
                <a:solidFill>
                  <a:srgbClr val="0000FF"/>
                </a:solidFill>
              </a:rPr>
              <a:t>R6-170299</a:t>
            </a:r>
            <a:r>
              <a:rPr lang="en-GB" sz="2000" dirty="0"/>
              <a:t> </a:t>
            </a:r>
            <a:r>
              <a:rPr lang="en-US" sz="2000" dirty="0"/>
              <a:t>LS on Release 14 updates of PS LCS Capability and MSRAC (sent to CT1)</a:t>
            </a:r>
            <a:endParaRPr lang="en-GB" sz="2000" dirty="0"/>
          </a:p>
          <a:p>
            <a:pPr lvl="1">
              <a:spcBef>
                <a:spcPts val="200"/>
              </a:spcBef>
            </a:pPr>
            <a:r>
              <a:rPr lang="en-GB" sz="2000" dirty="0"/>
              <a:t>RAN6 informs about the completion of the two Rel-14 features</a:t>
            </a:r>
            <a:r>
              <a:rPr lang="en-US" sz="2000" dirty="0"/>
              <a:t> on Positioning enhancements for GERAN and Radio interface enhancements for EC-GSM-</a:t>
            </a:r>
            <a:r>
              <a:rPr lang="en-US" sz="2000" dirty="0" err="1"/>
              <a:t>IoT</a:t>
            </a:r>
            <a:r>
              <a:rPr lang="en-US" sz="2000" dirty="0"/>
              <a:t> and asks CT1 to agree the endorsed draft CR 24.008 in </a:t>
            </a:r>
            <a:r>
              <a:rPr lang="en-US" sz="2000" dirty="0">
                <a:solidFill>
                  <a:srgbClr val="0000FF"/>
                </a:solidFill>
              </a:rPr>
              <a:t>R6-170316</a:t>
            </a:r>
            <a:r>
              <a:rPr lang="en-US" sz="2000" dirty="0"/>
              <a:t> for introducing the corresponding MS capability support.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4601318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/>
              <a:t>Contributions to Rel-13 and Earlier Features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03720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</TotalTime>
  <Words>2767</Words>
  <Application>Microsoft Office PowerPoint</Application>
  <PresentationFormat>On-screen Show (4:3)</PresentationFormat>
  <Paragraphs>325</Paragraphs>
  <Slides>30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宋体</vt:lpstr>
      <vt:lpstr>宋体</vt:lpstr>
      <vt:lpstr>Arial</vt:lpstr>
      <vt:lpstr>Calibri</vt:lpstr>
      <vt:lpstr>Times New Roman</vt:lpstr>
      <vt:lpstr>3gpp</vt:lpstr>
      <vt:lpstr>  </vt:lpstr>
      <vt:lpstr>Meetings</vt:lpstr>
      <vt:lpstr>RAN6 #4 Statistics (1/3)</vt:lpstr>
      <vt:lpstr>RAN6 #4 Statistics (2/3)</vt:lpstr>
      <vt:lpstr>RAN6 #4 Statistics (3/3)</vt:lpstr>
      <vt:lpstr>Executive Summary</vt:lpstr>
      <vt:lpstr>General Matters/RAN6 #4 Report Approval</vt:lpstr>
      <vt:lpstr>Liaisons   (1/1)</vt:lpstr>
      <vt:lpstr>Contributions to Rel-13 and Earlier Features</vt:lpstr>
      <vt:lpstr>eDRX_GSM (Rel-13)</vt:lpstr>
      <vt:lpstr>CIoT_EC_GSM, Core and Perf aspects  (Rel-13) </vt:lpstr>
      <vt:lpstr>CS/PS Coordination for Shared GERAN Networks (Rel-13)</vt:lpstr>
      <vt:lpstr>Contributions to Rel-14 Features</vt:lpstr>
      <vt:lpstr>Positioning Enhancements in GERAN      - ePOS_GERAN (Rel-14)   (1/4)</vt:lpstr>
      <vt:lpstr>Positioning Enhancements in GERAN      - ePOS_GERAN (Rel-14)   (2/4)</vt:lpstr>
      <vt:lpstr>Positioning Enhancements in GERAN      - ePOS_GERAN (Rel-14)   (3/4)</vt:lpstr>
      <vt:lpstr>Positioning Enhancements in GERAN      - ePOS_GERAN (Rel-14)   (4/4)</vt:lpstr>
      <vt:lpstr>Support of Dedicated Core Networks  - DECOR_GERAN (Rel-14)</vt:lpstr>
      <vt:lpstr>Radio Interface Enhancements for  EC-GSM-IoT (Rel-14)    (1/5)  </vt:lpstr>
      <vt:lpstr>Radio Interface Enhancements for  EC-GSM-IoT (Rel-14)    (2/5)  </vt:lpstr>
      <vt:lpstr>Radio Interface Enhancements for  EC-GSM-IoT (Rel-14)    (3/5)  </vt:lpstr>
      <vt:lpstr>Radio Interface Enhancements for  EC-GSM-IoT (Rel-14)    (4/5)  </vt:lpstr>
      <vt:lpstr>Radio Interface Enhancements for  EC-GSM-IoT (Rel-14)    (5/5)  </vt:lpstr>
      <vt:lpstr>Small technical enhancements and improvements (TEI14)</vt:lpstr>
      <vt:lpstr>Other Rel-14 contributions</vt:lpstr>
      <vt:lpstr>Rel-15 related contributions</vt:lpstr>
      <vt:lpstr>Other technical work</vt:lpstr>
      <vt:lpstr>Work Plan</vt:lpstr>
      <vt:lpstr>RAN WG6 Schedule (2016 – 2018)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RAN6 status report to TSG RAN#73</dc:title>
  <dc:subject>RAN6 status report to RAN#73</dc:subject>
  <dc:creator>juergen.hofmann@nokia.com</dc:creator>
  <dc:description>©3GPP 2009. All rights reserved</dc:description>
  <cp:lastModifiedBy>Nokia</cp:lastModifiedBy>
  <cp:revision>4247</cp:revision>
  <dcterms:created xsi:type="dcterms:W3CDTF">2009-11-27T05:15:11Z</dcterms:created>
  <dcterms:modified xsi:type="dcterms:W3CDTF">2017-06-02T12:24:06Z</dcterms:modified>
</cp:coreProperties>
</file>