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477" r:id="rId2"/>
    <p:sldId id="1027" r:id="rId3"/>
    <p:sldId id="1022" r:id="rId4"/>
    <p:sldId id="1025" r:id="rId5"/>
    <p:sldId id="1024" r:id="rId6"/>
    <p:sldId id="1029" r:id="rId7"/>
    <p:sldId id="902" r:id="rId8"/>
    <p:sldId id="1028" r:id="rId9"/>
    <p:sldId id="1030" r:id="rId10"/>
    <p:sldId id="918" r:id="rId11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6" autoAdjust="0"/>
    <p:restoredTop sz="86410" autoAdjust="0"/>
  </p:normalViewPr>
  <p:slideViewPr>
    <p:cSldViewPr>
      <p:cViewPr varScale="1">
        <p:scale>
          <a:sx n="88" d="100"/>
          <a:sy n="88" d="100"/>
        </p:scale>
        <p:origin x="40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90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48" y="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0200BE11-4BAA-438C-8C42-CDCF7C724025}" type="slidenum">
              <a:rPr lang="en-GB" altLang="en-US" sz="1200" smtClean="0">
                <a:latin typeface="Times New Roman" panose="02020603050405020304" pitchFamily="18" charset="0"/>
              </a:rPr>
              <a:pPr/>
              <a:t>7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557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92335E-A6FA-44ED-BB96-3A38E00D0EE3}" type="slidenum">
              <a:rPr lang="en-GB" altLang="en-US" sz="1200">
                <a:latin typeface="Times New Roman" panose="02020603050405020304" pitchFamily="18" charset="0"/>
              </a:rPr>
              <a:pPr eaLnBrk="1" hangingPunct="1"/>
              <a:t>9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383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538"/>
            <a:ext cx="7178675" cy="2762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2017 RP-170860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 - RAN2 Status Report to RAN#76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endParaRPr lang="en-GB" altLang="en-US" sz="4000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1042988" y="2459038"/>
            <a:ext cx="664686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Status Report RAN WG2</a:t>
            </a:r>
            <a:b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 TSG-RAN #76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61950" y="288925"/>
            <a:ext cx="58467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>
                <a:latin typeface="Arial" panose="020B0604020202020204" pitchFamily="34" charset="0"/>
                <a:cs typeface="Times New Roman" panose="02020603050405020304" pitchFamily="18" charset="0"/>
              </a:rPr>
              <a:t>3GPP TSG RAN#76</a:t>
            </a:r>
            <a:br>
              <a:rPr lang="en-US" altLang="en-US" b="1" i="1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sv-SE" altLang="en-US" b="1" i="1">
                <a:latin typeface="Arial" panose="020B0604020202020204" pitchFamily="34" charset="0"/>
                <a:cs typeface="Times New Roman" panose="02020603050405020304" pitchFamily="18" charset="0"/>
              </a:rPr>
              <a:t>West Palm Beach, USA, 5th - 6th June 2017</a:t>
            </a:r>
            <a:r>
              <a:rPr lang="en-US" altLang="en-US" b="1" i="1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843213" y="4149725"/>
            <a:ext cx="3613150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>
                <a:latin typeface="Arial" panose="020B0604020202020204" pitchFamily="34" charset="0"/>
              </a:rPr>
              <a:t>RAN2 Chair: 	Richard Burbidge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>
                <a:latin typeface="Arial" panose="020B0604020202020204" pitchFamily="34" charset="0"/>
              </a:rPr>
              <a:t>RAN2 Vice Chair: 	Diana Pani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>
                <a:latin typeface="Arial" panose="020B0604020202020204" pitchFamily="34" charset="0"/>
              </a:rPr>
              <a:t>RAN2 Vice Chair: 	Hu Nan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>
                <a:latin typeface="Arial" panose="020B0604020202020204" pitchFamily="34" charset="0"/>
              </a:rPr>
              <a:t>RAN2 Secretary: 	Juha Korhonen</a:t>
            </a:r>
            <a:endParaRPr lang="en-US" altLang="en-US" sz="16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 and concluding remarks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r>
              <a:rPr lang="en-GB" altLang="en-US" dirty="0" smtClean="0"/>
              <a:t>Very busy Q2 2017 and not expected to change for remainder of Rel-15.</a:t>
            </a:r>
          </a:p>
          <a:p>
            <a:r>
              <a:rPr lang="en-GB" altLang="en-US" dirty="0" smtClean="0"/>
              <a:t>No time to add new LTE SI/WIs</a:t>
            </a:r>
          </a:p>
          <a:p>
            <a:r>
              <a:rPr lang="en-GB" altLang="en-US" dirty="0" smtClean="0"/>
              <a:t>LTE and UMTS Rel-14 ASN.1 reviewed and ready to be frozen</a:t>
            </a:r>
          </a:p>
          <a:p>
            <a:r>
              <a:rPr lang="en-GB" altLang="en-US" dirty="0" smtClean="0"/>
              <a:t>Last meeting of UMTS inside RAN2.</a:t>
            </a:r>
          </a:p>
          <a:p>
            <a:pPr lvl="1"/>
            <a:r>
              <a:rPr lang="en-GB" altLang="en-US" dirty="0" smtClean="0"/>
              <a:t>Special thanks to </a:t>
            </a:r>
            <a:r>
              <a:rPr lang="en-GB" altLang="en-US" dirty="0" err="1" smtClean="0"/>
              <a:t>Xudong</a:t>
            </a:r>
            <a:r>
              <a:rPr lang="en-GB" altLang="en-US" dirty="0" smtClean="0"/>
              <a:t> Yang for chairing this session and to all the UMTS delegates. Good luck in RAN6!</a:t>
            </a:r>
          </a:p>
          <a:p>
            <a:r>
              <a:rPr lang="en-GB" altLang="en-US" dirty="0" smtClean="0"/>
              <a:t>Special thanks to:</a:t>
            </a:r>
          </a:p>
          <a:p>
            <a:pPr lvl="1"/>
            <a:r>
              <a:rPr lang="en-GB" altLang="en-US" dirty="0" smtClean="0"/>
              <a:t>Hu Nan, Diana Pani (RAN2 VCs) </a:t>
            </a:r>
          </a:p>
          <a:p>
            <a:pPr lvl="1"/>
            <a:r>
              <a:rPr lang="en-GB" altLang="en-US" dirty="0" smtClean="0"/>
              <a:t>Johan Johansson (NB-IOT/MTC chair)</a:t>
            </a:r>
          </a:p>
          <a:p>
            <a:pPr lvl="1"/>
            <a:r>
              <a:rPr lang="en-GB" altLang="en-US" dirty="0" err="1" smtClean="0"/>
              <a:t>Xudong</a:t>
            </a:r>
            <a:r>
              <a:rPr lang="en-GB" altLang="en-US" dirty="0" smtClean="0"/>
              <a:t> Yang (UMTS chair)</a:t>
            </a:r>
          </a:p>
          <a:p>
            <a:pPr lvl="1"/>
            <a:r>
              <a:rPr lang="en-GB" altLang="en-US" dirty="0" smtClean="0"/>
              <a:t>Yi </a:t>
            </a:r>
            <a:r>
              <a:rPr lang="en-GB" altLang="en-US" dirty="0" err="1" smtClean="0"/>
              <a:t>Guo</a:t>
            </a:r>
            <a:r>
              <a:rPr lang="en-GB" altLang="en-US" dirty="0" smtClean="0"/>
              <a:t> (Rel-15 positioning chair)</a:t>
            </a:r>
          </a:p>
          <a:p>
            <a:pPr lvl="1"/>
            <a:r>
              <a:rPr lang="en-GB" altLang="en-US" dirty="0" smtClean="0"/>
              <a:t>Juha Korhonen (MCC support)</a:t>
            </a:r>
          </a:p>
          <a:p>
            <a:pPr lvl="1"/>
            <a:r>
              <a:rPr lang="en-GB" altLang="en-US" dirty="0" smtClean="0"/>
              <a:t>Meeting hosts: North American Friends and Huawei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UMTS items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UMTS DL interference mitigation WI </a:t>
            </a:r>
          </a:p>
          <a:p>
            <a:pPr lvl="1"/>
            <a:r>
              <a:rPr lang="en-GB" altLang="en-US" dirty="0" smtClean="0"/>
              <a:t>Rel-15 WI is completed</a:t>
            </a:r>
          </a:p>
          <a:p>
            <a:pPr lvl="1"/>
            <a:r>
              <a:rPr lang="en-GB" altLang="en-US" dirty="0" smtClean="0"/>
              <a:t>RAN2 agreed 25.300 and 25.331 CRs from Rel-14 as par of the Rel-15 WI</a:t>
            </a:r>
          </a:p>
          <a:p>
            <a:pPr lvl="1"/>
            <a:r>
              <a:rPr lang="en-GB" altLang="en-US" dirty="0" smtClean="0"/>
              <a:t>RAN is requested to conclude whether the Rel-14 CRs can be agreed</a:t>
            </a:r>
          </a:p>
          <a:p>
            <a:pPr marL="0" indent="0" rtl="0" eaLnBrk="0" fontAlgn="base" hangingPunct="0">
              <a:buNone/>
            </a:pPr>
            <a:endParaRPr lang="en-GB" dirty="0" smtClean="0">
              <a:effectLst/>
            </a:endParaRPr>
          </a:p>
          <a:p>
            <a:pPr rtl="0" eaLnBrk="0" fontAlgn="base" hangingPunct="0"/>
            <a:r>
              <a:rPr lang="en-GB" sz="2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ASN.1 review</a:t>
            </a:r>
            <a:endParaRPr lang="en-GB" dirty="0" smtClean="0">
              <a:effectLst/>
            </a:endParaRPr>
          </a:p>
          <a:p>
            <a:pPr lvl="1" rtl="0" eaLnBrk="0" fontAlgn="base" hangingPunct="0"/>
            <a:r>
              <a:rPr lang="en-GB" sz="18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ASN.1 review completed and ASN.1 ready to be frozen</a:t>
            </a:r>
            <a:endParaRPr lang="en-GB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73933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LTE items</a:t>
            </a:r>
            <a:r>
              <a:rPr lang="en-GB" altLang="en-US" baseline="0" dirty="0" smtClean="0"/>
              <a:t> </a:t>
            </a:r>
            <a:r>
              <a:rPr lang="en-GB" altLang="en-US" dirty="0" smtClean="0"/>
              <a:t>(1)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dirty="0"/>
              <a:t>New </a:t>
            </a:r>
            <a:r>
              <a:rPr lang="en-GB" altLang="en-US" dirty="0" smtClean="0"/>
              <a:t>UE category combination to enable UE </a:t>
            </a:r>
            <a:r>
              <a:rPr lang="en-GB" altLang="en-US" dirty="0"/>
              <a:t>category </a:t>
            </a:r>
            <a:r>
              <a:rPr lang="en-GB" altLang="en-US" dirty="0" smtClean="0"/>
              <a:t>4 with UL </a:t>
            </a:r>
            <a:r>
              <a:rPr lang="en-GB" altLang="en-US" dirty="0"/>
              <a:t>64 </a:t>
            </a:r>
            <a:r>
              <a:rPr lang="en-GB" altLang="en-US" dirty="0" smtClean="0"/>
              <a:t>QAM</a:t>
            </a:r>
          </a:p>
          <a:p>
            <a:pPr lvl="1">
              <a:defRPr/>
            </a:pPr>
            <a:r>
              <a:rPr lang="en-GB" altLang="en-US" dirty="0" smtClean="0"/>
              <a:t>Purpose to enable UL 64 QAM to be supported by a lower DL category than currently possible</a:t>
            </a:r>
          </a:p>
          <a:p>
            <a:pPr lvl="1">
              <a:defRPr/>
            </a:pPr>
            <a:r>
              <a:rPr lang="en-GB" altLang="en-US" dirty="0" smtClean="0"/>
              <a:t>RAN2 technically endorsed 36.331 and 36.306 CRs from Rel-12 (provided to RAN in CR pack RP-171248)</a:t>
            </a:r>
            <a:endParaRPr lang="en-GB" altLang="en-US" dirty="0"/>
          </a:p>
          <a:p>
            <a:pPr lvl="1">
              <a:defRPr/>
            </a:pPr>
            <a:r>
              <a:rPr lang="en-GB" altLang="en-US" dirty="0" smtClean="0"/>
              <a:t>RAN asked to make decision on the need and the starting release of the CRs.</a:t>
            </a:r>
          </a:p>
          <a:p>
            <a:pPr lvl="1">
              <a:defRPr/>
            </a:pPr>
            <a:endParaRPr lang="en-GB" altLang="en-US" dirty="0"/>
          </a:p>
          <a:p>
            <a:pPr>
              <a:defRPr/>
            </a:pPr>
            <a:r>
              <a:rPr lang="en-GB" altLang="en-US" dirty="0" smtClean="0"/>
              <a:t>New UL category for 300Mbps with UL 64 QAM</a:t>
            </a:r>
          </a:p>
          <a:p>
            <a:pPr lvl="1">
              <a:defRPr/>
            </a:pPr>
            <a:r>
              <a:rPr lang="en-GB" altLang="en-US" dirty="0" smtClean="0"/>
              <a:t>Proposed and postponed at RAN#75 to enable RAN2 review of CRs</a:t>
            </a:r>
          </a:p>
          <a:p>
            <a:pPr lvl="1">
              <a:defRPr/>
            </a:pPr>
            <a:r>
              <a:rPr lang="en-GB" altLang="en-US" dirty="0"/>
              <a:t>RAN2 technically endorsed 36.331 and 36.306 CRs from </a:t>
            </a:r>
            <a:r>
              <a:rPr lang="en-GB" altLang="en-US" dirty="0" smtClean="0"/>
              <a:t>Rel-14 </a:t>
            </a:r>
            <a:r>
              <a:rPr lang="en-GB" altLang="en-US" dirty="0"/>
              <a:t>(provided to RAN in CR pack </a:t>
            </a:r>
            <a:r>
              <a:rPr lang="en-GB" altLang="en-US" dirty="0" smtClean="0"/>
              <a:t>RP-171247)</a:t>
            </a:r>
            <a:endParaRPr lang="en-GB" altLang="en-US" dirty="0"/>
          </a:p>
          <a:p>
            <a:pPr lvl="1">
              <a:defRPr/>
            </a:pPr>
            <a:r>
              <a:rPr lang="en-GB" altLang="en-US" dirty="0" smtClean="0"/>
              <a:t>RAN asked to make final decision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</a:t>
            </a:r>
            <a:r>
              <a:rPr lang="en-GB" baseline="0" dirty="0" smtClean="0"/>
              <a:t> items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dirty="0" smtClean="0"/>
              <a:t>E-UTRAN sharing enhancement</a:t>
            </a:r>
          </a:p>
          <a:p>
            <a:pPr lvl="1">
              <a:defRPr/>
            </a:pPr>
            <a:r>
              <a:rPr lang="en-GB" altLang="en-US" dirty="0" smtClean="0"/>
              <a:t>Enables</a:t>
            </a:r>
            <a:r>
              <a:rPr lang="en-GB" altLang="en-US" baseline="0" dirty="0" smtClean="0"/>
              <a:t> PLMNs sharing </a:t>
            </a:r>
            <a:r>
              <a:rPr lang="en-GB" altLang="en-US" dirty="0" smtClean="0"/>
              <a:t>a </a:t>
            </a:r>
            <a:r>
              <a:rPr lang="en-GB" altLang="en-US" baseline="0" dirty="0" smtClean="0"/>
              <a:t>RAN to configure independent values of </a:t>
            </a:r>
            <a:r>
              <a:rPr lang="en-GB" dirty="0"/>
              <a:t>TAC and </a:t>
            </a:r>
            <a:r>
              <a:rPr lang="en-GB" dirty="0" smtClean="0"/>
              <a:t>Cell-ID in broadcast system information</a:t>
            </a:r>
            <a:endParaRPr lang="en-GB" altLang="en-US" dirty="0" smtClean="0"/>
          </a:p>
          <a:p>
            <a:pPr lvl="1">
              <a:defRPr/>
            </a:pPr>
            <a:r>
              <a:rPr lang="en-GB" altLang="en-US" dirty="0" smtClean="0"/>
              <a:t>RAN2 technically endorsed 36.300 and 36.331 CRs under TEI14 (provided to RAN in CR pack RP-171246)</a:t>
            </a:r>
          </a:p>
          <a:p>
            <a:pPr lvl="1">
              <a:defRPr/>
            </a:pPr>
            <a:r>
              <a:rPr lang="en-GB" altLang="en-US" dirty="0" smtClean="0"/>
              <a:t>RAN2 also sent LS to SA2</a:t>
            </a:r>
            <a:r>
              <a:rPr lang="en-GB" dirty="0" smtClean="0"/>
              <a:t>, RAN3 and RAN requesting that SA2/RAN3 provide feedback on the CRs</a:t>
            </a:r>
            <a:endParaRPr lang="en-GB" altLang="en-US" dirty="0" smtClean="0"/>
          </a:p>
          <a:p>
            <a:pPr lvl="1">
              <a:defRPr/>
            </a:pPr>
            <a:r>
              <a:rPr lang="en-GB" altLang="en-US" dirty="0" smtClean="0"/>
              <a:t>RAN is requested to make final decision on the CRs considering any feedback received from SA2 or RAN3.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8958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LTE items (3)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/>
          <a:lstStyle/>
          <a:p>
            <a:r>
              <a:rPr lang="en-GB" altLang="en-US" dirty="0" smtClean="0"/>
              <a:t>Rel-14 NB-IoT</a:t>
            </a:r>
          </a:p>
          <a:p>
            <a:pPr lvl="1"/>
            <a:r>
              <a:rPr lang="en-GB" dirty="0" smtClean="0"/>
              <a:t>Completed connected </a:t>
            </a:r>
            <a:r>
              <a:rPr lang="en-GB" dirty="0"/>
              <a:t>mode mobility enhancement </a:t>
            </a:r>
            <a:r>
              <a:rPr lang="en-GB" dirty="0" smtClean="0"/>
              <a:t>for Control </a:t>
            </a:r>
            <a:r>
              <a:rPr lang="en-GB" dirty="0"/>
              <a:t>Plane CIoT </a:t>
            </a:r>
            <a:r>
              <a:rPr lang="en-GB" dirty="0" smtClean="0"/>
              <a:t>optimization so WI now complete from RAN2 point of view</a:t>
            </a:r>
            <a:endParaRPr lang="en-GB" altLang="en-US" dirty="0" smtClean="0"/>
          </a:p>
          <a:p>
            <a:r>
              <a:rPr lang="en-GB" altLang="en-US" dirty="0" smtClean="0"/>
              <a:t>UDC </a:t>
            </a:r>
            <a:r>
              <a:rPr lang="en-GB" altLang="en-US" dirty="0" smtClean="0"/>
              <a:t>SI</a:t>
            </a:r>
          </a:p>
          <a:p>
            <a:pPr lvl="1"/>
            <a:r>
              <a:rPr lang="en-GB" altLang="en-US" dirty="0" smtClean="0"/>
              <a:t>UDC study item is complete in RAN2</a:t>
            </a:r>
          </a:p>
          <a:p>
            <a:pPr lvl="1"/>
            <a:r>
              <a:rPr lang="en-GB" dirty="0"/>
              <a:t>DEFLATE and APDC are </a:t>
            </a:r>
            <a:r>
              <a:rPr lang="en-GB" dirty="0" smtClean="0"/>
              <a:t>identified as suitable candidates </a:t>
            </a:r>
            <a:r>
              <a:rPr lang="en-GB" dirty="0"/>
              <a:t>for a UL data </a:t>
            </a:r>
            <a:r>
              <a:rPr lang="en-GB" dirty="0" smtClean="0"/>
              <a:t>compression, and RAN2 recommends </a:t>
            </a:r>
            <a:r>
              <a:rPr lang="en-GB" dirty="0"/>
              <a:t>one solution to be </a:t>
            </a:r>
            <a:r>
              <a:rPr lang="en-GB" dirty="0" smtClean="0"/>
              <a:t>selected.</a:t>
            </a:r>
            <a:endParaRPr lang="en-GB" altLang="en-US" dirty="0" smtClean="0"/>
          </a:p>
          <a:p>
            <a:pPr lvl="1"/>
            <a:r>
              <a:rPr lang="en-GB" altLang="en-US" dirty="0" smtClean="0"/>
              <a:t>TR 36.754 v 1.0.0 is provided to RAN for approval (in RP-171139</a:t>
            </a:r>
            <a:r>
              <a:rPr lang="en-GB" altLang="en-US" dirty="0" smtClean="0"/>
              <a:t>)</a:t>
            </a:r>
            <a:endParaRPr lang="en-GB" altLang="en-US" dirty="0" smtClean="0"/>
          </a:p>
          <a:p>
            <a:r>
              <a:rPr lang="en-GB" altLang="en-US" dirty="0" smtClean="0"/>
              <a:t>feD2D SI</a:t>
            </a:r>
          </a:p>
          <a:p>
            <a:pPr lvl="1"/>
            <a:r>
              <a:rPr lang="en-GB" altLang="en-US" dirty="0" smtClean="0"/>
              <a:t>feD2D study item is complete from RAN2 perspective</a:t>
            </a:r>
          </a:p>
          <a:p>
            <a:pPr lvl="1"/>
            <a:r>
              <a:rPr lang="en-GB" altLang="en-US" dirty="0" smtClean="0"/>
              <a:t>Study concluded </a:t>
            </a:r>
            <a:r>
              <a:rPr lang="en-GB" altLang="en-US" dirty="0"/>
              <a:t>that bi-directional Layer 2 UE-NW relay is feasible from a </a:t>
            </a:r>
            <a:r>
              <a:rPr lang="en-GB" altLang="en-US" dirty="0" smtClean="0"/>
              <a:t>RAN2 perspective</a:t>
            </a:r>
          </a:p>
          <a:p>
            <a:pPr lvl="1"/>
            <a:r>
              <a:rPr lang="en-GB" altLang="en-US" dirty="0" smtClean="0"/>
              <a:t>TR </a:t>
            </a:r>
            <a:r>
              <a:rPr lang="en-GB" altLang="en-US" dirty="0"/>
              <a:t>36.746 </a:t>
            </a:r>
            <a:r>
              <a:rPr lang="en-GB" altLang="en-US" dirty="0" smtClean="0"/>
              <a:t>v 1.0.0 is provided to RAN for information (in RP-171312</a:t>
            </a:r>
            <a:r>
              <a:rPr lang="en-GB" altLang="en-US" dirty="0" smtClean="0"/>
              <a:t>)</a:t>
            </a:r>
            <a:endParaRPr lang="en-GB" altLang="en-US" dirty="0"/>
          </a:p>
          <a:p>
            <a:r>
              <a:rPr lang="en-GB" altLang="en-US" dirty="0" smtClean="0"/>
              <a:t>ASN.1 review</a:t>
            </a:r>
          </a:p>
          <a:p>
            <a:pPr lvl="1"/>
            <a:r>
              <a:rPr lang="en-GB" altLang="en-US" dirty="0" smtClean="0"/>
              <a:t>ASN.1 review completed and ASN.1 ready to be frozen</a:t>
            </a:r>
          </a:p>
          <a:p>
            <a:pPr lvl="1"/>
            <a:endParaRPr lang="en-GB" alt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 - comments on time planning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At RAN2#97bis and RAN2#98 a combined total of 24 TUs were planned for corrections including the ASN.1 review</a:t>
            </a:r>
          </a:p>
          <a:p>
            <a:r>
              <a:rPr lang="en-GB" altLang="en-US" smtClean="0"/>
              <a:t>Rel-13 and Rel-14 NB-IoT/MTC corrections consumed significant part of this time - approx 17-18 TUs consumed over the 2 meetings</a:t>
            </a:r>
          </a:p>
          <a:p>
            <a:pPr lvl="1"/>
            <a:r>
              <a:rPr lang="en-GB" altLang="en-US" smtClean="0"/>
              <a:t>Care needed to avoid a repeat situation with the Rel-15 NB-IoT and MTC work items.</a:t>
            </a:r>
          </a:p>
          <a:p>
            <a:r>
              <a:rPr lang="en-GB" altLang="en-US" smtClean="0"/>
              <a:t>V2X corrections and TEI14 also consumed significant time</a:t>
            </a:r>
          </a:p>
          <a:p>
            <a:r>
              <a:rPr lang="en-GB" altLang="en-US" smtClean="0"/>
              <a:t>Rel-15 FeD2D and sTTI both used more time than allocated - sTTI may need more than the 0.5 TU allocated in next quarter in order to complete the WI.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75906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LTE Capacity for Rel-15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457200" y="3789362"/>
            <a:ext cx="8229600" cy="2591965"/>
          </a:xfrm>
        </p:spPr>
        <p:txBody>
          <a:bodyPr/>
          <a:lstStyle/>
          <a:p>
            <a:r>
              <a:rPr lang="en-GB" altLang="en-US" dirty="0" smtClean="0"/>
              <a:t>Legacy, TEI15, Rel-15 open WIs, Spare capacity 1 figures are all taken from the RAN#75 approved time budget (RP-170882)</a:t>
            </a:r>
          </a:p>
          <a:p>
            <a:r>
              <a:rPr lang="en-GB" altLang="en-US" dirty="0" smtClean="0"/>
              <a:t>Reserved TUs corresponds to the time planned for the UDC WI, Aerials WI and FeD2D WI in the RAN#75 endorsed RP-170834</a:t>
            </a:r>
          </a:p>
          <a:p>
            <a:r>
              <a:rPr lang="en-GB" altLang="en-US" dirty="0" smtClean="0"/>
              <a:t>It remains critical to keep to LTE time budget during Rel-15. There is very limited flexibility during RAN2 meeting week</a:t>
            </a:r>
          </a:p>
          <a:p>
            <a:r>
              <a:rPr lang="en-GB" altLang="en-US" dirty="0" smtClean="0"/>
              <a:t>No time to add any new SI/WI</a:t>
            </a:r>
          </a:p>
        </p:txBody>
      </p:sp>
      <p:graphicFrame>
        <p:nvGraphicFramePr>
          <p:cNvPr id="11268" name="Object 5"/>
          <p:cNvGraphicFramePr>
            <a:graphicFrameLocks noChangeAspect="1"/>
          </p:cNvGraphicFramePr>
          <p:nvPr/>
        </p:nvGraphicFramePr>
        <p:xfrm>
          <a:off x="639763" y="1268413"/>
          <a:ext cx="8051800" cy="237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7" name="Worksheet" r:id="rId5" imgW="5257896" imgH="1543050" progId="Excel.Sheet.12">
                  <p:embed/>
                </p:oleObj>
              </mc:Choice>
              <mc:Fallback>
                <p:oleObj name="Worksheet" r:id="rId5" imgW="5257896" imgH="1543050" progId="Excel.Sheet.12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763" y="1268413"/>
                        <a:ext cx="8051800" cy="2370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 smtClean="0"/>
              <a:t>NR items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en-GB" dirty="0" smtClean="0"/>
              <a:t>Good progress at RAN2#97bis. At RAN2#98 good progress on </a:t>
            </a:r>
            <a:r>
              <a:rPr lang="en-GB" dirty="0"/>
              <a:t>u</a:t>
            </a:r>
            <a:r>
              <a:rPr lang="en-GB" dirty="0" smtClean="0"/>
              <a:t>ser plane stage 3, but slower progress on some stage 2 and control plane topics.</a:t>
            </a:r>
          </a:p>
          <a:p>
            <a:pPr lvl="1"/>
            <a:r>
              <a:rPr lang="en-GB" dirty="0" smtClean="0"/>
              <a:t>Companies/delegates are reminded to focus on meeting our deadlines, avoid adding more optimisations, be prepared to compromise to make progress...</a:t>
            </a:r>
          </a:p>
          <a:p>
            <a:r>
              <a:rPr lang="en-GB" dirty="0" smtClean="0"/>
              <a:t>NR UE categories for LTE-NR Dual Connectivity and NR Standalone</a:t>
            </a:r>
          </a:p>
          <a:p>
            <a:pPr lvl="1"/>
            <a:r>
              <a:rPr lang="en-GB" dirty="0" smtClean="0"/>
              <a:t>RAN2 sent LS to RAN (RP-170901) raising questions on the need to define UE categories for LTE-NR Dual Connectivity and NR Standalone, the target peak rates for the categories and other associated capability parameters. </a:t>
            </a:r>
          </a:p>
          <a:p>
            <a:pPr lvl="1"/>
            <a:r>
              <a:rPr lang="en-GB" dirty="0" smtClean="0"/>
              <a:t>Guidance is required to enable RAN2 to define capability coordination between LTE and NR.</a:t>
            </a:r>
          </a:p>
          <a:p>
            <a:pPr lvl="1"/>
            <a:r>
              <a:rPr lang="en-GB" dirty="0" smtClean="0"/>
              <a:t>Feedback requested before October 2017</a:t>
            </a:r>
          </a:p>
          <a:p>
            <a:pPr lvl="0"/>
            <a:r>
              <a:rPr lang="en-GB" dirty="0" smtClean="0"/>
              <a:t>RAN2 NR ad </a:t>
            </a:r>
            <a:r>
              <a:rPr lang="en-GB" dirty="0" err="1" smtClean="0"/>
              <a:t>hocs</a:t>
            </a:r>
            <a:r>
              <a:rPr lang="en-GB" dirty="0" smtClean="0"/>
              <a:t> for Jan and July 2018</a:t>
            </a:r>
          </a:p>
          <a:p>
            <a:pPr lvl="1"/>
            <a:r>
              <a:rPr lang="en-GB" altLang="en-US" dirty="0" smtClean="0"/>
              <a:t>These are currently TBC in the 3GPP calendar</a:t>
            </a:r>
          </a:p>
          <a:p>
            <a:pPr lvl="1"/>
            <a:r>
              <a:rPr lang="en-GB" altLang="en-US" dirty="0" smtClean="0"/>
              <a:t>Chairman proposal is to confirm these 5 day NR ad </a:t>
            </a:r>
            <a:r>
              <a:rPr lang="en-GB" altLang="en-US" dirty="0" err="1" smtClean="0"/>
              <a:t>hocs</a:t>
            </a:r>
            <a:r>
              <a:rPr lang="en-GB" altLang="en-US" dirty="0" smtClean="0"/>
              <a:t> are required </a:t>
            </a:r>
          </a:p>
          <a:p>
            <a:pPr lvl="1"/>
            <a:r>
              <a:rPr lang="en-GB" altLang="en-US" dirty="0" smtClean="0"/>
              <a:t>Coming just after the target completion of LTE-NR Dual Connectivity in Dec and the NR WI in June, a significant part of these ad </a:t>
            </a:r>
            <a:r>
              <a:rPr lang="en-GB" altLang="en-US" dirty="0" err="1" smtClean="0"/>
              <a:t>hocs</a:t>
            </a:r>
            <a:r>
              <a:rPr lang="en-GB" altLang="en-US" dirty="0" smtClean="0"/>
              <a:t> can be expected to be corrections and ASN.1 review.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4222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Rel-15 WI/SI status (RAN2 led)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620838"/>
          <a:ext cx="8229600" cy="4627564"/>
        </p:xfrm>
        <a:graphic>
          <a:graphicData uri="http://schemas.openxmlformats.org/drawingml/2006/table">
            <a:tbl>
              <a:tblPr/>
              <a:tblGrid>
                <a:gridCol w="3394075"/>
                <a:gridCol w="1098550"/>
                <a:gridCol w="1222375"/>
                <a:gridCol w="1281113"/>
                <a:gridCol w="1233487"/>
              </a:tblGrid>
              <a:tr h="6158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SI/WI Name</a:t>
                      </a:r>
                      <a:endParaRPr kumimoji="0" lang="en-GB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Status</a:t>
                      </a:r>
                      <a:endParaRPr kumimoji="0" lang="en-GB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Target</a:t>
                      </a:r>
                      <a:endParaRPr kumimoji="0" lang="en-GB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Status report</a:t>
                      </a:r>
                      <a:endParaRPr kumimoji="0" lang="en-GB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WID</a:t>
                      </a:r>
                      <a:endParaRPr kumimoji="0" lang="en-GB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88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SI: feD2D_IoT_relay_wearable (Huawei) </a:t>
                      </a:r>
                      <a:endParaRPr kumimoji="0" lang="en-GB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35%=&gt; 80% 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Sep. 17 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RP-171071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RP-170295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8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SI: Study on uplink data compression in LTE (CATT)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0%=&gt; 100%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June 17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RP-171107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RP-170403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32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SI: Study on enhanced LTE Support for Aerial Vehicles (NTT DOCOMO)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0%=&gt; 15%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Dec.17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RP-171053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RP-170779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32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SI: Study on integrated access and backhaul for NR (QUALCOMM)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0%=&gt;  0%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June 18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RP-171318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RP-170831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32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WI: Signalling reduction to enable light connection for LTE  (Huawei) </a:t>
                      </a:r>
                      <a:endParaRPr kumimoji="0" lang="en-GB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79%=&gt; 79% 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Dec.17 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RP-171070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RP-170788</a:t>
                      </a:r>
                      <a:endParaRPr kumimoji="0" lang="en-GB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32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UE Positioning Accuracy Enhancements for LTE (Nokia)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0%=&gt; 10%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Dec.17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RP-171008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RP-170813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8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DL interference mitigation for UMTS (Qualcomm)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0%=&gt; 100%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June 17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RP-171134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RP-170703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8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: Further video enhancements for LTE (CMCC)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0%=&gt; 20%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Dec.17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RP-170999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RP-170781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90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Quality of Experience (</a:t>
                      </a:r>
                      <a:r>
                        <a:rPr kumimoji="0" lang="en-GB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QoE</a:t>
                      </a: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) Measurement Collection for streaming services in E-UTRAN (China Unicom)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0%=&gt; 25%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Dec.17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RP-170954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RP-170786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8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Enhancing LTE CA Utilization (Nokia)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0%=&gt; 0%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Dec.17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RP-171187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RP-170805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8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WI: LTE connectivity to 5G-CN (</a:t>
                      </a:r>
                      <a:r>
                        <a:rPr kumimoji="0" lang="en-GB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Huawei</a:t>
                      </a:r>
                      <a:r>
                        <a:rPr kumimoji="0" lang="en-GB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0%=&gt; 5%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June 18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RP-171072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RP-170840</a:t>
                      </a:r>
                    </a:p>
                  </a:txBody>
                  <a:tcPr marL="87913" marR="87913" marT="43960" marB="4396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1035948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95992</TotalTime>
  <Words>1067</Words>
  <Application>Microsoft Office PowerPoint</Application>
  <PresentationFormat>On-screen Show (4:3)</PresentationFormat>
  <Paragraphs>142</Paragraphs>
  <Slides>10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3gpp</vt:lpstr>
      <vt:lpstr>Worksheet</vt:lpstr>
      <vt:lpstr>  </vt:lpstr>
      <vt:lpstr>UMTS items</vt:lpstr>
      <vt:lpstr>LTE items (1)</vt:lpstr>
      <vt:lpstr>LTE items (2)</vt:lpstr>
      <vt:lpstr>LTE items (3)</vt:lpstr>
      <vt:lpstr>LTE - comments on time planning</vt:lpstr>
      <vt:lpstr>LTE Capacity for Rel-15</vt:lpstr>
      <vt:lpstr>NR items</vt:lpstr>
      <vt:lpstr>Rel-15 WI/SI status (RAN2 led)</vt:lpstr>
      <vt:lpstr>Summary and concluding remarks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</cp:keywords>
  <cp:lastModifiedBy>RB</cp:lastModifiedBy>
  <cp:revision>4644</cp:revision>
  <dcterms:created xsi:type="dcterms:W3CDTF">2009-11-27T05:15:11Z</dcterms:created>
  <dcterms:modified xsi:type="dcterms:W3CDTF">2017-06-05T01:53:22Z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</Properties>
</file>