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262" r:id="rId2"/>
    <p:sldId id="266" r:id="rId3"/>
    <p:sldId id="264" r:id="rId4"/>
    <p:sldId id="267" r:id="rId5"/>
    <p:sldId id="265" r:id="rId6"/>
    <p:sldId id="261" r:id="rId7"/>
  </p:sldIdLst>
  <p:sldSz cx="12192000" cy="6858000"/>
  <p:notesSz cx="6884988" cy="10018713"/>
  <p:embeddedFontLst>
    <p:embeddedFont>
      <p:font typeface="Ericsson Capital TT" panose="02000503000000020004" pitchFamily="2" charset="0"/>
      <p:regular r:id="rId10"/>
    </p:embeddedFont>
    <p:embeddedFont>
      <p:font typeface="Arial Unicode MS" panose="020B0604020202020204" pitchFamily="34" charset="-128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62"/>
            <p14:sldId id="266"/>
            <p14:sldId id="264"/>
            <p14:sldId id="267"/>
            <p14:sldId id="265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56" autoAdjust="0"/>
    <p:restoredTop sz="95319" autoAdjust="0"/>
  </p:normalViewPr>
  <p:slideViewPr>
    <p:cSldViewPr snapToGrid="0" snapToObjects="1">
      <p:cViewPr varScale="1">
        <p:scale>
          <a:sx n="67" d="100"/>
          <a:sy n="67" d="100"/>
        </p:scale>
        <p:origin x="78" y="16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2016-06-07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3A233E-0A44-4941-B7D0-88E894E05C49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2FFCFF-7806-4B4D-89B0-474C4BCC174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89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0F1923-5473-4A26-B955-718C46D47D92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05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0F1923-5473-4A26-B955-718C46D47D9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30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7FDB8C-849F-427D-BAE6-115B13079735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65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39FF36-73B1-4F02-A076-CAE367E41DD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2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6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2016-06-07  |  Page </a:t>
            </a:r>
            <a:fld id="{BD0B319F-0113-4A7E-B550-B5C37189264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Enhancements to LTE operation in unlicensed spectrum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Alcatel-Lucent Shanghai Bell, Qualcomm 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39184" y="188913"/>
            <a:ext cx="52758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RAN #73, New Orleans, USA, Sept. 19 - 22,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AI 10.1.1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RP-161584</a:t>
            </a:r>
          </a:p>
        </p:txBody>
      </p:sp>
    </p:spTree>
    <p:extLst>
      <p:ext uri="{BB962C8B-B14F-4D97-AF65-F5344CB8AC3E}">
        <p14:creationId xmlns:p14="http://schemas.microsoft.com/office/powerpoint/2010/main" val="1807232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3367" y="3587261"/>
            <a:ext cx="5467351" cy="2492864"/>
          </a:xfrm>
        </p:spPr>
        <p:txBody>
          <a:bodyPr/>
          <a:lstStyle/>
          <a:p>
            <a:r>
              <a:rPr lang="en-US" dirty="0"/>
              <a:t>Dual connectivity operation with unlicensed spectrum</a:t>
            </a:r>
          </a:p>
          <a:p>
            <a:pPr lvl="1"/>
            <a:r>
              <a:rPr lang="en-US" dirty="0"/>
              <a:t>Enabler for:</a:t>
            </a:r>
          </a:p>
          <a:p>
            <a:pPr lvl="2"/>
            <a:r>
              <a:rPr lang="en-US" dirty="0"/>
              <a:t>Scenario with worse backhaul between network layers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24934" y="3587261"/>
            <a:ext cx="5465233" cy="2492863"/>
          </a:xfrm>
        </p:spPr>
        <p:txBody>
          <a:bodyPr/>
          <a:lstStyle/>
          <a:p>
            <a:r>
              <a:rPr lang="en-US" dirty="0"/>
              <a:t>Standalone operation in unlicensed spectrum</a:t>
            </a:r>
          </a:p>
          <a:p>
            <a:pPr lvl="1"/>
            <a:r>
              <a:rPr lang="en-GB" dirty="0"/>
              <a:t>Enabler for: </a:t>
            </a:r>
          </a:p>
          <a:p>
            <a:pPr lvl="2"/>
            <a:r>
              <a:rPr lang="en-GB" dirty="0"/>
              <a:t>Neutral host deployments</a:t>
            </a:r>
          </a:p>
          <a:p>
            <a:pPr lvl="3"/>
            <a:r>
              <a:rPr lang="en-GB" dirty="0"/>
              <a:t>Venue specific radio networks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motivations</a:t>
            </a:r>
            <a:endParaRPr lang="en-US" dirty="0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774510" y="2619691"/>
            <a:ext cx="845344" cy="763588"/>
          </a:xfrm>
          <a:custGeom>
            <a:avLst/>
            <a:gdLst>
              <a:gd name="T0" fmla="*/ 78 w 451"/>
              <a:gd name="T1" fmla="*/ 30 h 407"/>
              <a:gd name="T2" fmla="*/ 67 w 451"/>
              <a:gd name="T3" fmla="*/ 169 h 407"/>
              <a:gd name="T4" fmla="*/ 78 w 451"/>
              <a:gd name="T5" fmla="*/ 157 h 407"/>
              <a:gd name="T6" fmla="*/ 94 w 451"/>
              <a:gd name="T7" fmla="*/ 57 h 407"/>
              <a:gd name="T8" fmla="*/ 100 w 451"/>
              <a:gd name="T9" fmla="*/ 144 h 407"/>
              <a:gd name="T10" fmla="*/ 93 w 451"/>
              <a:gd name="T11" fmla="*/ 99 h 407"/>
              <a:gd name="T12" fmla="*/ 16 w 451"/>
              <a:gd name="T13" fmla="*/ 99 h 407"/>
              <a:gd name="T14" fmla="*/ 40 w 451"/>
              <a:gd name="T15" fmla="*/ 3 h 407"/>
              <a:gd name="T16" fmla="*/ 45 w 451"/>
              <a:gd name="T17" fmla="*/ 198 h 407"/>
              <a:gd name="T18" fmla="*/ 16 w 451"/>
              <a:gd name="T19" fmla="*/ 99 h 407"/>
              <a:gd name="T20" fmla="*/ 227 w 451"/>
              <a:gd name="T21" fmla="*/ 185 h 407"/>
              <a:gd name="T22" fmla="*/ 238 w 451"/>
              <a:gd name="T23" fmla="*/ 196 h 407"/>
              <a:gd name="T24" fmla="*/ 227 w 451"/>
              <a:gd name="T25" fmla="*/ 3 h 407"/>
              <a:gd name="T26" fmla="*/ 178 w 451"/>
              <a:gd name="T27" fmla="*/ 144 h 407"/>
              <a:gd name="T28" fmla="*/ 183 w 451"/>
              <a:gd name="T29" fmla="*/ 57 h 407"/>
              <a:gd name="T30" fmla="*/ 185 w 451"/>
              <a:gd name="T31" fmla="*/ 99 h 407"/>
              <a:gd name="T32" fmla="*/ 223 w 451"/>
              <a:gd name="T33" fmla="*/ 99 h 407"/>
              <a:gd name="T34" fmla="*/ 205 w 451"/>
              <a:gd name="T35" fmla="*/ 171 h 407"/>
              <a:gd name="T36" fmla="*/ 211 w 451"/>
              <a:gd name="T37" fmla="*/ 30 h 407"/>
              <a:gd name="T38" fmla="*/ 223 w 451"/>
              <a:gd name="T39" fmla="*/ 99 h 407"/>
              <a:gd name="T40" fmla="*/ 451 w 451"/>
              <a:gd name="T41" fmla="*/ 290 h 407"/>
              <a:gd name="T42" fmla="*/ 145 w 451"/>
              <a:gd name="T43" fmla="*/ 101 h 407"/>
              <a:gd name="T44" fmla="*/ 129 w 451"/>
              <a:gd name="T45" fmla="*/ 392 h 407"/>
              <a:gd name="T46" fmla="*/ 451 w 451"/>
              <a:gd name="T47" fmla="*/ 392 h 407"/>
              <a:gd name="T48" fmla="*/ 435 w 451"/>
              <a:gd name="T49" fmla="*/ 336 h 407"/>
              <a:gd name="T50" fmla="*/ 145 w 451"/>
              <a:gd name="T51" fmla="*/ 370 h 407"/>
              <a:gd name="T52" fmla="*/ 435 w 451"/>
              <a:gd name="T53" fmla="*/ 291 h 407"/>
              <a:gd name="T54" fmla="*/ 375 w 451"/>
              <a:gd name="T55" fmla="*/ 312 h 407"/>
              <a:gd name="T56" fmla="*/ 375 w 451"/>
              <a:gd name="T57" fmla="*/ 370 h 407"/>
              <a:gd name="T58" fmla="*/ 413 w 451"/>
              <a:gd name="T59" fmla="*/ 320 h 407"/>
              <a:gd name="T60" fmla="*/ 166 w 451"/>
              <a:gd name="T61" fmla="*/ 320 h 407"/>
              <a:gd name="T62" fmla="*/ 182 w 451"/>
              <a:gd name="T63" fmla="*/ 363 h 407"/>
              <a:gd name="T64" fmla="*/ 166 w 451"/>
              <a:gd name="T65" fmla="*/ 320 h 407"/>
              <a:gd name="T66" fmla="*/ 242 w 451"/>
              <a:gd name="T67" fmla="*/ 371 h 407"/>
              <a:gd name="T68" fmla="*/ 242 w 451"/>
              <a:gd name="T69" fmla="*/ 312 h 407"/>
              <a:gd name="T70" fmla="*/ 200 w 451"/>
              <a:gd name="T71" fmla="*/ 363 h 407"/>
              <a:gd name="T72" fmla="*/ 216 w 451"/>
              <a:gd name="T73" fmla="*/ 320 h 407"/>
              <a:gd name="T74" fmla="*/ 269 w 451"/>
              <a:gd name="T75" fmla="*/ 320 h 407"/>
              <a:gd name="T76" fmla="*/ 285 w 451"/>
              <a:gd name="T77" fmla="*/ 363 h 407"/>
              <a:gd name="T78" fmla="*/ 269 w 451"/>
              <a:gd name="T79" fmla="*/ 320 h 407"/>
              <a:gd name="T80" fmla="*/ 303 w 451"/>
              <a:gd name="T81" fmla="*/ 362 h 407"/>
              <a:gd name="T82" fmla="*/ 349 w 451"/>
              <a:gd name="T83" fmla="*/ 362 h 407"/>
              <a:gd name="T84" fmla="*/ 311 w 451"/>
              <a:gd name="T85" fmla="*/ 31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1" h="407">
                <a:moveTo>
                  <a:pt x="54" y="99"/>
                </a:moveTo>
                <a:cubicBezTo>
                  <a:pt x="54" y="78"/>
                  <a:pt x="62" y="57"/>
                  <a:pt x="78" y="41"/>
                </a:cubicBezTo>
                <a:cubicBezTo>
                  <a:pt x="81" y="38"/>
                  <a:pt x="81" y="33"/>
                  <a:pt x="78" y="30"/>
                </a:cubicBezTo>
                <a:cubicBezTo>
                  <a:pt x="75" y="27"/>
                  <a:pt x="70" y="27"/>
                  <a:pt x="67" y="30"/>
                </a:cubicBezTo>
                <a:cubicBezTo>
                  <a:pt x="48" y="49"/>
                  <a:pt x="38" y="74"/>
                  <a:pt x="38" y="99"/>
                </a:cubicBezTo>
                <a:cubicBezTo>
                  <a:pt x="38" y="124"/>
                  <a:pt x="48" y="150"/>
                  <a:pt x="67" y="169"/>
                </a:cubicBezTo>
                <a:cubicBezTo>
                  <a:pt x="69" y="170"/>
                  <a:pt x="71" y="171"/>
                  <a:pt x="73" y="171"/>
                </a:cubicBezTo>
                <a:cubicBezTo>
                  <a:pt x="75" y="171"/>
                  <a:pt x="77" y="170"/>
                  <a:pt x="78" y="169"/>
                </a:cubicBezTo>
                <a:cubicBezTo>
                  <a:pt x="81" y="166"/>
                  <a:pt x="81" y="160"/>
                  <a:pt x="78" y="157"/>
                </a:cubicBezTo>
                <a:cubicBezTo>
                  <a:pt x="62" y="141"/>
                  <a:pt x="54" y="120"/>
                  <a:pt x="54" y="99"/>
                </a:cubicBezTo>
                <a:close/>
                <a:moveTo>
                  <a:pt x="106" y="57"/>
                </a:moveTo>
                <a:cubicBezTo>
                  <a:pt x="102" y="54"/>
                  <a:pt x="97" y="54"/>
                  <a:pt x="94" y="57"/>
                </a:cubicBezTo>
                <a:cubicBezTo>
                  <a:pt x="83" y="69"/>
                  <a:pt x="77" y="84"/>
                  <a:pt x="77" y="99"/>
                </a:cubicBezTo>
                <a:cubicBezTo>
                  <a:pt x="77" y="115"/>
                  <a:pt x="83" y="130"/>
                  <a:pt x="94" y="141"/>
                </a:cubicBezTo>
                <a:cubicBezTo>
                  <a:pt x="96" y="143"/>
                  <a:pt x="98" y="144"/>
                  <a:pt x="100" y="144"/>
                </a:cubicBezTo>
                <a:cubicBezTo>
                  <a:pt x="102" y="144"/>
                  <a:pt x="104" y="143"/>
                  <a:pt x="106" y="141"/>
                </a:cubicBezTo>
                <a:cubicBezTo>
                  <a:pt x="109" y="138"/>
                  <a:pt x="109" y="133"/>
                  <a:pt x="106" y="130"/>
                </a:cubicBezTo>
                <a:cubicBezTo>
                  <a:pt x="97" y="122"/>
                  <a:pt x="93" y="110"/>
                  <a:pt x="93" y="99"/>
                </a:cubicBezTo>
                <a:cubicBezTo>
                  <a:pt x="93" y="88"/>
                  <a:pt x="97" y="77"/>
                  <a:pt x="106" y="69"/>
                </a:cubicBezTo>
                <a:cubicBezTo>
                  <a:pt x="109" y="65"/>
                  <a:pt x="109" y="60"/>
                  <a:pt x="106" y="57"/>
                </a:cubicBezTo>
                <a:close/>
                <a:moveTo>
                  <a:pt x="16" y="99"/>
                </a:moveTo>
                <a:cubicBezTo>
                  <a:pt x="16" y="68"/>
                  <a:pt x="27" y="38"/>
                  <a:pt x="51" y="14"/>
                </a:cubicBezTo>
                <a:cubicBezTo>
                  <a:pt x="54" y="11"/>
                  <a:pt x="54" y="6"/>
                  <a:pt x="51" y="3"/>
                </a:cubicBezTo>
                <a:cubicBezTo>
                  <a:pt x="48" y="0"/>
                  <a:pt x="43" y="0"/>
                  <a:pt x="40" y="3"/>
                </a:cubicBezTo>
                <a:cubicBezTo>
                  <a:pt x="13" y="29"/>
                  <a:pt x="0" y="64"/>
                  <a:pt x="0" y="99"/>
                </a:cubicBezTo>
                <a:cubicBezTo>
                  <a:pt x="0" y="134"/>
                  <a:pt x="13" y="169"/>
                  <a:pt x="40" y="196"/>
                </a:cubicBezTo>
                <a:cubicBezTo>
                  <a:pt x="41" y="197"/>
                  <a:pt x="43" y="198"/>
                  <a:pt x="45" y="198"/>
                </a:cubicBezTo>
                <a:cubicBezTo>
                  <a:pt x="47" y="198"/>
                  <a:pt x="49" y="197"/>
                  <a:pt x="51" y="196"/>
                </a:cubicBezTo>
                <a:cubicBezTo>
                  <a:pt x="54" y="193"/>
                  <a:pt x="54" y="188"/>
                  <a:pt x="51" y="185"/>
                </a:cubicBezTo>
                <a:cubicBezTo>
                  <a:pt x="27" y="161"/>
                  <a:pt x="16" y="130"/>
                  <a:pt x="16" y="99"/>
                </a:cubicBezTo>
                <a:close/>
                <a:moveTo>
                  <a:pt x="227" y="14"/>
                </a:moveTo>
                <a:cubicBezTo>
                  <a:pt x="250" y="38"/>
                  <a:pt x="262" y="68"/>
                  <a:pt x="262" y="99"/>
                </a:cubicBezTo>
                <a:cubicBezTo>
                  <a:pt x="262" y="130"/>
                  <a:pt x="250" y="161"/>
                  <a:pt x="227" y="185"/>
                </a:cubicBezTo>
                <a:cubicBezTo>
                  <a:pt x="224" y="188"/>
                  <a:pt x="224" y="193"/>
                  <a:pt x="227" y="196"/>
                </a:cubicBezTo>
                <a:cubicBezTo>
                  <a:pt x="228" y="197"/>
                  <a:pt x="230" y="198"/>
                  <a:pt x="232" y="198"/>
                </a:cubicBezTo>
                <a:cubicBezTo>
                  <a:pt x="234" y="198"/>
                  <a:pt x="236" y="197"/>
                  <a:pt x="238" y="196"/>
                </a:cubicBezTo>
                <a:cubicBezTo>
                  <a:pt x="265" y="169"/>
                  <a:pt x="278" y="134"/>
                  <a:pt x="278" y="99"/>
                </a:cubicBezTo>
                <a:cubicBezTo>
                  <a:pt x="278" y="64"/>
                  <a:pt x="265" y="29"/>
                  <a:pt x="238" y="3"/>
                </a:cubicBezTo>
                <a:cubicBezTo>
                  <a:pt x="235" y="0"/>
                  <a:pt x="230" y="0"/>
                  <a:pt x="227" y="3"/>
                </a:cubicBezTo>
                <a:cubicBezTo>
                  <a:pt x="224" y="6"/>
                  <a:pt x="224" y="11"/>
                  <a:pt x="227" y="14"/>
                </a:cubicBezTo>
                <a:close/>
                <a:moveTo>
                  <a:pt x="172" y="141"/>
                </a:moveTo>
                <a:cubicBezTo>
                  <a:pt x="174" y="143"/>
                  <a:pt x="176" y="144"/>
                  <a:pt x="178" y="144"/>
                </a:cubicBezTo>
                <a:cubicBezTo>
                  <a:pt x="180" y="144"/>
                  <a:pt x="182" y="143"/>
                  <a:pt x="184" y="141"/>
                </a:cubicBezTo>
                <a:cubicBezTo>
                  <a:pt x="195" y="130"/>
                  <a:pt x="201" y="115"/>
                  <a:pt x="201" y="99"/>
                </a:cubicBezTo>
                <a:cubicBezTo>
                  <a:pt x="201" y="84"/>
                  <a:pt x="195" y="69"/>
                  <a:pt x="183" y="57"/>
                </a:cubicBezTo>
                <a:cubicBezTo>
                  <a:pt x="180" y="54"/>
                  <a:pt x="175" y="54"/>
                  <a:pt x="172" y="57"/>
                </a:cubicBezTo>
                <a:cubicBezTo>
                  <a:pt x="169" y="60"/>
                  <a:pt x="169" y="65"/>
                  <a:pt x="172" y="69"/>
                </a:cubicBezTo>
                <a:cubicBezTo>
                  <a:pt x="181" y="77"/>
                  <a:pt x="185" y="88"/>
                  <a:pt x="185" y="99"/>
                </a:cubicBezTo>
                <a:cubicBezTo>
                  <a:pt x="185" y="110"/>
                  <a:pt x="181" y="122"/>
                  <a:pt x="172" y="130"/>
                </a:cubicBezTo>
                <a:cubicBezTo>
                  <a:pt x="169" y="133"/>
                  <a:pt x="169" y="138"/>
                  <a:pt x="172" y="141"/>
                </a:cubicBezTo>
                <a:close/>
                <a:moveTo>
                  <a:pt x="223" y="99"/>
                </a:moveTo>
                <a:cubicBezTo>
                  <a:pt x="223" y="120"/>
                  <a:pt x="215" y="141"/>
                  <a:pt x="199" y="157"/>
                </a:cubicBezTo>
                <a:cubicBezTo>
                  <a:pt x="196" y="160"/>
                  <a:pt x="196" y="166"/>
                  <a:pt x="199" y="169"/>
                </a:cubicBezTo>
                <a:cubicBezTo>
                  <a:pt x="201" y="170"/>
                  <a:pt x="203" y="171"/>
                  <a:pt x="205" y="171"/>
                </a:cubicBezTo>
                <a:cubicBezTo>
                  <a:pt x="207" y="171"/>
                  <a:pt x="209" y="170"/>
                  <a:pt x="211" y="169"/>
                </a:cubicBezTo>
                <a:cubicBezTo>
                  <a:pt x="230" y="150"/>
                  <a:pt x="239" y="124"/>
                  <a:pt x="239" y="99"/>
                </a:cubicBezTo>
                <a:cubicBezTo>
                  <a:pt x="239" y="74"/>
                  <a:pt x="230" y="49"/>
                  <a:pt x="211" y="30"/>
                </a:cubicBezTo>
                <a:cubicBezTo>
                  <a:pt x="208" y="27"/>
                  <a:pt x="203" y="27"/>
                  <a:pt x="199" y="30"/>
                </a:cubicBezTo>
                <a:cubicBezTo>
                  <a:pt x="196" y="33"/>
                  <a:pt x="196" y="38"/>
                  <a:pt x="199" y="41"/>
                </a:cubicBezTo>
                <a:cubicBezTo>
                  <a:pt x="215" y="57"/>
                  <a:pt x="223" y="78"/>
                  <a:pt x="223" y="99"/>
                </a:cubicBezTo>
                <a:close/>
                <a:moveTo>
                  <a:pt x="443" y="312"/>
                </a:moveTo>
                <a:cubicBezTo>
                  <a:pt x="447" y="312"/>
                  <a:pt x="451" y="309"/>
                  <a:pt x="451" y="304"/>
                </a:cubicBezTo>
                <a:cubicBezTo>
                  <a:pt x="451" y="290"/>
                  <a:pt x="451" y="290"/>
                  <a:pt x="451" y="290"/>
                </a:cubicBezTo>
                <a:cubicBezTo>
                  <a:pt x="451" y="281"/>
                  <a:pt x="444" y="275"/>
                  <a:pt x="436" y="275"/>
                </a:cubicBezTo>
                <a:cubicBezTo>
                  <a:pt x="145" y="275"/>
                  <a:pt x="145" y="275"/>
                  <a:pt x="145" y="275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97"/>
                  <a:pt x="141" y="93"/>
                  <a:pt x="137" y="93"/>
                </a:cubicBezTo>
                <a:cubicBezTo>
                  <a:pt x="133" y="93"/>
                  <a:pt x="129" y="97"/>
                  <a:pt x="129" y="101"/>
                </a:cubicBezTo>
                <a:cubicBezTo>
                  <a:pt x="129" y="392"/>
                  <a:pt x="129" y="392"/>
                  <a:pt x="129" y="392"/>
                </a:cubicBezTo>
                <a:cubicBezTo>
                  <a:pt x="129" y="400"/>
                  <a:pt x="136" y="407"/>
                  <a:pt x="144" y="407"/>
                </a:cubicBezTo>
                <a:cubicBezTo>
                  <a:pt x="436" y="407"/>
                  <a:pt x="436" y="407"/>
                  <a:pt x="436" y="407"/>
                </a:cubicBezTo>
                <a:cubicBezTo>
                  <a:pt x="444" y="407"/>
                  <a:pt x="451" y="400"/>
                  <a:pt x="451" y="392"/>
                </a:cubicBezTo>
                <a:cubicBezTo>
                  <a:pt x="451" y="336"/>
                  <a:pt x="451" y="336"/>
                  <a:pt x="451" y="336"/>
                </a:cubicBezTo>
                <a:cubicBezTo>
                  <a:pt x="451" y="331"/>
                  <a:pt x="447" y="328"/>
                  <a:pt x="443" y="328"/>
                </a:cubicBezTo>
                <a:cubicBezTo>
                  <a:pt x="438" y="328"/>
                  <a:pt x="435" y="331"/>
                  <a:pt x="435" y="336"/>
                </a:cubicBezTo>
                <a:cubicBezTo>
                  <a:pt x="435" y="391"/>
                  <a:pt x="435" y="391"/>
                  <a:pt x="435" y="391"/>
                </a:cubicBezTo>
                <a:cubicBezTo>
                  <a:pt x="145" y="391"/>
                  <a:pt x="145" y="391"/>
                  <a:pt x="145" y="391"/>
                </a:cubicBezTo>
                <a:cubicBezTo>
                  <a:pt x="145" y="370"/>
                  <a:pt x="145" y="370"/>
                  <a:pt x="145" y="370"/>
                </a:cubicBezTo>
                <a:cubicBezTo>
                  <a:pt x="145" y="370"/>
                  <a:pt x="145" y="369"/>
                  <a:pt x="145" y="369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435" y="291"/>
                  <a:pt x="435" y="291"/>
                  <a:pt x="435" y="291"/>
                </a:cubicBezTo>
                <a:cubicBezTo>
                  <a:pt x="435" y="304"/>
                  <a:pt x="435" y="304"/>
                  <a:pt x="435" y="304"/>
                </a:cubicBezTo>
                <a:cubicBezTo>
                  <a:pt x="435" y="309"/>
                  <a:pt x="438" y="312"/>
                  <a:pt x="443" y="312"/>
                </a:cubicBezTo>
                <a:close/>
                <a:moveTo>
                  <a:pt x="375" y="312"/>
                </a:moveTo>
                <a:cubicBezTo>
                  <a:pt x="371" y="312"/>
                  <a:pt x="367" y="316"/>
                  <a:pt x="367" y="320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7" y="367"/>
                  <a:pt x="371" y="370"/>
                  <a:pt x="375" y="370"/>
                </a:cubicBezTo>
                <a:cubicBezTo>
                  <a:pt x="405" y="370"/>
                  <a:pt x="405" y="370"/>
                  <a:pt x="405" y="370"/>
                </a:cubicBezTo>
                <a:cubicBezTo>
                  <a:pt x="410" y="370"/>
                  <a:pt x="413" y="367"/>
                  <a:pt x="413" y="362"/>
                </a:cubicBezTo>
                <a:cubicBezTo>
                  <a:pt x="413" y="320"/>
                  <a:pt x="413" y="320"/>
                  <a:pt x="413" y="320"/>
                </a:cubicBezTo>
                <a:cubicBezTo>
                  <a:pt x="413" y="316"/>
                  <a:pt x="410" y="312"/>
                  <a:pt x="405" y="312"/>
                </a:cubicBezTo>
                <a:lnTo>
                  <a:pt x="375" y="312"/>
                </a:lnTo>
                <a:close/>
                <a:moveTo>
                  <a:pt x="166" y="320"/>
                </a:moveTo>
                <a:cubicBezTo>
                  <a:pt x="166" y="363"/>
                  <a:pt x="166" y="363"/>
                  <a:pt x="166" y="363"/>
                </a:cubicBezTo>
                <a:cubicBezTo>
                  <a:pt x="166" y="367"/>
                  <a:pt x="169" y="371"/>
                  <a:pt x="174" y="371"/>
                </a:cubicBezTo>
                <a:cubicBezTo>
                  <a:pt x="178" y="371"/>
                  <a:pt x="182" y="367"/>
                  <a:pt x="182" y="363"/>
                </a:cubicBezTo>
                <a:cubicBezTo>
                  <a:pt x="182" y="320"/>
                  <a:pt x="182" y="320"/>
                  <a:pt x="182" y="320"/>
                </a:cubicBezTo>
                <a:cubicBezTo>
                  <a:pt x="182" y="316"/>
                  <a:pt x="178" y="312"/>
                  <a:pt x="174" y="312"/>
                </a:cubicBezTo>
                <a:cubicBezTo>
                  <a:pt x="169" y="312"/>
                  <a:pt x="166" y="316"/>
                  <a:pt x="166" y="320"/>
                </a:cubicBezTo>
                <a:close/>
                <a:moveTo>
                  <a:pt x="234" y="320"/>
                </a:moveTo>
                <a:cubicBezTo>
                  <a:pt x="234" y="363"/>
                  <a:pt x="234" y="363"/>
                  <a:pt x="234" y="363"/>
                </a:cubicBezTo>
                <a:cubicBezTo>
                  <a:pt x="234" y="367"/>
                  <a:pt x="238" y="371"/>
                  <a:pt x="242" y="371"/>
                </a:cubicBezTo>
                <a:cubicBezTo>
                  <a:pt x="247" y="371"/>
                  <a:pt x="250" y="367"/>
                  <a:pt x="250" y="363"/>
                </a:cubicBezTo>
                <a:cubicBezTo>
                  <a:pt x="250" y="320"/>
                  <a:pt x="250" y="320"/>
                  <a:pt x="250" y="320"/>
                </a:cubicBezTo>
                <a:cubicBezTo>
                  <a:pt x="250" y="316"/>
                  <a:pt x="247" y="312"/>
                  <a:pt x="242" y="312"/>
                </a:cubicBezTo>
                <a:cubicBezTo>
                  <a:pt x="238" y="312"/>
                  <a:pt x="234" y="316"/>
                  <a:pt x="234" y="320"/>
                </a:cubicBezTo>
                <a:close/>
                <a:moveTo>
                  <a:pt x="200" y="320"/>
                </a:moveTo>
                <a:cubicBezTo>
                  <a:pt x="200" y="363"/>
                  <a:pt x="200" y="363"/>
                  <a:pt x="200" y="363"/>
                </a:cubicBezTo>
                <a:cubicBezTo>
                  <a:pt x="200" y="367"/>
                  <a:pt x="204" y="371"/>
                  <a:pt x="208" y="371"/>
                </a:cubicBezTo>
                <a:cubicBezTo>
                  <a:pt x="212" y="371"/>
                  <a:pt x="216" y="367"/>
                  <a:pt x="216" y="363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6" y="316"/>
                  <a:pt x="212" y="312"/>
                  <a:pt x="208" y="312"/>
                </a:cubicBezTo>
                <a:cubicBezTo>
                  <a:pt x="204" y="312"/>
                  <a:pt x="200" y="316"/>
                  <a:pt x="200" y="320"/>
                </a:cubicBezTo>
                <a:close/>
                <a:moveTo>
                  <a:pt x="269" y="320"/>
                </a:moveTo>
                <a:cubicBezTo>
                  <a:pt x="269" y="363"/>
                  <a:pt x="269" y="363"/>
                  <a:pt x="269" y="363"/>
                </a:cubicBezTo>
                <a:cubicBezTo>
                  <a:pt x="269" y="367"/>
                  <a:pt x="272" y="371"/>
                  <a:pt x="277" y="371"/>
                </a:cubicBezTo>
                <a:cubicBezTo>
                  <a:pt x="281" y="371"/>
                  <a:pt x="285" y="367"/>
                  <a:pt x="285" y="363"/>
                </a:cubicBezTo>
                <a:cubicBezTo>
                  <a:pt x="285" y="320"/>
                  <a:pt x="285" y="320"/>
                  <a:pt x="285" y="320"/>
                </a:cubicBezTo>
                <a:cubicBezTo>
                  <a:pt x="285" y="316"/>
                  <a:pt x="281" y="312"/>
                  <a:pt x="277" y="312"/>
                </a:cubicBezTo>
                <a:cubicBezTo>
                  <a:pt x="272" y="312"/>
                  <a:pt x="269" y="316"/>
                  <a:pt x="269" y="320"/>
                </a:cubicBezTo>
                <a:close/>
                <a:moveTo>
                  <a:pt x="311" y="312"/>
                </a:moveTo>
                <a:cubicBezTo>
                  <a:pt x="307" y="312"/>
                  <a:pt x="303" y="316"/>
                  <a:pt x="303" y="320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03" y="367"/>
                  <a:pt x="307" y="370"/>
                  <a:pt x="311" y="370"/>
                </a:cubicBezTo>
                <a:cubicBezTo>
                  <a:pt x="341" y="370"/>
                  <a:pt x="341" y="370"/>
                  <a:pt x="341" y="370"/>
                </a:cubicBezTo>
                <a:cubicBezTo>
                  <a:pt x="345" y="370"/>
                  <a:pt x="349" y="367"/>
                  <a:pt x="349" y="362"/>
                </a:cubicBezTo>
                <a:cubicBezTo>
                  <a:pt x="349" y="320"/>
                  <a:pt x="349" y="320"/>
                  <a:pt x="349" y="320"/>
                </a:cubicBezTo>
                <a:cubicBezTo>
                  <a:pt x="349" y="316"/>
                  <a:pt x="345" y="312"/>
                  <a:pt x="341" y="312"/>
                </a:cubicBezTo>
                <a:lnTo>
                  <a:pt x="311" y="31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3"/>
          <p:cNvSpPr>
            <a:spLocks noChangeAspect="1" noEditPoints="1"/>
          </p:cNvSpPr>
          <p:nvPr/>
        </p:nvSpPr>
        <p:spPr bwMode="auto">
          <a:xfrm>
            <a:off x="8215353" y="943291"/>
            <a:ext cx="1362075" cy="1676400"/>
          </a:xfrm>
          <a:custGeom>
            <a:avLst/>
            <a:gdLst>
              <a:gd name="T0" fmla="*/ 72 w 363"/>
              <a:gd name="T1" fmla="*/ 32 h 447"/>
              <a:gd name="T2" fmla="*/ 83 w 363"/>
              <a:gd name="T3" fmla="*/ 179 h 447"/>
              <a:gd name="T4" fmla="*/ 57 w 363"/>
              <a:gd name="T5" fmla="*/ 106 h 447"/>
              <a:gd name="T6" fmla="*/ 47 w 363"/>
              <a:gd name="T7" fmla="*/ 190 h 447"/>
              <a:gd name="T8" fmla="*/ 24 w 363"/>
              <a:gd name="T9" fmla="*/ 152 h 447"/>
              <a:gd name="T10" fmla="*/ 20 w 363"/>
              <a:gd name="T11" fmla="*/ 140 h 447"/>
              <a:gd name="T12" fmla="*/ 17 w 363"/>
              <a:gd name="T13" fmla="*/ 127 h 447"/>
              <a:gd name="T14" fmla="*/ 16 w 363"/>
              <a:gd name="T15" fmla="*/ 114 h 447"/>
              <a:gd name="T16" fmla="*/ 16 w 363"/>
              <a:gd name="T17" fmla="*/ 106 h 447"/>
              <a:gd name="T18" fmla="*/ 17 w 363"/>
              <a:gd name="T19" fmla="*/ 91 h 447"/>
              <a:gd name="T20" fmla="*/ 19 w 363"/>
              <a:gd name="T21" fmla="*/ 78 h 447"/>
              <a:gd name="T22" fmla="*/ 22 w 363"/>
              <a:gd name="T23" fmla="*/ 65 h 447"/>
              <a:gd name="T24" fmla="*/ 42 w 363"/>
              <a:gd name="T25" fmla="*/ 28 h 447"/>
              <a:gd name="T26" fmla="*/ 54 w 363"/>
              <a:gd name="T27" fmla="*/ 14 h 447"/>
              <a:gd name="T28" fmla="*/ 55 w 363"/>
              <a:gd name="T29" fmla="*/ 6 h 447"/>
              <a:gd name="T30" fmla="*/ 36 w 363"/>
              <a:gd name="T31" fmla="*/ 10 h 447"/>
              <a:gd name="T32" fmla="*/ 29 w 363"/>
              <a:gd name="T33" fmla="*/ 18 h 447"/>
              <a:gd name="T34" fmla="*/ 9 w 363"/>
              <a:gd name="T35" fmla="*/ 53 h 447"/>
              <a:gd name="T36" fmla="*/ 7 w 363"/>
              <a:gd name="T37" fmla="*/ 60 h 447"/>
              <a:gd name="T38" fmla="*/ 3 w 363"/>
              <a:gd name="T39" fmla="*/ 74 h 447"/>
              <a:gd name="T40" fmla="*/ 1 w 363"/>
              <a:gd name="T41" fmla="*/ 89 h 447"/>
              <a:gd name="T42" fmla="*/ 0 w 363"/>
              <a:gd name="T43" fmla="*/ 106 h 447"/>
              <a:gd name="T44" fmla="*/ 0 w 363"/>
              <a:gd name="T45" fmla="*/ 113 h 447"/>
              <a:gd name="T46" fmla="*/ 1 w 363"/>
              <a:gd name="T47" fmla="*/ 127 h 447"/>
              <a:gd name="T48" fmla="*/ 4 w 363"/>
              <a:gd name="T49" fmla="*/ 140 h 447"/>
              <a:gd name="T50" fmla="*/ 7 w 363"/>
              <a:gd name="T51" fmla="*/ 152 h 447"/>
              <a:gd name="T52" fmla="*/ 25 w 363"/>
              <a:gd name="T53" fmla="*/ 188 h 447"/>
              <a:gd name="T54" fmla="*/ 29 w 363"/>
              <a:gd name="T55" fmla="*/ 194 h 447"/>
              <a:gd name="T56" fmla="*/ 42 w 363"/>
              <a:gd name="T57" fmla="*/ 209 h 447"/>
              <a:gd name="T58" fmla="*/ 55 w 363"/>
              <a:gd name="T59" fmla="*/ 206 h 447"/>
              <a:gd name="T60" fmla="*/ 48 w 363"/>
              <a:gd name="T61" fmla="*/ 191 h 447"/>
              <a:gd name="T62" fmla="*/ 138 w 363"/>
              <a:gd name="T63" fmla="*/ 439 h 447"/>
              <a:gd name="T64" fmla="*/ 211 w 363"/>
              <a:gd name="T65" fmla="*/ 363 h 447"/>
              <a:gd name="T66" fmla="*/ 227 w 363"/>
              <a:gd name="T67" fmla="*/ 80 h 447"/>
              <a:gd name="T68" fmla="*/ 198 w 363"/>
              <a:gd name="T69" fmla="*/ 76 h 447"/>
              <a:gd name="T70" fmla="*/ 207 w 363"/>
              <a:gd name="T71" fmla="*/ 207 h 447"/>
              <a:gd name="T72" fmla="*/ 154 w 363"/>
              <a:gd name="T73" fmla="*/ 294 h 447"/>
              <a:gd name="T74" fmla="*/ 160 w 363"/>
              <a:gd name="T75" fmla="*/ 277 h 447"/>
              <a:gd name="T76" fmla="*/ 159 w 363"/>
              <a:gd name="T77" fmla="*/ 137 h 447"/>
              <a:gd name="T78" fmla="*/ 99 w 363"/>
              <a:gd name="T79" fmla="*/ 66 h 447"/>
              <a:gd name="T80" fmla="*/ 115 w 363"/>
              <a:gd name="T81" fmla="*/ 66 h 447"/>
              <a:gd name="T82" fmla="*/ 335 w 363"/>
              <a:gd name="T83" fmla="*/ 35 h 447"/>
              <a:gd name="T84" fmla="*/ 309 w 363"/>
              <a:gd name="T85" fmla="*/ 3 h 447"/>
              <a:gd name="T86" fmla="*/ 257 w 363"/>
              <a:gd name="T87" fmla="*/ 59 h 447"/>
              <a:gd name="T88" fmla="*/ 265 w 363"/>
              <a:gd name="T89" fmla="*/ 145 h 447"/>
              <a:gd name="T90" fmla="*/ 279 w 363"/>
              <a:gd name="T91" fmla="*/ 32 h 447"/>
              <a:gd name="T92" fmla="*/ 279 w 363"/>
              <a:gd name="T93" fmla="*/ 168 h 447"/>
              <a:gd name="T94" fmla="*/ 321 w 363"/>
              <a:gd name="T95" fmla="*/ 106 h 447"/>
              <a:gd name="T96" fmla="*/ 338 w 363"/>
              <a:gd name="T97" fmla="*/ 59 h 447"/>
              <a:gd name="T98" fmla="*/ 309 w 363"/>
              <a:gd name="T99" fmla="*/ 209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7105015" y="2518873"/>
            <a:ext cx="845344" cy="763588"/>
          </a:xfrm>
          <a:custGeom>
            <a:avLst/>
            <a:gdLst>
              <a:gd name="T0" fmla="*/ 78 w 451"/>
              <a:gd name="T1" fmla="*/ 30 h 407"/>
              <a:gd name="T2" fmla="*/ 67 w 451"/>
              <a:gd name="T3" fmla="*/ 169 h 407"/>
              <a:gd name="T4" fmla="*/ 78 w 451"/>
              <a:gd name="T5" fmla="*/ 157 h 407"/>
              <a:gd name="T6" fmla="*/ 94 w 451"/>
              <a:gd name="T7" fmla="*/ 57 h 407"/>
              <a:gd name="T8" fmla="*/ 100 w 451"/>
              <a:gd name="T9" fmla="*/ 144 h 407"/>
              <a:gd name="T10" fmla="*/ 93 w 451"/>
              <a:gd name="T11" fmla="*/ 99 h 407"/>
              <a:gd name="T12" fmla="*/ 16 w 451"/>
              <a:gd name="T13" fmla="*/ 99 h 407"/>
              <a:gd name="T14" fmla="*/ 40 w 451"/>
              <a:gd name="T15" fmla="*/ 3 h 407"/>
              <a:gd name="T16" fmla="*/ 45 w 451"/>
              <a:gd name="T17" fmla="*/ 198 h 407"/>
              <a:gd name="T18" fmla="*/ 16 w 451"/>
              <a:gd name="T19" fmla="*/ 99 h 407"/>
              <a:gd name="T20" fmla="*/ 227 w 451"/>
              <a:gd name="T21" fmla="*/ 185 h 407"/>
              <a:gd name="T22" fmla="*/ 238 w 451"/>
              <a:gd name="T23" fmla="*/ 196 h 407"/>
              <a:gd name="T24" fmla="*/ 227 w 451"/>
              <a:gd name="T25" fmla="*/ 3 h 407"/>
              <a:gd name="T26" fmla="*/ 178 w 451"/>
              <a:gd name="T27" fmla="*/ 144 h 407"/>
              <a:gd name="T28" fmla="*/ 183 w 451"/>
              <a:gd name="T29" fmla="*/ 57 h 407"/>
              <a:gd name="T30" fmla="*/ 185 w 451"/>
              <a:gd name="T31" fmla="*/ 99 h 407"/>
              <a:gd name="T32" fmla="*/ 223 w 451"/>
              <a:gd name="T33" fmla="*/ 99 h 407"/>
              <a:gd name="T34" fmla="*/ 205 w 451"/>
              <a:gd name="T35" fmla="*/ 171 h 407"/>
              <a:gd name="T36" fmla="*/ 211 w 451"/>
              <a:gd name="T37" fmla="*/ 30 h 407"/>
              <a:gd name="T38" fmla="*/ 223 w 451"/>
              <a:gd name="T39" fmla="*/ 99 h 407"/>
              <a:gd name="T40" fmla="*/ 451 w 451"/>
              <a:gd name="T41" fmla="*/ 290 h 407"/>
              <a:gd name="T42" fmla="*/ 145 w 451"/>
              <a:gd name="T43" fmla="*/ 101 h 407"/>
              <a:gd name="T44" fmla="*/ 129 w 451"/>
              <a:gd name="T45" fmla="*/ 392 h 407"/>
              <a:gd name="T46" fmla="*/ 451 w 451"/>
              <a:gd name="T47" fmla="*/ 392 h 407"/>
              <a:gd name="T48" fmla="*/ 435 w 451"/>
              <a:gd name="T49" fmla="*/ 336 h 407"/>
              <a:gd name="T50" fmla="*/ 145 w 451"/>
              <a:gd name="T51" fmla="*/ 370 h 407"/>
              <a:gd name="T52" fmla="*/ 435 w 451"/>
              <a:gd name="T53" fmla="*/ 291 h 407"/>
              <a:gd name="T54" fmla="*/ 375 w 451"/>
              <a:gd name="T55" fmla="*/ 312 h 407"/>
              <a:gd name="T56" fmla="*/ 375 w 451"/>
              <a:gd name="T57" fmla="*/ 370 h 407"/>
              <a:gd name="T58" fmla="*/ 413 w 451"/>
              <a:gd name="T59" fmla="*/ 320 h 407"/>
              <a:gd name="T60" fmla="*/ 166 w 451"/>
              <a:gd name="T61" fmla="*/ 320 h 407"/>
              <a:gd name="T62" fmla="*/ 182 w 451"/>
              <a:gd name="T63" fmla="*/ 363 h 407"/>
              <a:gd name="T64" fmla="*/ 166 w 451"/>
              <a:gd name="T65" fmla="*/ 320 h 407"/>
              <a:gd name="T66" fmla="*/ 242 w 451"/>
              <a:gd name="T67" fmla="*/ 371 h 407"/>
              <a:gd name="T68" fmla="*/ 242 w 451"/>
              <a:gd name="T69" fmla="*/ 312 h 407"/>
              <a:gd name="T70" fmla="*/ 200 w 451"/>
              <a:gd name="T71" fmla="*/ 363 h 407"/>
              <a:gd name="T72" fmla="*/ 216 w 451"/>
              <a:gd name="T73" fmla="*/ 320 h 407"/>
              <a:gd name="T74" fmla="*/ 269 w 451"/>
              <a:gd name="T75" fmla="*/ 320 h 407"/>
              <a:gd name="T76" fmla="*/ 285 w 451"/>
              <a:gd name="T77" fmla="*/ 363 h 407"/>
              <a:gd name="T78" fmla="*/ 269 w 451"/>
              <a:gd name="T79" fmla="*/ 320 h 407"/>
              <a:gd name="T80" fmla="*/ 303 w 451"/>
              <a:gd name="T81" fmla="*/ 362 h 407"/>
              <a:gd name="T82" fmla="*/ 349 w 451"/>
              <a:gd name="T83" fmla="*/ 362 h 407"/>
              <a:gd name="T84" fmla="*/ 311 w 451"/>
              <a:gd name="T85" fmla="*/ 31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1" h="407">
                <a:moveTo>
                  <a:pt x="54" y="99"/>
                </a:moveTo>
                <a:cubicBezTo>
                  <a:pt x="54" y="78"/>
                  <a:pt x="62" y="57"/>
                  <a:pt x="78" y="41"/>
                </a:cubicBezTo>
                <a:cubicBezTo>
                  <a:pt x="81" y="38"/>
                  <a:pt x="81" y="33"/>
                  <a:pt x="78" y="30"/>
                </a:cubicBezTo>
                <a:cubicBezTo>
                  <a:pt x="75" y="27"/>
                  <a:pt x="70" y="27"/>
                  <a:pt x="67" y="30"/>
                </a:cubicBezTo>
                <a:cubicBezTo>
                  <a:pt x="48" y="49"/>
                  <a:pt x="38" y="74"/>
                  <a:pt x="38" y="99"/>
                </a:cubicBezTo>
                <a:cubicBezTo>
                  <a:pt x="38" y="124"/>
                  <a:pt x="48" y="150"/>
                  <a:pt x="67" y="169"/>
                </a:cubicBezTo>
                <a:cubicBezTo>
                  <a:pt x="69" y="170"/>
                  <a:pt x="71" y="171"/>
                  <a:pt x="73" y="171"/>
                </a:cubicBezTo>
                <a:cubicBezTo>
                  <a:pt x="75" y="171"/>
                  <a:pt x="77" y="170"/>
                  <a:pt x="78" y="169"/>
                </a:cubicBezTo>
                <a:cubicBezTo>
                  <a:pt x="81" y="166"/>
                  <a:pt x="81" y="160"/>
                  <a:pt x="78" y="157"/>
                </a:cubicBezTo>
                <a:cubicBezTo>
                  <a:pt x="62" y="141"/>
                  <a:pt x="54" y="120"/>
                  <a:pt x="54" y="99"/>
                </a:cubicBezTo>
                <a:close/>
                <a:moveTo>
                  <a:pt x="106" y="57"/>
                </a:moveTo>
                <a:cubicBezTo>
                  <a:pt x="102" y="54"/>
                  <a:pt x="97" y="54"/>
                  <a:pt x="94" y="57"/>
                </a:cubicBezTo>
                <a:cubicBezTo>
                  <a:pt x="83" y="69"/>
                  <a:pt x="77" y="84"/>
                  <a:pt x="77" y="99"/>
                </a:cubicBezTo>
                <a:cubicBezTo>
                  <a:pt x="77" y="115"/>
                  <a:pt x="83" y="130"/>
                  <a:pt x="94" y="141"/>
                </a:cubicBezTo>
                <a:cubicBezTo>
                  <a:pt x="96" y="143"/>
                  <a:pt x="98" y="144"/>
                  <a:pt x="100" y="144"/>
                </a:cubicBezTo>
                <a:cubicBezTo>
                  <a:pt x="102" y="144"/>
                  <a:pt x="104" y="143"/>
                  <a:pt x="106" y="141"/>
                </a:cubicBezTo>
                <a:cubicBezTo>
                  <a:pt x="109" y="138"/>
                  <a:pt x="109" y="133"/>
                  <a:pt x="106" y="130"/>
                </a:cubicBezTo>
                <a:cubicBezTo>
                  <a:pt x="97" y="122"/>
                  <a:pt x="93" y="110"/>
                  <a:pt x="93" y="99"/>
                </a:cubicBezTo>
                <a:cubicBezTo>
                  <a:pt x="93" y="88"/>
                  <a:pt x="97" y="77"/>
                  <a:pt x="106" y="69"/>
                </a:cubicBezTo>
                <a:cubicBezTo>
                  <a:pt x="109" y="65"/>
                  <a:pt x="109" y="60"/>
                  <a:pt x="106" y="57"/>
                </a:cubicBezTo>
                <a:close/>
                <a:moveTo>
                  <a:pt x="16" y="99"/>
                </a:moveTo>
                <a:cubicBezTo>
                  <a:pt x="16" y="68"/>
                  <a:pt x="27" y="38"/>
                  <a:pt x="51" y="14"/>
                </a:cubicBezTo>
                <a:cubicBezTo>
                  <a:pt x="54" y="11"/>
                  <a:pt x="54" y="6"/>
                  <a:pt x="51" y="3"/>
                </a:cubicBezTo>
                <a:cubicBezTo>
                  <a:pt x="48" y="0"/>
                  <a:pt x="43" y="0"/>
                  <a:pt x="40" y="3"/>
                </a:cubicBezTo>
                <a:cubicBezTo>
                  <a:pt x="13" y="29"/>
                  <a:pt x="0" y="64"/>
                  <a:pt x="0" y="99"/>
                </a:cubicBezTo>
                <a:cubicBezTo>
                  <a:pt x="0" y="134"/>
                  <a:pt x="13" y="169"/>
                  <a:pt x="40" y="196"/>
                </a:cubicBezTo>
                <a:cubicBezTo>
                  <a:pt x="41" y="197"/>
                  <a:pt x="43" y="198"/>
                  <a:pt x="45" y="198"/>
                </a:cubicBezTo>
                <a:cubicBezTo>
                  <a:pt x="47" y="198"/>
                  <a:pt x="49" y="197"/>
                  <a:pt x="51" y="196"/>
                </a:cubicBezTo>
                <a:cubicBezTo>
                  <a:pt x="54" y="193"/>
                  <a:pt x="54" y="188"/>
                  <a:pt x="51" y="185"/>
                </a:cubicBezTo>
                <a:cubicBezTo>
                  <a:pt x="27" y="161"/>
                  <a:pt x="16" y="130"/>
                  <a:pt x="16" y="99"/>
                </a:cubicBezTo>
                <a:close/>
                <a:moveTo>
                  <a:pt x="227" y="14"/>
                </a:moveTo>
                <a:cubicBezTo>
                  <a:pt x="250" y="38"/>
                  <a:pt x="262" y="68"/>
                  <a:pt x="262" y="99"/>
                </a:cubicBezTo>
                <a:cubicBezTo>
                  <a:pt x="262" y="130"/>
                  <a:pt x="250" y="161"/>
                  <a:pt x="227" y="185"/>
                </a:cubicBezTo>
                <a:cubicBezTo>
                  <a:pt x="224" y="188"/>
                  <a:pt x="224" y="193"/>
                  <a:pt x="227" y="196"/>
                </a:cubicBezTo>
                <a:cubicBezTo>
                  <a:pt x="228" y="197"/>
                  <a:pt x="230" y="198"/>
                  <a:pt x="232" y="198"/>
                </a:cubicBezTo>
                <a:cubicBezTo>
                  <a:pt x="234" y="198"/>
                  <a:pt x="236" y="197"/>
                  <a:pt x="238" y="196"/>
                </a:cubicBezTo>
                <a:cubicBezTo>
                  <a:pt x="265" y="169"/>
                  <a:pt x="278" y="134"/>
                  <a:pt x="278" y="99"/>
                </a:cubicBezTo>
                <a:cubicBezTo>
                  <a:pt x="278" y="64"/>
                  <a:pt x="265" y="29"/>
                  <a:pt x="238" y="3"/>
                </a:cubicBezTo>
                <a:cubicBezTo>
                  <a:pt x="235" y="0"/>
                  <a:pt x="230" y="0"/>
                  <a:pt x="227" y="3"/>
                </a:cubicBezTo>
                <a:cubicBezTo>
                  <a:pt x="224" y="6"/>
                  <a:pt x="224" y="11"/>
                  <a:pt x="227" y="14"/>
                </a:cubicBezTo>
                <a:close/>
                <a:moveTo>
                  <a:pt x="172" y="141"/>
                </a:moveTo>
                <a:cubicBezTo>
                  <a:pt x="174" y="143"/>
                  <a:pt x="176" y="144"/>
                  <a:pt x="178" y="144"/>
                </a:cubicBezTo>
                <a:cubicBezTo>
                  <a:pt x="180" y="144"/>
                  <a:pt x="182" y="143"/>
                  <a:pt x="184" y="141"/>
                </a:cubicBezTo>
                <a:cubicBezTo>
                  <a:pt x="195" y="130"/>
                  <a:pt x="201" y="115"/>
                  <a:pt x="201" y="99"/>
                </a:cubicBezTo>
                <a:cubicBezTo>
                  <a:pt x="201" y="84"/>
                  <a:pt x="195" y="69"/>
                  <a:pt x="183" y="57"/>
                </a:cubicBezTo>
                <a:cubicBezTo>
                  <a:pt x="180" y="54"/>
                  <a:pt x="175" y="54"/>
                  <a:pt x="172" y="57"/>
                </a:cubicBezTo>
                <a:cubicBezTo>
                  <a:pt x="169" y="60"/>
                  <a:pt x="169" y="65"/>
                  <a:pt x="172" y="69"/>
                </a:cubicBezTo>
                <a:cubicBezTo>
                  <a:pt x="181" y="77"/>
                  <a:pt x="185" y="88"/>
                  <a:pt x="185" y="99"/>
                </a:cubicBezTo>
                <a:cubicBezTo>
                  <a:pt x="185" y="110"/>
                  <a:pt x="181" y="122"/>
                  <a:pt x="172" y="130"/>
                </a:cubicBezTo>
                <a:cubicBezTo>
                  <a:pt x="169" y="133"/>
                  <a:pt x="169" y="138"/>
                  <a:pt x="172" y="141"/>
                </a:cubicBezTo>
                <a:close/>
                <a:moveTo>
                  <a:pt x="223" y="99"/>
                </a:moveTo>
                <a:cubicBezTo>
                  <a:pt x="223" y="120"/>
                  <a:pt x="215" y="141"/>
                  <a:pt x="199" y="157"/>
                </a:cubicBezTo>
                <a:cubicBezTo>
                  <a:pt x="196" y="160"/>
                  <a:pt x="196" y="166"/>
                  <a:pt x="199" y="169"/>
                </a:cubicBezTo>
                <a:cubicBezTo>
                  <a:pt x="201" y="170"/>
                  <a:pt x="203" y="171"/>
                  <a:pt x="205" y="171"/>
                </a:cubicBezTo>
                <a:cubicBezTo>
                  <a:pt x="207" y="171"/>
                  <a:pt x="209" y="170"/>
                  <a:pt x="211" y="169"/>
                </a:cubicBezTo>
                <a:cubicBezTo>
                  <a:pt x="230" y="150"/>
                  <a:pt x="239" y="124"/>
                  <a:pt x="239" y="99"/>
                </a:cubicBezTo>
                <a:cubicBezTo>
                  <a:pt x="239" y="74"/>
                  <a:pt x="230" y="49"/>
                  <a:pt x="211" y="30"/>
                </a:cubicBezTo>
                <a:cubicBezTo>
                  <a:pt x="208" y="27"/>
                  <a:pt x="203" y="27"/>
                  <a:pt x="199" y="30"/>
                </a:cubicBezTo>
                <a:cubicBezTo>
                  <a:pt x="196" y="33"/>
                  <a:pt x="196" y="38"/>
                  <a:pt x="199" y="41"/>
                </a:cubicBezTo>
                <a:cubicBezTo>
                  <a:pt x="215" y="57"/>
                  <a:pt x="223" y="78"/>
                  <a:pt x="223" y="99"/>
                </a:cubicBezTo>
                <a:close/>
                <a:moveTo>
                  <a:pt x="443" y="312"/>
                </a:moveTo>
                <a:cubicBezTo>
                  <a:pt x="447" y="312"/>
                  <a:pt x="451" y="309"/>
                  <a:pt x="451" y="304"/>
                </a:cubicBezTo>
                <a:cubicBezTo>
                  <a:pt x="451" y="290"/>
                  <a:pt x="451" y="290"/>
                  <a:pt x="451" y="290"/>
                </a:cubicBezTo>
                <a:cubicBezTo>
                  <a:pt x="451" y="281"/>
                  <a:pt x="444" y="275"/>
                  <a:pt x="436" y="275"/>
                </a:cubicBezTo>
                <a:cubicBezTo>
                  <a:pt x="145" y="275"/>
                  <a:pt x="145" y="275"/>
                  <a:pt x="145" y="275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97"/>
                  <a:pt x="141" y="93"/>
                  <a:pt x="137" y="93"/>
                </a:cubicBezTo>
                <a:cubicBezTo>
                  <a:pt x="133" y="93"/>
                  <a:pt x="129" y="97"/>
                  <a:pt x="129" y="101"/>
                </a:cubicBezTo>
                <a:cubicBezTo>
                  <a:pt x="129" y="392"/>
                  <a:pt x="129" y="392"/>
                  <a:pt x="129" y="392"/>
                </a:cubicBezTo>
                <a:cubicBezTo>
                  <a:pt x="129" y="400"/>
                  <a:pt x="136" y="407"/>
                  <a:pt x="144" y="407"/>
                </a:cubicBezTo>
                <a:cubicBezTo>
                  <a:pt x="436" y="407"/>
                  <a:pt x="436" y="407"/>
                  <a:pt x="436" y="407"/>
                </a:cubicBezTo>
                <a:cubicBezTo>
                  <a:pt x="444" y="407"/>
                  <a:pt x="451" y="400"/>
                  <a:pt x="451" y="392"/>
                </a:cubicBezTo>
                <a:cubicBezTo>
                  <a:pt x="451" y="336"/>
                  <a:pt x="451" y="336"/>
                  <a:pt x="451" y="336"/>
                </a:cubicBezTo>
                <a:cubicBezTo>
                  <a:pt x="451" y="331"/>
                  <a:pt x="447" y="328"/>
                  <a:pt x="443" y="328"/>
                </a:cubicBezTo>
                <a:cubicBezTo>
                  <a:pt x="438" y="328"/>
                  <a:pt x="435" y="331"/>
                  <a:pt x="435" y="336"/>
                </a:cubicBezTo>
                <a:cubicBezTo>
                  <a:pt x="435" y="391"/>
                  <a:pt x="435" y="391"/>
                  <a:pt x="435" y="391"/>
                </a:cubicBezTo>
                <a:cubicBezTo>
                  <a:pt x="145" y="391"/>
                  <a:pt x="145" y="391"/>
                  <a:pt x="145" y="391"/>
                </a:cubicBezTo>
                <a:cubicBezTo>
                  <a:pt x="145" y="370"/>
                  <a:pt x="145" y="370"/>
                  <a:pt x="145" y="370"/>
                </a:cubicBezTo>
                <a:cubicBezTo>
                  <a:pt x="145" y="370"/>
                  <a:pt x="145" y="369"/>
                  <a:pt x="145" y="369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435" y="291"/>
                  <a:pt x="435" y="291"/>
                  <a:pt x="435" y="291"/>
                </a:cubicBezTo>
                <a:cubicBezTo>
                  <a:pt x="435" y="304"/>
                  <a:pt x="435" y="304"/>
                  <a:pt x="435" y="304"/>
                </a:cubicBezTo>
                <a:cubicBezTo>
                  <a:pt x="435" y="309"/>
                  <a:pt x="438" y="312"/>
                  <a:pt x="443" y="312"/>
                </a:cubicBezTo>
                <a:close/>
                <a:moveTo>
                  <a:pt x="375" y="312"/>
                </a:moveTo>
                <a:cubicBezTo>
                  <a:pt x="371" y="312"/>
                  <a:pt x="367" y="316"/>
                  <a:pt x="367" y="320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7" y="367"/>
                  <a:pt x="371" y="370"/>
                  <a:pt x="375" y="370"/>
                </a:cubicBezTo>
                <a:cubicBezTo>
                  <a:pt x="405" y="370"/>
                  <a:pt x="405" y="370"/>
                  <a:pt x="405" y="370"/>
                </a:cubicBezTo>
                <a:cubicBezTo>
                  <a:pt x="410" y="370"/>
                  <a:pt x="413" y="367"/>
                  <a:pt x="413" y="362"/>
                </a:cubicBezTo>
                <a:cubicBezTo>
                  <a:pt x="413" y="320"/>
                  <a:pt x="413" y="320"/>
                  <a:pt x="413" y="320"/>
                </a:cubicBezTo>
                <a:cubicBezTo>
                  <a:pt x="413" y="316"/>
                  <a:pt x="410" y="312"/>
                  <a:pt x="405" y="312"/>
                </a:cubicBezTo>
                <a:lnTo>
                  <a:pt x="375" y="312"/>
                </a:lnTo>
                <a:close/>
                <a:moveTo>
                  <a:pt x="166" y="320"/>
                </a:moveTo>
                <a:cubicBezTo>
                  <a:pt x="166" y="363"/>
                  <a:pt x="166" y="363"/>
                  <a:pt x="166" y="363"/>
                </a:cubicBezTo>
                <a:cubicBezTo>
                  <a:pt x="166" y="367"/>
                  <a:pt x="169" y="371"/>
                  <a:pt x="174" y="371"/>
                </a:cubicBezTo>
                <a:cubicBezTo>
                  <a:pt x="178" y="371"/>
                  <a:pt x="182" y="367"/>
                  <a:pt x="182" y="363"/>
                </a:cubicBezTo>
                <a:cubicBezTo>
                  <a:pt x="182" y="320"/>
                  <a:pt x="182" y="320"/>
                  <a:pt x="182" y="320"/>
                </a:cubicBezTo>
                <a:cubicBezTo>
                  <a:pt x="182" y="316"/>
                  <a:pt x="178" y="312"/>
                  <a:pt x="174" y="312"/>
                </a:cubicBezTo>
                <a:cubicBezTo>
                  <a:pt x="169" y="312"/>
                  <a:pt x="166" y="316"/>
                  <a:pt x="166" y="320"/>
                </a:cubicBezTo>
                <a:close/>
                <a:moveTo>
                  <a:pt x="234" y="320"/>
                </a:moveTo>
                <a:cubicBezTo>
                  <a:pt x="234" y="363"/>
                  <a:pt x="234" y="363"/>
                  <a:pt x="234" y="363"/>
                </a:cubicBezTo>
                <a:cubicBezTo>
                  <a:pt x="234" y="367"/>
                  <a:pt x="238" y="371"/>
                  <a:pt x="242" y="371"/>
                </a:cubicBezTo>
                <a:cubicBezTo>
                  <a:pt x="247" y="371"/>
                  <a:pt x="250" y="367"/>
                  <a:pt x="250" y="363"/>
                </a:cubicBezTo>
                <a:cubicBezTo>
                  <a:pt x="250" y="320"/>
                  <a:pt x="250" y="320"/>
                  <a:pt x="250" y="320"/>
                </a:cubicBezTo>
                <a:cubicBezTo>
                  <a:pt x="250" y="316"/>
                  <a:pt x="247" y="312"/>
                  <a:pt x="242" y="312"/>
                </a:cubicBezTo>
                <a:cubicBezTo>
                  <a:pt x="238" y="312"/>
                  <a:pt x="234" y="316"/>
                  <a:pt x="234" y="320"/>
                </a:cubicBezTo>
                <a:close/>
                <a:moveTo>
                  <a:pt x="200" y="320"/>
                </a:moveTo>
                <a:cubicBezTo>
                  <a:pt x="200" y="363"/>
                  <a:pt x="200" y="363"/>
                  <a:pt x="200" y="363"/>
                </a:cubicBezTo>
                <a:cubicBezTo>
                  <a:pt x="200" y="367"/>
                  <a:pt x="204" y="371"/>
                  <a:pt x="208" y="371"/>
                </a:cubicBezTo>
                <a:cubicBezTo>
                  <a:pt x="212" y="371"/>
                  <a:pt x="216" y="367"/>
                  <a:pt x="216" y="363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6" y="316"/>
                  <a:pt x="212" y="312"/>
                  <a:pt x="208" y="312"/>
                </a:cubicBezTo>
                <a:cubicBezTo>
                  <a:pt x="204" y="312"/>
                  <a:pt x="200" y="316"/>
                  <a:pt x="200" y="320"/>
                </a:cubicBezTo>
                <a:close/>
                <a:moveTo>
                  <a:pt x="269" y="320"/>
                </a:moveTo>
                <a:cubicBezTo>
                  <a:pt x="269" y="363"/>
                  <a:pt x="269" y="363"/>
                  <a:pt x="269" y="363"/>
                </a:cubicBezTo>
                <a:cubicBezTo>
                  <a:pt x="269" y="367"/>
                  <a:pt x="272" y="371"/>
                  <a:pt x="277" y="371"/>
                </a:cubicBezTo>
                <a:cubicBezTo>
                  <a:pt x="281" y="371"/>
                  <a:pt x="285" y="367"/>
                  <a:pt x="285" y="363"/>
                </a:cubicBezTo>
                <a:cubicBezTo>
                  <a:pt x="285" y="320"/>
                  <a:pt x="285" y="320"/>
                  <a:pt x="285" y="320"/>
                </a:cubicBezTo>
                <a:cubicBezTo>
                  <a:pt x="285" y="316"/>
                  <a:pt x="281" y="312"/>
                  <a:pt x="277" y="312"/>
                </a:cubicBezTo>
                <a:cubicBezTo>
                  <a:pt x="272" y="312"/>
                  <a:pt x="269" y="316"/>
                  <a:pt x="269" y="320"/>
                </a:cubicBezTo>
                <a:close/>
                <a:moveTo>
                  <a:pt x="311" y="312"/>
                </a:moveTo>
                <a:cubicBezTo>
                  <a:pt x="307" y="312"/>
                  <a:pt x="303" y="316"/>
                  <a:pt x="303" y="320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03" y="367"/>
                  <a:pt x="307" y="370"/>
                  <a:pt x="311" y="370"/>
                </a:cubicBezTo>
                <a:cubicBezTo>
                  <a:pt x="341" y="370"/>
                  <a:pt x="341" y="370"/>
                  <a:pt x="341" y="370"/>
                </a:cubicBezTo>
                <a:cubicBezTo>
                  <a:pt x="345" y="370"/>
                  <a:pt x="349" y="367"/>
                  <a:pt x="349" y="362"/>
                </a:cubicBezTo>
                <a:cubicBezTo>
                  <a:pt x="349" y="320"/>
                  <a:pt x="349" y="320"/>
                  <a:pt x="349" y="320"/>
                </a:cubicBezTo>
                <a:cubicBezTo>
                  <a:pt x="349" y="316"/>
                  <a:pt x="345" y="312"/>
                  <a:pt x="341" y="312"/>
                </a:cubicBezTo>
                <a:lnTo>
                  <a:pt x="311" y="31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2" name="Curved Connector 11"/>
          <p:cNvCxnSpPr>
            <a:stCxn id="9" idx="20"/>
            <a:endCxn id="7" idx="31"/>
          </p:cNvCxnSpPr>
          <p:nvPr/>
        </p:nvCxnSpPr>
        <p:spPr bwMode="auto">
          <a:xfrm flipV="1">
            <a:off x="7950359" y="2589688"/>
            <a:ext cx="782808" cy="473265"/>
          </a:xfrm>
          <a:prstGeom prst="curvedConnector3">
            <a:avLst>
              <a:gd name="adj1" fmla="val 237053"/>
            </a:avLst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62591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25085"/>
            <a:ext cx="11582400" cy="5075715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Autonomous uplink operation provides huge performance benefits for operation in unlicensed spectrum</a:t>
            </a:r>
            <a:r>
              <a:rPr lang="en-GB" dirty="0">
                <a:solidFill>
                  <a:srgbClr val="0070C0"/>
                </a:solidFill>
              </a:rPr>
              <a:t> </a:t>
            </a:r>
          </a:p>
          <a:p>
            <a:pPr lvl="0" hangingPunct="0"/>
            <a:endParaRPr lang="en-US" dirty="0"/>
          </a:p>
          <a:p>
            <a:pPr lvl="0" hangingPunct="0"/>
            <a:r>
              <a:rPr lang="en-US" dirty="0"/>
              <a:t>Shortened transmission time intervals can improve performance and reduce overhead for operation in unlicensed bands in addition to the known benefits when operating in licensed bands</a:t>
            </a:r>
          </a:p>
          <a:p>
            <a:pPr lvl="0" hangingPunct="0"/>
            <a:endParaRPr lang="en-US" dirty="0"/>
          </a:p>
          <a:p>
            <a:pPr lvl="0" hangingPunct="0"/>
            <a:r>
              <a:rPr lang="en-US" dirty="0"/>
              <a:t>Group triggering of SRS can improve efficiency and increase performance benefits when operating in unlicensed spectrum</a:t>
            </a:r>
          </a:p>
          <a:p>
            <a:pPr lvl="0" hangingPunct="0"/>
            <a:endParaRPr lang="en-US" dirty="0"/>
          </a:p>
          <a:p>
            <a:pPr lvl="0" hangingPunct="0"/>
            <a:endParaRPr lang="en-US" dirty="0"/>
          </a:p>
          <a:p>
            <a:pPr lvl="0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2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25085"/>
            <a:ext cx="11582400" cy="5075715"/>
          </a:xfrm>
        </p:spPr>
        <p:txBody>
          <a:bodyPr>
            <a:normAutofit fontScale="92500" lnSpcReduction="20000"/>
          </a:bodyPr>
          <a:lstStyle/>
          <a:p>
            <a:pPr lvl="0" hangingPunct="0"/>
            <a:r>
              <a:rPr lang="en-US" sz="2600" dirty="0">
                <a:solidFill>
                  <a:srgbClr val="0070C0"/>
                </a:solidFill>
              </a:rPr>
              <a:t>Two phases for RAN1 and RAN2 with first phase completing in Rel-14</a:t>
            </a:r>
          </a:p>
          <a:p>
            <a:pPr lvl="0" hangingPunct="0"/>
            <a:endParaRPr lang="en-US" sz="2600" dirty="0">
              <a:solidFill>
                <a:srgbClr val="0070C0"/>
              </a:solidFill>
            </a:endParaRPr>
          </a:p>
          <a:p>
            <a:pPr lvl="0" hangingPunct="0"/>
            <a:r>
              <a:rPr lang="en-US" sz="2600" dirty="0">
                <a:solidFill>
                  <a:srgbClr val="0070C0"/>
                </a:solidFill>
              </a:rPr>
              <a:t>Standalone operation of LTE in unlicensed spectrum [RAN1, RAN2, RAN4]</a:t>
            </a:r>
          </a:p>
          <a:p>
            <a:pPr lvl="1" hangingPunct="0"/>
            <a:r>
              <a:rPr lang="en-US" dirty="0"/>
              <a:t>Support for system information, paging, random access and quick identification of service providers [RAN1, RAN2, RAN4] (Phase 1 for RAN1 and RAN2)</a:t>
            </a:r>
          </a:p>
          <a:p>
            <a:pPr lvl="1" hangingPunct="0"/>
            <a:r>
              <a:rPr lang="en-US" dirty="0"/>
              <a:t>Support for RRM/RLM/RLF to allow standalone operation [RAN1, RAN2, RAN4] (Phase 1 for RAN1 and RAN2)</a:t>
            </a:r>
          </a:p>
          <a:p>
            <a:pPr lvl="1" hangingPunct="0"/>
            <a:r>
              <a:rPr lang="en-US" dirty="0"/>
              <a:t>Support for RRM requirements that are suitable for standalone operation (</a:t>
            </a:r>
            <a:r>
              <a:rPr lang="en-US" dirty="0" err="1"/>
              <a:t>PCell</a:t>
            </a:r>
            <a:r>
              <a:rPr lang="en-US" dirty="0"/>
              <a:t>) [RAN4]</a:t>
            </a:r>
          </a:p>
          <a:p>
            <a:pPr lvl="1" hangingPunct="0"/>
            <a:r>
              <a:rPr lang="en-US" dirty="0"/>
              <a:t>Support for RRC_IDLE [RAN2, RAN4]</a:t>
            </a:r>
          </a:p>
          <a:p>
            <a:pPr lvl="1" hangingPunct="0"/>
            <a:r>
              <a:rPr lang="en-US" dirty="0"/>
              <a:t>Support for necessary layer 1 control information [RAN1, RAN2, RAN4] (Phase 1 for RAN1 and RAN2)</a:t>
            </a:r>
          </a:p>
          <a:p>
            <a:pPr lvl="1" hangingPunct="0"/>
            <a:r>
              <a:rPr lang="en-US" dirty="0"/>
              <a:t>Carrier aggregation support between carriers operating only in unlicensed spectrum [RAN4, RAN1, RAN2]</a:t>
            </a:r>
            <a:endParaRPr lang="en-US" dirty="0">
              <a:solidFill>
                <a:srgbClr val="0070C0"/>
              </a:solidFill>
            </a:endParaRPr>
          </a:p>
          <a:p>
            <a:pPr hangingPunct="0"/>
            <a:endParaRPr lang="en-US" dirty="0">
              <a:solidFill>
                <a:srgbClr val="0070C0"/>
              </a:solidFill>
            </a:endParaRPr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Support dual connectivity with a </a:t>
            </a:r>
            <a:r>
              <a:rPr lang="en-US" dirty="0" err="1">
                <a:solidFill>
                  <a:srgbClr val="0070C0"/>
                </a:solidFill>
              </a:rPr>
              <a:t>PSCell</a:t>
            </a:r>
            <a:r>
              <a:rPr lang="en-US" dirty="0">
                <a:solidFill>
                  <a:srgbClr val="0070C0"/>
                </a:solidFill>
              </a:rPr>
              <a:t> and any aggregated </a:t>
            </a:r>
            <a:r>
              <a:rPr lang="en-US" dirty="0" err="1">
                <a:solidFill>
                  <a:srgbClr val="0070C0"/>
                </a:solidFill>
              </a:rPr>
              <a:t>SCells</a:t>
            </a:r>
            <a:r>
              <a:rPr lang="en-US" dirty="0">
                <a:solidFill>
                  <a:srgbClr val="0070C0"/>
                </a:solidFill>
              </a:rPr>
              <a:t> operating cells with Frame Structure type 3 [RAN1, RAN2, RAN4]</a:t>
            </a:r>
            <a:r>
              <a:rPr lang="en-GB" dirty="0">
                <a:solidFill>
                  <a:srgbClr val="0070C0"/>
                </a:solidFill>
              </a:rPr>
              <a:t> </a:t>
            </a:r>
          </a:p>
          <a:p>
            <a:pPr lvl="0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401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en-US" dirty="0">
                <a:solidFill>
                  <a:srgbClr val="0070C0"/>
                </a:solidFill>
              </a:rPr>
              <a:t>Study, and specify if needed, support for Autonomous Uplink Access without UL grant based on Instant Uplink solution with necessary modifications [RAN1, RAN2, RAN4]</a:t>
            </a:r>
          </a:p>
          <a:p>
            <a:pPr lvl="0" hangingPunct="0"/>
            <a:endParaRPr lang="en-US" dirty="0">
              <a:solidFill>
                <a:srgbClr val="0070C0"/>
              </a:solidFill>
            </a:endParaRPr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Specify support for shortened transmission time intervals for DL and UL on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PSCell</a:t>
            </a:r>
            <a:r>
              <a:rPr lang="en-US" dirty="0">
                <a:solidFill>
                  <a:srgbClr val="0070C0"/>
                </a:solidFill>
              </a:rPr>
              <a:t> and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with Frame structure type 3, and reduced UE and </a:t>
            </a:r>
            <a:r>
              <a:rPr lang="en-US" dirty="0" err="1">
                <a:solidFill>
                  <a:srgbClr val="0070C0"/>
                </a:solidFill>
              </a:rPr>
              <a:t>eNodeB</a:t>
            </a:r>
            <a:r>
              <a:rPr lang="en-US" dirty="0">
                <a:solidFill>
                  <a:srgbClr val="0070C0"/>
                </a:solidFill>
              </a:rPr>
              <a:t> processing times [RAN1, RAN2, RAN4]</a:t>
            </a:r>
          </a:p>
          <a:p>
            <a:pPr marL="0" lvl="0" indent="0" hangingPunc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lvl="0" hangingPunct="0"/>
            <a:r>
              <a:rPr lang="en-US" dirty="0">
                <a:solidFill>
                  <a:srgbClr val="0070C0"/>
                </a:solidFill>
              </a:rPr>
              <a:t>Specify necessary enhancements for more efficient triggering of SRS, e.g. group triggering [RAN1] (Phase 1)</a:t>
            </a:r>
          </a:p>
          <a:p>
            <a:pPr marL="0" lvl="0" indent="0" hangingPunct="0">
              <a:buNone/>
            </a:pPr>
            <a:endParaRPr lang="en-US" sz="2800" dirty="0"/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The work item should also specify </a:t>
            </a:r>
            <a:r>
              <a:rPr lang="en-GB" dirty="0">
                <a:solidFill>
                  <a:srgbClr val="0070C0"/>
                </a:solidFill>
              </a:rPr>
              <a:t>base station and UE core requirements </a:t>
            </a:r>
            <a:r>
              <a:rPr lang="en-US" dirty="0">
                <a:solidFill>
                  <a:srgbClr val="0070C0"/>
                </a:solidFill>
              </a:rPr>
              <a:t>of 5 GHz spectrum to support the above features [RAN4]</a:t>
            </a:r>
          </a:p>
        </p:txBody>
      </p:sp>
    </p:spTree>
    <p:extLst>
      <p:ext uri="{BB962C8B-B14F-4D97-AF65-F5344CB8AC3E}">
        <p14:creationId xmlns:p14="http://schemas.microsoft.com/office/powerpoint/2010/main" val="195058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Words>407</Words>
  <Application>Microsoft Office PowerPoint</Application>
  <PresentationFormat>Widescreen</PresentationFormat>
  <Paragraphs>64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Capital TT</vt:lpstr>
      <vt:lpstr>Arial</vt:lpstr>
      <vt:lpstr>Arial Unicode MS</vt:lpstr>
      <vt:lpstr>PresentationTemplate2011</vt:lpstr>
      <vt:lpstr>Motivation for New Work Item on Enhancements to LTE operation in unlicensed spectrum</vt:lpstr>
      <vt:lpstr>motivations</vt:lpstr>
      <vt:lpstr>motivations </vt:lpstr>
      <vt:lpstr>Objectives </vt:lpstr>
      <vt:lpstr>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Work Item on Enhancements to LTE operation in unlicensed spectrum</dc:title>
  <dc:creator>Havish Koorapaty</dc:creator>
  <cp:keywords/>
  <dc:description>Rev PA1</dc:description>
  <cp:lastModifiedBy>Ericsson 1</cp:lastModifiedBy>
  <cp:revision>120</cp:revision>
  <dcterms:created xsi:type="dcterms:W3CDTF">2011-05-24T09:22:48Z</dcterms:created>
  <dcterms:modified xsi:type="dcterms:W3CDTF">2016-09-13T05:34:14Z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2016-06-07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2015-12-01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