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5" r:id="rId1"/>
    <p:sldMasterId id="2147483676" r:id="rId2"/>
    <p:sldMasterId id="2147483677" r:id="rId3"/>
    <p:sldMasterId id="2147483680" r:id="rId4"/>
  </p:sldMasterIdLst>
  <p:notesMasterIdLst>
    <p:notesMasterId r:id="rId13"/>
  </p:notesMasterIdLst>
  <p:sldIdLst>
    <p:sldId id="262" r:id="rId5"/>
    <p:sldId id="279" r:id="rId6"/>
    <p:sldId id="278" r:id="rId7"/>
    <p:sldId id="280" r:id="rId8"/>
    <p:sldId id="274" r:id="rId9"/>
    <p:sldId id="276" r:id="rId10"/>
    <p:sldId id="277" r:id="rId11"/>
    <p:sldId id="268" r:id="rId12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BBD"/>
    <a:srgbClr val="0089CF"/>
    <a:srgbClr val="008FD4"/>
    <a:srgbClr val="5ACBF5"/>
    <a:srgbClr val="8CC63E"/>
    <a:srgbClr val="0070B1"/>
    <a:srgbClr val="00AEEF"/>
    <a:srgbClr val="005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303" autoAdjust="0"/>
  </p:normalViewPr>
  <p:slideViewPr>
    <p:cSldViewPr snapToGrid="0" snapToObjects="1">
      <p:cViewPr varScale="1">
        <p:scale>
          <a:sx n="82" d="100"/>
          <a:sy n="82" d="100"/>
        </p:scale>
        <p:origin x="1056" y="6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F1925-F60A-4319-95E6-3B18F4993B25}" type="datetimeFigureOut">
              <a:rPr lang="en-US" smtClean="0"/>
              <a:t>9/13/2016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6BBA9B-11E8-43BE-93BD-8223AA2DD4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923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DMS:   Dynamic Monitoring System </a:t>
            </a:r>
          </a:p>
          <a:p>
            <a:r>
              <a:rPr lang="en-US" dirty="0" smtClean="0"/>
              <a:t>6C: 6</a:t>
            </a:r>
            <a:r>
              <a:rPr lang="en-US" baseline="0" dirty="0" smtClean="0"/>
              <a:t> checking sub-systems</a:t>
            </a:r>
            <a:endParaRPr lang="en-US" dirty="0" smtClean="0"/>
          </a:p>
          <a:p>
            <a:r>
              <a:rPr lang="en-US" dirty="0" smtClean="0"/>
              <a:t>TCDS: Train Coach Running Diagnosis</a:t>
            </a:r>
            <a:r>
              <a:rPr lang="en-US" baseline="0" dirty="0" smtClean="0"/>
              <a:t> System</a:t>
            </a:r>
          </a:p>
          <a:p>
            <a:r>
              <a:rPr lang="en-US" baseline="0" dirty="0" smtClean="0"/>
              <a:t>EFP: </a:t>
            </a:r>
            <a:r>
              <a:rPr lang="en-US" altLang="zh-CN" sz="1200" dirty="0" smtClean="0">
                <a:solidFill>
                  <a:srgbClr val="008FD4"/>
                </a:solidFill>
                <a:latin typeface="Century"/>
                <a:cs typeface="Century"/>
              </a:rPr>
              <a:t>Error Free Period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BBA9B-11E8-43BE-93BD-8223AA2DD4C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757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BBA9B-11E8-43BE-93BD-8223AA2DD4C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5862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ETCS: European Train Control System).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BBA9B-11E8-43BE-93BD-8223AA2DD4C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74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BBA9B-11E8-43BE-93BD-8223AA2DD4C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647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BBA9B-11E8-43BE-93BD-8223AA2DD4C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64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 smtClean="0">
                <a:solidFill>
                  <a:srgbClr val="FFFFFF"/>
                </a:solidFill>
                <a:latin typeface="微软雅黑" pitchFamily="34" charset="-122"/>
                <a:cs typeface="Arial" pitchFamily="34" charset="0"/>
              </a:rPr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4294967295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 smtClean="0">
                <a:solidFill>
                  <a:srgbClr val="8CC63E"/>
                </a:solidFill>
                <a:latin typeface="微软雅黑" pitchFamily="3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itchFamily="3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4294967295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 smtClean="0">
                <a:solidFill>
                  <a:schemeClr val="bg1"/>
                </a:solidFill>
                <a:latin typeface="微软雅黑" pitchFamily="3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 userDrawn="1"/>
        </p:nvSpPr>
        <p:spPr bwMode="auto">
          <a:xfrm>
            <a:off x="1338944" y="1396723"/>
            <a:ext cx="2429189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谢谢！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Size：32-24-pt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/>
            <a:endParaRPr lang="en-US" altLang="en-US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Size：20pt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latin typeface="Arial" pitchFamily="34" charset="0"/>
            </a:endParaRPr>
          </a:p>
        </p:txBody>
      </p:sp>
      <p:grpSp>
        <p:nvGrpSpPr>
          <p:cNvPr id="2054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2058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二级</a:t>
            </a:r>
          </a:p>
          <a:p>
            <a:pPr lvl="2"/>
            <a:r>
              <a:rPr lang="zh-CN" smtClean="0"/>
              <a:t>三级</a:t>
            </a:r>
          </a:p>
          <a:p>
            <a:pPr lvl="3"/>
            <a:r>
              <a:rPr lang="zh-CN" smtClean="0"/>
              <a:t>四级</a:t>
            </a:r>
          </a:p>
          <a:p>
            <a:pPr lvl="4"/>
            <a:r>
              <a:rPr lang="zh-CN" smtClean="0"/>
              <a:t>五级</a:t>
            </a:r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Size：24pt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/>
            <a:endParaRPr lang="en-US" altLang="en-US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Size：16-20pt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3079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dirty="0" smtClean="0"/>
              <a:t>单击此处编辑母版文本样式</a:t>
            </a:r>
          </a:p>
          <a:p>
            <a:pPr lvl="1"/>
            <a:r>
              <a:rPr lang="zh-CN" dirty="0" smtClean="0"/>
              <a:t>二级</a:t>
            </a:r>
          </a:p>
          <a:p>
            <a:pPr lvl="2"/>
            <a:r>
              <a:rPr lang="zh-CN" dirty="0" smtClean="0"/>
              <a:t>三级</a:t>
            </a:r>
          </a:p>
          <a:p>
            <a:pPr lvl="3"/>
            <a:r>
              <a:rPr lang="zh-CN" dirty="0" smtClean="0"/>
              <a:t>四级</a:t>
            </a:r>
          </a:p>
          <a:p>
            <a:pPr lvl="4"/>
            <a:r>
              <a:rPr lang="zh-CN" dirty="0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/>
            <a:endParaRPr lang="en-US" altLang="en-US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4100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104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itchFamily="34" charset="0"/>
              </a:rPr>
              <a:t>© </a:t>
            </a:r>
            <a:r>
              <a:rPr lang="en-US" sz="600" dirty="0" smtClean="0">
                <a:solidFill>
                  <a:srgbClr val="7F7F7F"/>
                </a:solidFill>
                <a:latin typeface="Arial" pitchFamily="34" charset="0"/>
              </a:rPr>
              <a:t>ZTE</a:t>
            </a:r>
            <a:r>
              <a:rPr lang="en-US" sz="600" baseline="0" dirty="0" smtClean="0">
                <a:solidFill>
                  <a:srgbClr val="7F7F7F"/>
                </a:solidFill>
                <a:latin typeface="Arial" pitchFamily="34" charset="0"/>
              </a:rPr>
              <a:t> </a:t>
            </a:r>
            <a:r>
              <a:rPr lang="en-US" sz="600" dirty="0" smtClean="0">
                <a:solidFill>
                  <a:srgbClr val="7F7F7F"/>
                </a:solidFill>
                <a:latin typeface="Arial" pitchFamily="34" charset="0"/>
              </a:rPr>
              <a:t>All </a:t>
            </a:r>
            <a:r>
              <a:rPr lang="en-US" sz="600" dirty="0">
                <a:solidFill>
                  <a:srgbClr val="7F7F7F"/>
                </a:solidFill>
                <a:latin typeface="Arial" pitchFamily="34" charset="0"/>
              </a:rPr>
              <a:t>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/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二级</a:t>
            </a:r>
          </a:p>
          <a:p>
            <a:pPr lvl="2"/>
            <a:r>
              <a:rPr lang="zh-CN" smtClean="0"/>
              <a:t>三级</a:t>
            </a:r>
          </a:p>
          <a:p>
            <a:pPr lvl="3"/>
            <a:r>
              <a:rPr lang="zh-CN" smtClean="0"/>
              <a:t>四级</a:t>
            </a:r>
          </a:p>
          <a:p>
            <a:pPr lvl="4"/>
            <a:r>
              <a:rPr lang="zh-CN" smtClean="0"/>
              <a:t>五级</a:t>
            </a:r>
          </a:p>
        </p:txBody>
      </p:sp>
      <p:sp>
        <p:nvSpPr>
          <p:cNvPr id="4113" name="TextBox 17"/>
          <p:cNvSpPr txBox="1">
            <a:spLocks noChangeArrowheads="1"/>
          </p:cNvSpPr>
          <p:nvPr/>
        </p:nvSpPr>
        <p:spPr bwMode="auto">
          <a:xfrm>
            <a:off x="8210408" y="110548"/>
            <a:ext cx="777737" cy="230765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  <p:txBody>
          <a:bodyPr lIns="0" tIns="0" rIns="0" bIns="0"/>
          <a:lstStyle/>
          <a:p>
            <a:r>
              <a:rPr lang="zh-CN" altLang="en-US" sz="10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Heiti SC Light"/>
              </a:rPr>
              <a:t>内部公开</a:t>
            </a:r>
            <a:r>
              <a:rPr lang="en-US" sz="1000" dirty="0" smtClean="0">
                <a:solidFill>
                  <a:srgbClr val="404040"/>
                </a:solidFill>
                <a:latin typeface="微软雅黑" pitchFamily="34" charset="-122"/>
                <a:ea typeface="Heiti SC Light"/>
                <a:cs typeface="Heiti SC Light"/>
              </a:rPr>
              <a:t>▲</a:t>
            </a:r>
            <a:endParaRPr lang="en-US" sz="1000" dirty="0">
              <a:solidFill>
                <a:srgbClr val="404040"/>
              </a:solidFill>
              <a:latin typeface="微软雅黑" pitchFamily="34" charset="-122"/>
              <a:ea typeface="Heiti SC Light"/>
              <a:cs typeface="Heiti SC Ligh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7" r:id="rId2"/>
    <p:sldLayoutId id="2147483758" r:id="rId3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二级</a:t>
            </a:r>
          </a:p>
          <a:p>
            <a:pPr lvl="2"/>
            <a:r>
              <a:rPr lang="zh-CN" smtClean="0"/>
              <a:t>三级</a:t>
            </a:r>
          </a:p>
          <a:p>
            <a:pPr lvl="3"/>
            <a:r>
              <a:rPr lang="zh-CN" smtClean="0"/>
              <a:t>四级</a:t>
            </a:r>
          </a:p>
          <a:p>
            <a:pPr lvl="4"/>
            <a:r>
              <a:rPr 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itle 7"/>
          <p:cNvSpPr>
            <a:spLocks noGrp="1"/>
          </p:cNvSpPr>
          <p:nvPr>
            <p:ph type="ctrTitle" idx="4294967295"/>
          </p:nvPr>
        </p:nvSpPr>
        <p:spPr>
          <a:xfrm>
            <a:off x="237707" y="1402013"/>
            <a:ext cx="8015955" cy="444500"/>
          </a:xfrm>
        </p:spPr>
        <p:txBody>
          <a:bodyPr/>
          <a:lstStyle/>
          <a:p>
            <a:r>
              <a:rPr lang="en-GB" altLang="zh-CN" sz="3200" dirty="0" smtClean="0">
                <a:solidFill>
                  <a:schemeClr val="bg1"/>
                </a:solidFill>
              </a:rPr>
              <a:t>Requirements of </a:t>
            </a:r>
            <a:r>
              <a:rPr lang="en-GB" altLang="zh-CN" sz="3200" dirty="0" smtClean="0">
                <a:solidFill>
                  <a:schemeClr val="bg1"/>
                </a:solidFill>
              </a:rPr>
              <a:t>high speed </a:t>
            </a:r>
            <a:r>
              <a:rPr lang="en-GB" altLang="zh-CN" sz="3200" dirty="0" smtClean="0">
                <a:solidFill>
                  <a:schemeClr val="bg1"/>
                </a:solidFill>
              </a:rPr>
              <a:t>scenario</a:t>
            </a:r>
            <a:endParaRPr lang="en-US" sz="32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182434"/>
            <a:ext cx="712413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/>
            <a:r>
              <a:rPr kumimoji="0" lang="en-GB" altLang="zh-CN" sz="1700" b="1" i="0" u="none" strike="noStrike" cap="none" normalizeH="0" baseline="0" dirty="0" smtClean="0" bmk="OLE_LINK2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3GPP TSG-RAN Meeting #</a:t>
            </a:r>
            <a:r>
              <a:rPr kumimoji="0" lang="en-GB" altLang="zh-CN" sz="1700" b="1" i="0" u="none" strike="noStrike" cap="none" normalizeH="0" baseline="0" dirty="0" smtClean="0" bmk="OLE_LINK2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73                                                        </a:t>
            </a:r>
            <a:r>
              <a:rPr kumimoji="0" lang="en-GB" altLang="zh-CN" sz="1700" b="1" i="0" u="none" strike="noStrike" cap="none" normalizeH="0" baseline="0" dirty="0" smtClean="0" bmk="OLE_LINK2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  RP-16</a:t>
            </a:r>
            <a:r>
              <a:rPr kumimoji="0" lang="en-US" altLang="zh-CN" sz="1700" b="1" i="0" u="none" strike="noStrike" cap="none" normalizeH="0" baseline="0" dirty="0" smtClean="0" bmk="OLE_LINK2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1688</a:t>
            </a:r>
            <a:endParaRPr kumimoji="0" lang="en-US" altLang="zh-CN" sz="1700" b="0" i="0" u="none" strike="noStrike" cap="none" normalizeH="0" baseline="0" dirty="0" smtClean="0" bmk="OLE_LINK2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defTabSz="914400" eaLnBrk="0" hangingPunct="0"/>
            <a:r>
              <a:rPr kumimoji="0" lang="en-GB" altLang="zh-CN" sz="1700" b="1" i="0" u="none" strike="noStrike" cap="none" normalizeH="0" baseline="0" dirty="0" smtClean="0" bmk="OLE_LINK2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New Orleans, USA, Sept 19 - 22, 2017</a:t>
            </a:r>
            <a:endParaRPr kumimoji="0" lang="en-GB" altLang="zh-CN" sz="17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7707" y="2277596"/>
            <a:ext cx="1695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ZTE Corporation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 - Classic </a:t>
            </a:r>
            <a:r>
              <a:rPr lang="en-US" altLang="zh-CN" dirty="0" smtClean="0"/>
              <a:t>train traffic  types</a:t>
            </a:r>
            <a:r>
              <a:rPr lang="en-US" altLang="zh-CN" dirty="0" smtClean="0"/>
              <a:t> [</a:t>
            </a:r>
            <a:r>
              <a:rPr lang="en-US" altLang="zh-CN" dirty="0"/>
              <a:t>1</a:t>
            </a:r>
            <a:r>
              <a:rPr lang="en-US" altLang="zh-CN" dirty="0" smtClean="0"/>
              <a:t>]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810228"/>
            <a:ext cx="8148617" cy="2085372"/>
          </a:xfrm>
        </p:spPr>
        <p:txBody>
          <a:bodyPr/>
          <a:lstStyle/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solidFill>
                  <a:srgbClr val="008FD4"/>
                </a:solidFill>
                <a:latin typeface="Century"/>
                <a:cs typeface="Century"/>
              </a:rPr>
              <a:t>Real-Time Cyclic (RTC) Traffic</a:t>
            </a:r>
          </a:p>
          <a:p>
            <a:pPr lvl="1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Types:</a:t>
            </a:r>
            <a:r>
              <a:rPr lang="zh-CN" altLang="en-US" sz="1600" dirty="0" smtClean="0">
                <a:solidFill>
                  <a:srgbClr val="008FD4"/>
                </a:solidFill>
                <a:latin typeface="Century"/>
                <a:cs typeface="Century"/>
              </a:rPr>
              <a:t>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train control</a:t>
            </a:r>
            <a:r>
              <a:rPr lang="zh-CN" altLang="en-US" sz="1600" dirty="0" smtClean="0">
                <a:solidFill>
                  <a:srgbClr val="008FD4"/>
                </a:solidFill>
                <a:latin typeface="Century"/>
                <a:cs typeface="Century"/>
              </a:rPr>
              <a:t>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information,</a:t>
            </a:r>
            <a:r>
              <a:rPr lang="zh-CN" altLang="en-US" sz="1600" dirty="0" smtClean="0">
                <a:solidFill>
                  <a:srgbClr val="008FD4"/>
                </a:solidFill>
                <a:latin typeface="Century"/>
                <a:cs typeface="Century"/>
              </a:rPr>
              <a:t>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train rear information, shunting train protecting,</a:t>
            </a:r>
            <a:r>
              <a:rPr lang="zh-CN" altLang="en-US" sz="1600" dirty="0" smtClean="0">
                <a:solidFill>
                  <a:srgbClr val="008FD4"/>
                </a:solidFill>
                <a:latin typeface="Century"/>
                <a:cs typeface="Century"/>
              </a:rPr>
              <a:t> </a:t>
            </a:r>
            <a:r>
              <a:rPr lang="en-US" altLang="zh-CN" sz="1600" i="1" dirty="0" smtClean="0">
                <a:solidFill>
                  <a:srgbClr val="008FD4"/>
                </a:solidFill>
                <a:latin typeface="Times New Roman"/>
                <a:cs typeface="Times New Roman"/>
              </a:rPr>
              <a:t>etc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.</a:t>
            </a:r>
          </a:p>
          <a:p>
            <a:pPr lvl="1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Reliability in LTE-R</a:t>
            </a:r>
            <a:r>
              <a:rPr lang="zh-CN" altLang="en-US" sz="1600" dirty="0" smtClean="0">
                <a:solidFill>
                  <a:srgbClr val="008FD4"/>
                </a:solidFill>
                <a:latin typeface="Century"/>
                <a:cs typeface="Century"/>
              </a:rPr>
              <a:t>: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&gt;30s EFP (95% coverage</a:t>
            </a: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) (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Note1)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solidFill>
                  <a:srgbClr val="008FD4"/>
                </a:solidFill>
                <a:latin typeface="Century"/>
                <a:cs typeface="Century"/>
              </a:rPr>
              <a:t>Real-Time Acyclic (RTA)  Traffic</a:t>
            </a:r>
          </a:p>
          <a:p>
            <a:pPr lvl="1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Types:</a:t>
            </a:r>
            <a:r>
              <a:rPr lang="zh-CN" altLang="en-US" sz="1600" dirty="0">
                <a:solidFill>
                  <a:srgbClr val="008FD4"/>
                </a:solidFill>
                <a:latin typeface="Century"/>
                <a:cs typeface="Century"/>
              </a:rPr>
              <a:t> </a:t>
            </a: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dispatching communication, </a:t>
            </a:r>
            <a:r>
              <a:rPr lang="en-US" altLang="zh-TW" sz="1600" dirty="0">
                <a:solidFill>
                  <a:srgbClr val="008FD4"/>
                </a:solidFill>
                <a:latin typeface="Century"/>
                <a:cs typeface="Century"/>
              </a:rPr>
              <a:t>dispatching command transfer, transmission of train numbers</a:t>
            </a: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,</a:t>
            </a:r>
            <a:r>
              <a:rPr lang="zh-CN" altLang="en-US" sz="1600" dirty="0">
                <a:solidFill>
                  <a:srgbClr val="008FD4"/>
                </a:solidFill>
                <a:latin typeface="Century"/>
                <a:cs typeface="Century"/>
              </a:rPr>
              <a:t> </a:t>
            </a: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train safeguard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alarm,</a:t>
            </a:r>
            <a:r>
              <a:rPr lang="zh-CN" altLang="en-US" sz="1600" dirty="0" smtClean="0">
                <a:solidFill>
                  <a:srgbClr val="008FD4"/>
                </a:solidFill>
                <a:latin typeface="Century"/>
                <a:cs typeface="Century"/>
              </a:rPr>
              <a:t>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DMS,</a:t>
            </a:r>
            <a:r>
              <a:rPr lang="zh-CN" altLang="en-US" sz="1600" dirty="0" smtClean="0">
                <a:solidFill>
                  <a:srgbClr val="008FD4"/>
                </a:solidFill>
                <a:latin typeface="Century"/>
                <a:cs typeface="Century"/>
              </a:rPr>
              <a:t>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6C,</a:t>
            </a:r>
            <a:r>
              <a:rPr lang="zh-CN" altLang="en-US" sz="1600" dirty="0" smtClean="0">
                <a:solidFill>
                  <a:srgbClr val="008FD4"/>
                </a:solidFill>
                <a:latin typeface="Century"/>
                <a:cs typeface="Century"/>
              </a:rPr>
              <a:t>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TCDS,</a:t>
            </a:r>
            <a:r>
              <a:rPr lang="zh-CN" altLang="en-US" sz="1600" dirty="0" smtClean="0">
                <a:solidFill>
                  <a:srgbClr val="008FD4"/>
                </a:solidFill>
                <a:latin typeface="Century"/>
                <a:cs typeface="Century"/>
              </a:rPr>
              <a:t> </a:t>
            </a: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etc.</a:t>
            </a:r>
          </a:p>
          <a:p>
            <a:pPr lvl="1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Reliability in LTE-R: &gt;20s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EFP(95%) </a:t>
            </a:r>
            <a:endParaRPr lang="en-US" altLang="zh-CN" sz="1600" dirty="0">
              <a:solidFill>
                <a:srgbClr val="008FD4"/>
              </a:solidFill>
              <a:latin typeface="Century"/>
              <a:cs typeface="Century"/>
            </a:endParaRPr>
          </a:p>
          <a:p>
            <a:endParaRPr lang="zh-CN" altLang="en-US" sz="1800" dirty="0">
              <a:solidFill>
                <a:srgbClr val="008FD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775" y="3368847"/>
            <a:ext cx="8377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bg2">
                    <a:lumMod val="75000"/>
                  </a:schemeClr>
                </a:solidFill>
                <a:latin typeface="Century" pitchFamily="18" charset="0"/>
                <a:cs typeface="Century"/>
              </a:rPr>
              <a:t>Note1: </a:t>
            </a:r>
            <a:r>
              <a:rPr lang="en-US" altLang="zh-CN" sz="1600" dirty="0" smtClean="0">
                <a:solidFill>
                  <a:schemeClr val="bg2">
                    <a:lumMod val="75000"/>
                  </a:schemeClr>
                </a:solidFill>
                <a:latin typeface="Century"/>
                <a:cs typeface="Century"/>
              </a:rPr>
              <a:t>&gt;30s EFP (95%) means that 95% coverage should fulfill 100% 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  <a:latin typeface="Century"/>
                <a:cs typeface="Century"/>
              </a:rPr>
              <a:t>transmission successful rate </a:t>
            </a:r>
            <a:r>
              <a:rPr lang="en-US" altLang="zh-CN" sz="1600" dirty="0" smtClean="0">
                <a:solidFill>
                  <a:schemeClr val="bg2">
                    <a:lumMod val="75000"/>
                  </a:schemeClr>
                </a:solidFill>
                <a:latin typeface="Century"/>
                <a:cs typeface="Century"/>
              </a:rPr>
              <a:t>for more than 30s.</a:t>
            </a:r>
          </a:p>
        </p:txBody>
      </p:sp>
    </p:spTree>
    <p:extLst>
      <p:ext uri="{BB962C8B-B14F-4D97-AF65-F5344CB8AC3E}">
        <p14:creationId xmlns:p14="http://schemas.microsoft.com/office/powerpoint/2010/main" val="3709561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 - Futuristic Railway Mobile Communication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33375" y="1091467"/>
            <a:ext cx="8148617" cy="3189288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solidFill>
                  <a:srgbClr val="008FD4"/>
                </a:solidFill>
                <a:latin typeface="Century"/>
                <a:cs typeface="Century"/>
              </a:rPr>
              <a:t>Critical Train Communication [2]:</a:t>
            </a:r>
            <a:endParaRPr lang="en-US" altLang="zh-CN" sz="1800" dirty="0" smtClean="0">
              <a:solidFill>
                <a:srgbClr val="008FD4"/>
              </a:solidFill>
              <a:latin typeface="Century"/>
              <a:cs typeface="Century"/>
            </a:endParaRPr>
          </a:p>
          <a:p>
            <a:pPr marL="1028700" lvl="1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Automatic </a:t>
            </a: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train control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communication</a:t>
            </a:r>
            <a:endParaRPr lang="en-US" altLang="zh-CN" sz="1600" dirty="0">
              <a:solidFill>
                <a:srgbClr val="008FD4"/>
              </a:solidFill>
              <a:latin typeface="Century"/>
              <a:cs typeface="Century"/>
            </a:endParaRPr>
          </a:p>
          <a:p>
            <a:pPr marL="1028700" lvl="1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Trackside </a:t>
            </a: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maintenance warning system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communication</a:t>
            </a:r>
            <a:endParaRPr lang="en-US" altLang="zh-CN" sz="1600" dirty="0">
              <a:solidFill>
                <a:srgbClr val="008FD4"/>
              </a:solidFill>
              <a:latin typeface="Century"/>
              <a:cs typeface="Century"/>
            </a:endParaRPr>
          </a:p>
          <a:p>
            <a:pPr marL="1028700" lvl="1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Remote </a:t>
            </a: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control of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engines</a:t>
            </a:r>
            <a:endParaRPr lang="en-US" altLang="zh-CN" sz="1600" dirty="0">
              <a:solidFill>
                <a:srgbClr val="008FD4"/>
              </a:solidFill>
              <a:latin typeface="Century"/>
              <a:cs typeface="Century"/>
            </a:endParaRPr>
          </a:p>
          <a:p>
            <a:pPr marL="1028700" lvl="1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Monitoring </a:t>
            </a: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and control of critical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infrastructure </a:t>
            </a:r>
          </a:p>
          <a:p>
            <a:pPr marL="1028700" lvl="1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On-train safety device to ground communication</a:t>
            </a:r>
          </a:p>
          <a:p>
            <a:pPr marL="1028700" lvl="1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Platform/train interface alert</a:t>
            </a:r>
          </a:p>
          <a:p>
            <a:pPr marL="1028700" lvl="1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Train integrity monitoring data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communication</a:t>
            </a:r>
            <a:endParaRPr lang="en-US" altLang="zh-CN" sz="1600" dirty="0">
              <a:solidFill>
                <a:srgbClr val="008FD4"/>
              </a:solidFill>
              <a:latin typeface="Century"/>
              <a:cs typeface="Century"/>
            </a:endParaRPr>
          </a:p>
          <a:p>
            <a:pPr marL="285750" indent="-285750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8FD4"/>
                </a:solidFill>
                <a:latin typeface="Century"/>
                <a:cs typeface="Century"/>
              </a:rPr>
              <a:t>On-train passenger communication</a:t>
            </a:r>
          </a:p>
          <a:p>
            <a:pPr marL="1028700" lvl="1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2016, on-train passenger internet service by </a:t>
            </a:r>
            <a:r>
              <a:rPr lang="en-US" altLang="zh-CN" sz="1600" i="1" dirty="0">
                <a:solidFill>
                  <a:srgbClr val="008FD4"/>
                </a:solidFill>
                <a:latin typeface="Times New Roman"/>
                <a:cs typeface="Times New Roman"/>
              </a:rPr>
              <a:t>China</a:t>
            </a:r>
            <a:r>
              <a:rPr lang="zh-CN" altLang="en-US" sz="1600" i="1" dirty="0">
                <a:solidFill>
                  <a:srgbClr val="008FD4"/>
                </a:solidFill>
                <a:latin typeface="Times New Roman"/>
                <a:cs typeface="Times New Roman"/>
              </a:rPr>
              <a:t> </a:t>
            </a:r>
            <a:r>
              <a:rPr lang="en-US" altLang="zh-CN" sz="1600" i="1" dirty="0">
                <a:solidFill>
                  <a:srgbClr val="008FD4"/>
                </a:solidFill>
                <a:latin typeface="Times New Roman"/>
                <a:cs typeface="Times New Roman"/>
              </a:rPr>
              <a:t>Railway</a:t>
            </a:r>
            <a:r>
              <a:rPr lang="zh-CN" altLang="en-US" sz="1600" i="1" dirty="0">
                <a:solidFill>
                  <a:srgbClr val="008FD4"/>
                </a:solidFill>
                <a:latin typeface="Times New Roman"/>
                <a:cs typeface="Times New Roman"/>
              </a:rPr>
              <a:t> </a:t>
            </a:r>
            <a:r>
              <a:rPr lang="en-US" altLang="zh-CN" sz="1600" i="1" dirty="0" smtClean="0">
                <a:solidFill>
                  <a:srgbClr val="008FD4"/>
                </a:solidFill>
                <a:latin typeface="Times New Roman"/>
                <a:cs typeface="Times New Roman"/>
              </a:rPr>
              <a:t>Network</a:t>
            </a:r>
            <a:endParaRPr lang="en-US" altLang="zh-CN" sz="1600" i="1" dirty="0">
              <a:solidFill>
                <a:srgbClr val="008FD4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7929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 </a:t>
            </a:r>
            <a:r>
              <a:rPr lang="en-US" altLang="zh-CN" dirty="0"/>
              <a:t>– Current Status of Railway Mobile Communication </a:t>
            </a:r>
            <a:r>
              <a:rPr lang="en-US" altLang="zh-CN" dirty="0" smtClean="0"/>
              <a:t>for 5G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33375" y="1091467"/>
            <a:ext cx="8148617" cy="3189288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 smtClean="0">
                <a:solidFill>
                  <a:srgbClr val="008FD4"/>
                </a:solidFill>
                <a:latin typeface="Century"/>
                <a:cs typeface="Century"/>
              </a:rPr>
              <a:t>Current Objective of </a:t>
            </a:r>
            <a:r>
              <a:rPr lang="en-US" altLang="zh-CN" sz="2000" b="1" dirty="0">
                <a:solidFill>
                  <a:srgbClr val="008FD4"/>
                </a:solidFill>
                <a:latin typeface="Century"/>
                <a:cs typeface="Century"/>
              </a:rPr>
              <a:t>European Railway </a:t>
            </a:r>
            <a:r>
              <a:rPr lang="en-US" altLang="zh-CN" sz="2000" b="1" dirty="0" smtClean="0">
                <a:solidFill>
                  <a:srgbClr val="008FD4"/>
                </a:solidFill>
                <a:latin typeface="Century"/>
                <a:cs typeface="Century"/>
              </a:rPr>
              <a:t>community [2]: </a:t>
            </a:r>
          </a:p>
          <a:p>
            <a:pPr marL="1028700" lvl="1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As </a:t>
            </a: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GSM-R (Railway) proven as expensive for the railways, both in-terms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of </a:t>
            </a: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capital and operational expenditure, European Railway community has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initiated </a:t>
            </a: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the work to identify a successor for GSM-R, considering the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long </a:t>
            </a: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term life expectancy of ETCS (</a:t>
            </a:r>
            <a:r>
              <a:rPr lang="en-US" altLang="zh-CN" sz="1600" dirty="0">
                <a:solidFill>
                  <a:srgbClr val="FF0000"/>
                </a:solidFill>
                <a:latin typeface="Century"/>
                <a:cs typeface="Century"/>
              </a:rPr>
              <a:t>2050</a:t>
            </a: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) and the Railway business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needs including </a:t>
            </a:r>
            <a:r>
              <a:rPr lang="en-US" altLang="zh-CN" sz="1600" dirty="0" smtClean="0">
                <a:solidFill>
                  <a:srgbClr val="FF0000"/>
                </a:solidFill>
                <a:latin typeface="Century"/>
                <a:cs typeface="Century"/>
              </a:rPr>
              <a:t>the critical train services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.</a:t>
            </a:r>
          </a:p>
          <a:p>
            <a:pPr marL="285750" indent="-285750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rgbClr val="008FD4"/>
                </a:solidFill>
                <a:latin typeface="Century"/>
                <a:cs typeface="Century"/>
              </a:rPr>
              <a:t>Current Objective of </a:t>
            </a:r>
            <a:r>
              <a:rPr lang="en-US" altLang="zh-CN" sz="2000" b="1" dirty="0" smtClean="0">
                <a:solidFill>
                  <a:srgbClr val="008FD4"/>
                </a:solidFill>
                <a:latin typeface="Century"/>
                <a:cs typeface="Century"/>
              </a:rPr>
              <a:t>3GPP high speed scenario: </a:t>
            </a:r>
          </a:p>
          <a:p>
            <a:pPr marL="1085850" lvl="1" indent="-342900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High </a:t>
            </a: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speed scenario</a:t>
            </a:r>
            <a:r>
              <a:rPr lang="zh-CN" altLang="en-US" sz="1600" dirty="0">
                <a:solidFill>
                  <a:srgbClr val="008FD4"/>
                </a:solidFill>
                <a:latin typeface="Century"/>
                <a:cs typeface="Century"/>
              </a:rPr>
              <a:t> </a:t>
            </a:r>
            <a:r>
              <a:rPr lang="en-US" altLang="zh-CN" sz="1600" dirty="0">
                <a:solidFill>
                  <a:srgbClr val="008FD4"/>
                </a:solidFill>
                <a:latin typeface="Century"/>
                <a:cs typeface="Century"/>
              </a:rPr>
              <a:t>approved in 3GPP 38.913 mainly concerns about the services used by passengers, 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and </a:t>
            </a:r>
            <a:r>
              <a:rPr lang="en-US" altLang="zh-CN" sz="1600" dirty="0" smtClean="0">
                <a:solidFill>
                  <a:srgbClr val="FF0000"/>
                </a:solidFill>
                <a:latin typeface="Century"/>
                <a:cs typeface="Century"/>
              </a:rPr>
              <a:t>the </a:t>
            </a:r>
            <a:r>
              <a:rPr lang="en-US" altLang="zh-CN" sz="1600" dirty="0">
                <a:solidFill>
                  <a:srgbClr val="FF0000"/>
                </a:solidFill>
                <a:latin typeface="Century"/>
                <a:cs typeface="Century"/>
              </a:rPr>
              <a:t>critical </a:t>
            </a:r>
            <a:r>
              <a:rPr lang="en-US" altLang="zh-CN" sz="1600" dirty="0" smtClean="0">
                <a:solidFill>
                  <a:srgbClr val="FF0000"/>
                </a:solidFill>
                <a:latin typeface="Century"/>
                <a:cs typeface="Century"/>
              </a:rPr>
              <a:t>train services are not included</a:t>
            </a:r>
            <a:r>
              <a:rPr lang="en-US" altLang="zh-CN" sz="1600" dirty="0" smtClean="0">
                <a:solidFill>
                  <a:srgbClr val="008FD4"/>
                </a:solidFill>
                <a:latin typeface="Century"/>
                <a:cs typeface="Century"/>
              </a:rPr>
              <a:t>.</a:t>
            </a:r>
            <a:endParaRPr lang="en-US" altLang="zh-CN" sz="1600" dirty="0" smtClean="0">
              <a:solidFill>
                <a:srgbClr val="008FD4"/>
              </a:solidFill>
              <a:latin typeface="Century"/>
              <a:cs typeface="Century"/>
            </a:endParaRPr>
          </a:p>
        </p:txBody>
      </p:sp>
    </p:spTree>
    <p:extLst>
      <p:ext uri="{BB962C8B-B14F-4D97-AF65-F5344CB8AC3E}">
        <p14:creationId xmlns:p14="http://schemas.microsoft.com/office/powerpoint/2010/main" val="2504482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8775" y="76341"/>
            <a:ext cx="8516938" cy="722312"/>
          </a:xfrm>
        </p:spPr>
        <p:txBody>
          <a:bodyPr/>
          <a:lstStyle/>
          <a:p>
            <a:r>
              <a:rPr lang="en-US" altLang="zh-CN" dirty="0" smtClean="0"/>
              <a:t>5G Requirements </a:t>
            </a:r>
            <a:r>
              <a:rPr lang="en-US" altLang="zh-CN" dirty="0" smtClean="0"/>
              <a:t>- </a:t>
            </a:r>
            <a:r>
              <a:rPr lang="en-US" altLang="zh-CN" dirty="0" smtClean="0">
                <a:solidFill>
                  <a:srgbClr val="008FD4"/>
                </a:solidFill>
                <a:cs typeface="Century"/>
              </a:rPr>
              <a:t>Future Railway Mobile Communication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0163" y="768250"/>
            <a:ext cx="8647533" cy="2304288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Century"/>
                <a:cs typeface="Century"/>
              </a:rPr>
              <a:t>Mobility</a:t>
            </a:r>
          </a:p>
          <a:p>
            <a:pPr lvl="1">
              <a:lnSpc>
                <a:spcPct val="100000"/>
              </a:lnSpc>
              <a:spcBef>
                <a:spcPts val="100"/>
              </a:spcBef>
            </a:pPr>
            <a:r>
              <a:rPr lang="en-US" altLang="zh-CN" sz="1400" dirty="0" smtClean="0">
                <a:latin typeface="Century"/>
                <a:cs typeface="Century"/>
              </a:rPr>
              <a:t>Support</a:t>
            </a:r>
            <a:r>
              <a:rPr lang="zh-CN" altLang="en-US" sz="1400" dirty="0" smtClean="0">
                <a:latin typeface="Century"/>
                <a:cs typeface="Century"/>
              </a:rPr>
              <a:t> </a:t>
            </a:r>
            <a:r>
              <a:rPr lang="en-US" altLang="zh-CN" sz="1400" dirty="0" smtClean="0">
                <a:latin typeface="Century"/>
                <a:cs typeface="Century"/>
              </a:rPr>
              <a:t>up to 500</a:t>
            </a:r>
            <a:r>
              <a:rPr lang="zh-CN" altLang="en-US" sz="1400" dirty="0" smtClean="0">
                <a:latin typeface="Century"/>
                <a:cs typeface="Century"/>
              </a:rPr>
              <a:t> </a:t>
            </a:r>
            <a:r>
              <a:rPr lang="en-US" altLang="zh-CN" sz="1400" dirty="0" smtClean="0">
                <a:latin typeface="Century"/>
                <a:cs typeface="Century"/>
              </a:rPr>
              <a:t>km/h</a:t>
            </a:r>
            <a:r>
              <a:rPr lang="zh-CN" altLang="en-US" sz="1400" dirty="0" smtClean="0">
                <a:latin typeface="Century"/>
                <a:cs typeface="Century"/>
              </a:rPr>
              <a:t> </a:t>
            </a:r>
            <a:r>
              <a:rPr lang="en-US" altLang="zh-CN" sz="1400" dirty="0" smtClean="0">
                <a:latin typeface="Century"/>
                <a:cs typeface="Century"/>
              </a:rPr>
              <a:t>or</a:t>
            </a:r>
            <a:r>
              <a:rPr lang="zh-CN" altLang="en-US" sz="1400" dirty="0" smtClean="0">
                <a:latin typeface="Century"/>
                <a:cs typeface="Century"/>
              </a:rPr>
              <a:t> </a:t>
            </a:r>
            <a:r>
              <a:rPr lang="en-US" altLang="zh-CN" sz="1400" dirty="0" smtClean="0">
                <a:latin typeface="Century"/>
                <a:cs typeface="Century"/>
              </a:rPr>
              <a:t>more</a:t>
            </a:r>
            <a:r>
              <a:rPr lang="zh-CN" altLang="en-US" sz="1400" dirty="0" smtClean="0">
                <a:latin typeface="Century"/>
                <a:cs typeface="Century"/>
              </a:rPr>
              <a:t> </a:t>
            </a:r>
            <a:r>
              <a:rPr lang="en-US" altLang="zh-CN" sz="1400" dirty="0" smtClean="0">
                <a:latin typeface="Century"/>
                <a:cs typeface="Century"/>
              </a:rPr>
              <a:t>(including safety</a:t>
            </a:r>
            <a:r>
              <a:rPr lang="zh-CN" altLang="en-US" sz="1400" dirty="0" smtClean="0">
                <a:latin typeface="Century"/>
                <a:cs typeface="Century"/>
              </a:rPr>
              <a:t> </a:t>
            </a:r>
            <a:r>
              <a:rPr lang="en-US" altLang="zh-CN" sz="1400" dirty="0" smtClean="0">
                <a:latin typeface="Century"/>
                <a:cs typeface="Century"/>
              </a:rPr>
              <a:t>margin)</a:t>
            </a:r>
          </a:p>
          <a:p>
            <a:pPr marL="2857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Century"/>
                <a:cs typeface="Century"/>
              </a:rPr>
              <a:t>Handover capability</a:t>
            </a:r>
          </a:p>
          <a:p>
            <a:pPr lvl="1">
              <a:lnSpc>
                <a:spcPct val="100000"/>
              </a:lnSpc>
              <a:spcBef>
                <a:spcPts val="100"/>
              </a:spcBef>
            </a:pPr>
            <a:r>
              <a:rPr lang="en-US" altLang="zh-CN" sz="1400" dirty="0" smtClean="0">
                <a:latin typeface="Century"/>
                <a:cs typeface="Century"/>
              </a:rPr>
              <a:t>This capability refers to handover success rate.</a:t>
            </a:r>
          </a:p>
          <a:p>
            <a:pPr marL="2857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Century"/>
                <a:cs typeface="Century"/>
              </a:rPr>
              <a:t>System performance</a:t>
            </a:r>
            <a:endParaRPr lang="en-US" altLang="zh-CN" sz="1400" dirty="0" smtClean="0">
              <a:latin typeface="Century"/>
              <a:cs typeface="Century"/>
            </a:endParaRPr>
          </a:p>
          <a:p>
            <a:pPr lvl="1">
              <a:lnSpc>
                <a:spcPct val="100000"/>
              </a:lnSpc>
              <a:spcBef>
                <a:spcPts val="100"/>
              </a:spcBef>
            </a:pPr>
            <a:r>
              <a:rPr lang="en-US" altLang="zh-CN" sz="1400" dirty="0" smtClean="0">
                <a:latin typeface="Century"/>
                <a:cs typeface="Century"/>
              </a:rPr>
              <a:t>User experience data rate, 5</a:t>
            </a:r>
            <a:r>
              <a:rPr lang="en-US" altLang="zh-CN" sz="1400" baseline="30000" dirty="0" smtClean="0">
                <a:latin typeface="Century"/>
                <a:cs typeface="Century"/>
              </a:rPr>
              <a:t>th</a:t>
            </a:r>
            <a:r>
              <a:rPr lang="en-US" altLang="zh-CN" sz="1400" dirty="0" smtClean="0">
                <a:latin typeface="Century"/>
                <a:cs typeface="Century"/>
              </a:rPr>
              <a:t> SE and so on.</a:t>
            </a:r>
          </a:p>
          <a:p>
            <a:pPr marL="2857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entury"/>
                <a:cs typeface="Century"/>
              </a:rPr>
              <a:t>Reliability </a:t>
            </a:r>
          </a:p>
          <a:p>
            <a:pPr lvl="1">
              <a:lnSpc>
                <a:spcPct val="100000"/>
              </a:lnSpc>
              <a:spcBef>
                <a:spcPts val="100"/>
              </a:spcBef>
            </a:pPr>
            <a:r>
              <a:rPr lang="en-GB" altLang="zh-CN" sz="1400" dirty="0" smtClean="0">
                <a:latin typeface="Century"/>
                <a:cs typeface="Century"/>
              </a:rPr>
              <a:t>This refers to the high reliable service requirements of </a:t>
            </a:r>
            <a:r>
              <a:rPr lang="en-US" altLang="zh-CN" sz="1400" dirty="0" smtClean="0">
                <a:solidFill>
                  <a:srgbClr val="008FD4"/>
                </a:solidFill>
                <a:latin typeface="Century"/>
                <a:cs typeface="Century"/>
              </a:rPr>
              <a:t>Future Railway Mobile Communication System [1]</a:t>
            </a:r>
            <a:r>
              <a:rPr lang="en-GB" altLang="zh-CN" sz="1400" dirty="0" smtClean="0">
                <a:latin typeface="Century"/>
                <a:cs typeface="Century"/>
              </a:rPr>
              <a:t>. The reliability needs further clarification.</a:t>
            </a:r>
            <a:endParaRPr lang="zh-CN" altLang="en-US" sz="1400" dirty="0">
              <a:latin typeface="Century"/>
              <a:cs typeface="Century"/>
            </a:endParaRPr>
          </a:p>
        </p:txBody>
      </p:sp>
      <p:pic>
        <p:nvPicPr>
          <p:cNvPr id="5" name="内容占位符 4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302" y="2977680"/>
            <a:ext cx="6453188" cy="1909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8491538" cy="3189288"/>
          </a:xfrm>
        </p:spPr>
        <p:txBody>
          <a:bodyPr/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Century"/>
                <a:cs typeface="Century"/>
              </a:rPr>
              <a:t>High speed train scenario is a significant scenario in 5G.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Century"/>
                <a:cs typeface="Century"/>
              </a:rPr>
              <a:t>The requirements of high speed train</a:t>
            </a:r>
            <a:r>
              <a:rPr lang="zh-CN" altLang="en-US" sz="2000" dirty="0" smtClean="0">
                <a:latin typeface="Century"/>
                <a:cs typeface="Century"/>
              </a:rPr>
              <a:t> </a:t>
            </a:r>
            <a:r>
              <a:rPr lang="en-US" altLang="zh-CN" sz="2000" dirty="0" smtClean="0">
                <a:latin typeface="Century"/>
                <a:cs typeface="Century"/>
              </a:rPr>
              <a:t>should be considered in 5G.</a:t>
            </a:r>
          </a:p>
          <a:p>
            <a:endParaRPr lang="zh-CN" altLang="en-US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1200150"/>
            <a:ext cx="8363194" cy="3189288"/>
          </a:xfrm>
        </p:spPr>
        <p:txBody>
          <a:bodyPr/>
          <a:lstStyle/>
          <a:p>
            <a:r>
              <a:rPr lang="en-US" sz="1800" dirty="0" smtClean="0"/>
              <a:t>[1] </a:t>
            </a:r>
            <a:r>
              <a:rPr lang="en-US" sz="1800" dirty="0"/>
              <a:t>“GSM-R Interfaces: Class 1 Requirements”, ERTMS/ETCS - Class 1, 10-Oct-2005</a:t>
            </a:r>
          </a:p>
          <a:p>
            <a:r>
              <a:rPr lang="en-US" sz="1800" dirty="0" smtClean="0"/>
              <a:t>[2] </a:t>
            </a:r>
            <a:r>
              <a:rPr lang="en-US" sz="1800" dirty="0"/>
              <a:t>“Future Railway </a:t>
            </a:r>
            <a:r>
              <a:rPr lang="en-US" sz="1800" dirty="0" smtClean="0"/>
              <a:t>Mobile Communication System: User Requirements Specification</a:t>
            </a:r>
            <a:r>
              <a:rPr lang="en-US" sz="1800" dirty="0"/>
              <a:t>”, FRMCS Functional Working Group, 29th of March </a:t>
            </a:r>
            <a:r>
              <a:rPr lang="en-US" sz="1800" dirty="0" smtClean="0"/>
              <a:t>2016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248482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目录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封底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2538</TotalTime>
  <Pages>0</Pages>
  <Words>469</Words>
  <Characters>0</Characters>
  <Application>Microsoft Office PowerPoint</Application>
  <DocSecurity>0</DocSecurity>
  <PresentationFormat>On-screen Show (16:9)</PresentationFormat>
  <Lines>0</Lines>
  <Paragraphs>53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Heiti SC Light</vt:lpstr>
      <vt:lpstr>MS PGothic</vt:lpstr>
      <vt:lpstr>宋体</vt:lpstr>
      <vt:lpstr>微软雅黑</vt:lpstr>
      <vt:lpstr>Arial</vt:lpstr>
      <vt:lpstr>Calibri</vt:lpstr>
      <vt:lpstr>Century</vt:lpstr>
      <vt:lpstr>Times New Roman</vt:lpstr>
      <vt:lpstr>Wingdings</vt:lpstr>
      <vt:lpstr>ZTE-内部公开-16X9</vt:lpstr>
      <vt:lpstr>目录</vt:lpstr>
      <vt:lpstr>正文</vt:lpstr>
      <vt:lpstr>封底</vt:lpstr>
      <vt:lpstr>Requirements of high speed scenario</vt:lpstr>
      <vt:lpstr>Motivation - Classic train traffic  types [1]</vt:lpstr>
      <vt:lpstr>Motivation - Futuristic Railway Mobile Communication </vt:lpstr>
      <vt:lpstr>Motivation – Current Status of Railway Mobile Communication for 5G </vt:lpstr>
      <vt:lpstr>5G Requirements - Future Railway Mobile Communication</vt:lpstr>
      <vt:lpstr>Conclusions</vt:lpstr>
      <vt:lpstr>Reference</vt:lpstr>
      <vt:lpstr>PowerPoint Presentation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ZTE</cp:lastModifiedBy>
  <cp:revision>420</cp:revision>
  <dcterms:created xsi:type="dcterms:W3CDTF">2015-07-31T08:20:59Z</dcterms:created>
  <dcterms:modified xsi:type="dcterms:W3CDTF">2016-09-13T02:14:28Z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2052-9.1.0.5041</vt:lpwstr>
  </property>
</Properties>
</file>