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63" r:id="rId3"/>
    <p:sldId id="265" r:id="rId4"/>
    <p:sldId id="266" r:id="rId5"/>
    <p:sldId id="267" r:id="rId6"/>
    <p:sldId id="259" r:id="rId7"/>
    <p:sldId id="268" r:id="rId8"/>
    <p:sldId id="269" r:id="rId9"/>
    <p:sldId id="270" r:id="rId10"/>
    <p:sldId id="264"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839" autoAdjust="0"/>
    <p:restoredTop sz="94660"/>
  </p:normalViewPr>
  <p:slideViewPr>
    <p:cSldViewPr snapToGrid="0">
      <p:cViewPr varScale="1">
        <p:scale>
          <a:sx n="70" d="100"/>
          <a:sy n="70" d="100"/>
        </p:scale>
        <p:origin x="-1158" y="-10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6FE373-5F87-4163-90E9-6EB9096F12A4}" type="datetimeFigureOut">
              <a:rPr lang="zh-CN" altLang="en-US" smtClean="0"/>
              <a:pPr/>
              <a:t>2016-9-9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67C47A-0C7A-4A9E-96AF-74257B1F8276}" type="slidenum">
              <a:rPr lang="zh-CN" altLang="en-US" smtClean="0"/>
              <a:pPr/>
              <a:t>‹#›</a:t>
            </a:fld>
            <a:endParaRPr lang="zh-CN" altLang="en-US"/>
          </a:p>
        </p:txBody>
      </p:sp>
    </p:spTree>
    <p:extLst>
      <p:ext uri="{BB962C8B-B14F-4D97-AF65-F5344CB8AC3E}">
        <p14:creationId xmlns:p14="http://schemas.microsoft.com/office/powerpoint/2010/main" xmlns="" val="34409000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C67C47A-0C7A-4A9E-96AF-74257B1F8276}" type="slidenum">
              <a:rPr lang="zh-CN" altLang="en-US" smtClean="0"/>
              <a:pPr/>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8</a:t>
            </a:fld>
            <a:endParaRPr lang="en-US" dirty="0"/>
          </a:p>
        </p:txBody>
      </p:sp>
    </p:spTree>
    <p:extLst>
      <p:ext uri="{BB962C8B-B14F-4D97-AF65-F5344CB8AC3E}">
        <p14:creationId xmlns:p14="http://schemas.microsoft.com/office/powerpoint/2010/main" xmlns="" val="386038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9</a:t>
            </a:fld>
            <a:endParaRPr lang="en-US" dirty="0"/>
          </a:p>
        </p:txBody>
      </p:sp>
    </p:spTree>
    <p:extLst>
      <p:ext uri="{BB962C8B-B14F-4D97-AF65-F5344CB8AC3E}">
        <p14:creationId xmlns:p14="http://schemas.microsoft.com/office/powerpoint/2010/main" xmlns="" val="3860387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3915A99-7717-490C-92DA-5795429F0B57}" type="datetime1">
              <a:rPr lang="zh-CN" altLang="en-US" smtClean="0"/>
              <a:pPr/>
              <a:t>2016-9-9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lvl1pPr>
              <a:defRPr sz="2000"/>
            </a:lvl1p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2647496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ABDCAA8-E3FC-4C3A-A017-143B80CCD4DE}" type="datetime1">
              <a:rPr lang="zh-CN" altLang="en-US" smtClean="0"/>
              <a:pPr/>
              <a:t>2016-9-9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8257322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FE0B75B-F3F1-4757-B18B-4829463FB285}" type="datetime1">
              <a:rPr lang="zh-CN" altLang="en-US" smtClean="0"/>
              <a:pPr/>
              <a:t>2016-9-9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2724662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37629E3-7634-47BF-9E74-9512ABDF8FF4}" type="datetime1">
              <a:rPr lang="zh-CN" altLang="en-US" smtClean="0"/>
              <a:pPr/>
              <a:t>2016-9-9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771522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F000BE0-39EA-4F01-8411-F61E7F6358A7}" type="datetime1">
              <a:rPr lang="zh-CN" altLang="en-US" smtClean="0"/>
              <a:pPr/>
              <a:t>2016-9-9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941125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D2FDF9F-7838-4542-83D3-CB97BFDC7B8C}" type="datetime1">
              <a:rPr lang="zh-CN" altLang="en-US" smtClean="0"/>
              <a:pPr/>
              <a:t>2016-9-9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412711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F619A52-1F2C-49B8-B83B-8CB4E9620620}" type="datetime1">
              <a:rPr lang="zh-CN" altLang="en-US" smtClean="0"/>
              <a:pPr/>
              <a:t>2016-9-9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682120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C2C754B-2913-40BB-8636-1CC69A8A2B88}" type="datetime1">
              <a:rPr lang="zh-CN" altLang="en-US" smtClean="0"/>
              <a:pPr/>
              <a:t>2016-9-9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311282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C04D27-72E4-4BC8-990C-448A75E81949}" type="datetime1">
              <a:rPr lang="zh-CN" altLang="en-US" smtClean="0"/>
              <a:pPr/>
              <a:t>2016-9-9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1082625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3CB9A35-0E2A-4018-B64F-DDD55BBE6462}" type="datetime1">
              <a:rPr lang="zh-CN" altLang="en-US" smtClean="0"/>
              <a:pPr/>
              <a:t>2016-9-9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8653959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A831602-5D46-4A73-BA6F-E832FB6178E7}" type="datetime1">
              <a:rPr lang="zh-CN" altLang="en-US" smtClean="0"/>
              <a:pPr/>
              <a:t>2016-9-9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3123445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EF4BDA-1CF2-4ACC-A74A-FB73175EEF67}" type="datetime1">
              <a:rPr lang="zh-CN" altLang="en-US" smtClean="0"/>
              <a:pPr/>
              <a:t>2016-9-9</a:t>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600" b="1">
                <a:solidFill>
                  <a:schemeClr val="tx1">
                    <a:tint val="75000"/>
                  </a:schemeClr>
                </a:solidFill>
              </a:defRPr>
            </a:lvl1pPr>
          </a:lstStyle>
          <a:p>
            <a:fld id="{9BBEC874-1D71-43A6-868D-2CC93EDDD1CA}" type="slidenum">
              <a:rPr lang="zh-CN" altLang="en-US" smtClean="0"/>
              <a:pPr/>
              <a:t>‹#›</a:t>
            </a:fld>
            <a:endParaRPr lang="zh-CN" altLang="en-US"/>
          </a:p>
        </p:txBody>
      </p:sp>
    </p:spTree>
    <p:extLst>
      <p:ext uri="{BB962C8B-B14F-4D97-AF65-F5344CB8AC3E}">
        <p14:creationId xmlns:p14="http://schemas.microsoft.com/office/powerpoint/2010/main" xmlns="" val="24278790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0"/>
          <p:cNvSpPr txBox="1">
            <a:spLocks noChangeArrowheads="1"/>
          </p:cNvSpPr>
          <p:nvPr/>
        </p:nvSpPr>
        <p:spPr>
          <a:xfrm>
            <a:off x="182906" y="2047875"/>
            <a:ext cx="11866519" cy="250937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4800" dirty="0"/>
              <a:t>Motivation for WI Proposal on Quality of Experience (QoE) Measurement Collection for streaming services</a:t>
            </a:r>
            <a:endParaRPr lang="zh-CN" altLang="en-US" sz="4800" dirty="0"/>
          </a:p>
          <a:p>
            <a:endParaRPr lang="en-US" altLang="zh-CN" sz="3600" dirty="0"/>
          </a:p>
        </p:txBody>
      </p:sp>
      <p:sp>
        <p:nvSpPr>
          <p:cNvPr id="5" name="矩形 30"/>
          <p:cNvSpPr txBox="1">
            <a:spLocks noChangeArrowheads="1"/>
          </p:cNvSpPr>
          <p:nvPr/>
        </p:nvSpPr>
        <p:spPr>
          <a:xfrm>
            <a:off x="1826886" y="5058715"/>
            <a:ext cx="8769751" cy="1021060"/>
          </a:xfrm>
          <a:prstGeom prst="rect">
            <a:avLst/>
          </a:prstGeom>
        </p:spPr>
        <p:txBody>
          <a:bodyPr/>
          <a:lstStyle/>
          <a:p>
            <a:pPr algn="ctr">
              <a:lnSpc>
                <a:spcPct val="140000"/>
              </a:lnSpc>
              <a:spcBef>
                <a:spcPts val="4200"/>
              </a:spcBef>
              <a:defRPr/>
            </a:pPr>
            <a:r>
              <a:rPr lang="en-US" altLang="zh-CN" sz="2800" kern="0" dirty="0">
                <a:latin typeface="+mj-lt"/>
                <a:ea typeface="+mj-ea"/>
                <a:cs typeface="Arial" pitchFamily="34" charset="0"/>
              </a:rPr>
              <a:t>China Unicom</a:t>
            </a:r>
            <a:endParaRPr lang="zh-CN" altLang="zh-CN" sz="2800" i="1" kern="0" dirty="0">
              <a:latin typeface="+mj-lt"/>
              <a:ea typeface="隶书" pitchFamily="49" charset="-122"/>
              <a:cs typeface="+mj-cs"/>
            </a:endParaRPr>
          </a:p>
        </p:txBody>
      </p:sp>
      <p:sp>
        <p:nvSpPr>
          <p:cNvPr id="6" name="Rectangle 1"/>
          <p:cNvSpPr>
            <a:spLocks noChangeArrowheads="1"/>
          </p:cNvSpPr>
          <p:nvPr/>
        </p:nvSpPr>
        <p:spPr bwMode="auto">
          <a:xfrm>
            <a:off x="89942" y="208371"/>
            <a:ext cx="11931471"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GB" altLang="zh-CN" b="1" dirty="0"/>
              <a:t>3GPP TSG RAN Meeting #</a:t>
            </a:r>
            <a:r>
              <a:rPr lang="en-GB" altLang="zh-CN" b="1" dirty="0" smtClean="0"/>
              <a:t>73</a:t>
            </a:r>
            <a:r>
              <a:rPr lang="en-GB" altLang="zh-CN" b="1" dirty="0"/>
              <a:t>							</a:t>
            </a:r>
            <a:r>
              <a:rPr lang="en-GB" altLang="zh-CN" b="1" i="1" dirty="0"/>
              <a:t>		</a:t>
            </a:r>
            <a:r>
              <a:rPr lang="en-GB" altLang="zh-CN" b="1" dirty="0" smtClean="0"/>
              <a:t>RP-</a:t>
            </a:r>
            <a:r>
              <a:rPr lang="en-US" altLang="zh-CN" b="1" dirty="0" smtClean="0"/>
              <a:t>161608</a:t>
            </a:r>
            <a:endParaRPr lang="zh-CN" altLang="zh-CN" dirty="0"/>
          </a:p>
          <a:p>
            <a:r>
              <a:rPr lang="en-GB" altLang="zh-CN" b="1" dirty="0" smtClean="0"/>
              <a:t>New Orleans, USA, </a:t>
            </a:r>
            <a:r>
              <a:rPr lang="en-GB" altLang="zh-CN" b="1" dirty="0"/>
              <a:t>June </a:t>
            </a:r>
            <a:r>
              <a:rPr lang="en-GB" altLang="zh-CN" b="1" dirty="0" smtClean="0"/>
              <a:t>19- 23, </a:t>
            </a:r>
            <a:r>
              <a:rPr lang="en-GB" altLang="zh-CN" b="1" dirty="0"/>
              <a:t>2016	</a:t>
            </a:r>
            <a:endParaRPr lang="en-US" altLang="zh-CN" b="1" dirty="0">
              <a:latin typeface="Arial" pitchFamily="34" charset="0"/>
              <a:ea typeface="宋体" pitchFamily="2" charset="-122"/>
              <a:cs typeface="Arial" pitchFamily="34" charset="0"/>
            </a:endParaRPr>
          </a:p>
          <a:p>
            <a:endParaRPr lang="en-US" altLang="zh-CN" sz="600" b="1" dirty="0">
              <a:latin typeface="Arial" pitchFamily="34" charset="0"/>
              <a:ea typeface="宋体" pitchFamily="2" charset="-122"/>
              <a:cs typeface="Arial" pitchFamily="34" charset="0"/>
            </a:endParaRPr>
          </a:p>
          <a:p>
            <a:r>
              <a:rPr lang="en-US" altLang="zh-CN" sz="1600" b="1" dirty="0">
                <a:latin typeface="Arial" pitchFamily="34" charset="0"/>
                <a:ea typeface="宋体" pitchFamily="2" charset="-122"/>
                <a:cs typeface="Arial" pitchFamily="34" charset="0"/>
              </a:rPr>
              <a:t>Document for: Discussion</a:t>
            </a:r>
          </a:p>
          <a:p>
            <a:r>
              <a:rPr lang="en-US" altLang="zh-CN" sz="1600" b="1" dirty="0">
                <a:latin typeface="Arial" pitchFamily="34" charset="0"/>
                <a:ea typeface="宋体" pitchFamily="2" charset="-122"/>
                <a:cs typeface="Arial" pitchFamily="34" charset="0"/>
              </a:rPr>
              <a:t>Agenda Item: 10.1.2</a:t>
            </a:r>
          </a:p>
          <a:p>
            <a:pPr defTabSz="914377" eaLnBrk="0" fontAlgn="base" hangingPunct="0">
              <a:spcBef>
                <a:spcPct val="0"/>
              </a:spcBef>
              <a:spcAft>
                <a:spcPct val="0"/>
              </a:spcAft>
            </a:pPr>
            <a:endParaRPr lang="zh-CN" altLang="zh-CN" sz="2800" dirty="0">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xmlns="" val="13140931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Time budget proposal</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xmlns="" val="3073845904"/>
              </p:ext>
            </p:extLst>
          </p:nvPr>
        </p:nvGraphicFramePr>
        <p:xfrm>
          <a:off x="689312" y="1901706"/>
          <a:ext cx="11000936" cy="1812164"/>
        </p:xfrm>
        <a:graphic>
          <a:graphicData uri="http://schemas.openxmlformats.org/drawingml/2006/table">
            <a:tbl>
              <a:tblPr firstRow="1" firstCol="1" lastRow="1" lastCol="1" bandRow="1" bandCol="1">
                <a:tableStyleId>{5C22544A-7EE6-4342-B048-85BDC9FD1C3A}</a:tableStyleId>
              </a:tblPr>
              <a:tblGrid>
                <a:gridCol w="536804">
                  <a:extLst>
                    <a:ext uri="{9D8B030D-6E8A-4147-A177-3AD203B41FA5}">
                      <a16:colId xmlns:a16="http://schemas.microsoft.com/office/drawing/2014/main" xmlns="" val="2525099341"/>
                    </a:ext>
                  </a:extLst>
                </a:gridCol>
                <a:gridCol w="536804">
                  <a:extLst>
                    <a:ext uri="{9D8B030D-6E8A-4147-A177-3AD203B41FA5}">
                      <a16:colId xmlns:a16="http://schemas.microsoft.com/office/drawing/2014/main" xmlns="" val="166721635"/>
                    </a:ext>
                  </a:extLst>
                </a:gridCol>
                <a:gridCol w="536804">
                  <a:extLst>
                    <a:ext uri="{9D8B030D-6E8A-4147-A177-3AD203B41FA5}">
                      <a16:colId xmlns:a16="http://schemas.microsoft.com/office/drawing/2014/main" xmlns="" val="1404995694"/>
                    </a:ext>
                  </a:extLst>
                </a:gridCol>
                <a:gridCol w="536804">
                  <a:extLst>
                    <a:ext uri="{9D8B030D-6E8A-4147-A177-3AD203B41FA5}">
                      <a16:colId xmlns:a16="http://schemas.microsoft.com/office/drawing/2014/main" xmlns="" val="2713842256"/>
                    </a:ext>
                  </a:extLst>
                </a:gridCol>
                <a:gridCol w="536804">
                  <a:extLst>
                    <a:ext uri="{9D8B030D-6E8A-4147-A177-3AD203B41FA5}">
                      <a16:colId xmlns:a16="http://schemas.microsoft.com/office/drawing/2014/main" xmlns="" val="303496269"/>
                    </a:ext>
                  </a:extLst>
                </a:gridCol>
                <a:gridCol w="536804">
                  <a:extLst>
                    <a:ext uri="{9D8B030D-6E8A-4147-A177-3AD203B41FA5}">
                      <a16:colId xmlns:a16="http://schemas.microsoft.com/office/drawing/2014/main" xmlns="" val="1755463029"/>
                    </a:ext>
                  </a:extLst>
                </a:gridCol>
                <a:gridCol w="536804">
                  <a:extLst>
                    <a:ext uri="{9D8B030D-6E8A-4147-A177-3AD203B41FA5}">
                      <a16:colId xmlns:a16="http://schemas.microsoft.com/office/drawing/2014/main" xmlns="" val="434267108"/>
                    </a:ext>
                  </a:extLst>
                </a:gridCol>
                <a:gridCol w="603018">
                  <a:extLst>
                    <a:ext uri="{9D8B030D-6E8A-4147-A177-3AD203B41FA5}">
                      <a16:colId xmlns:a16="http://schemas.microsoft.com/office/drawing/2014/main" xmlns="" val="4028666102"/>
                    </a:ext>
                  </a:extLst>
                </a:gridCol>
                <a:gridCol w="536804">
                  <a:extLst>
                    <a:ext uri="{9D8B030D-6E8A-4147-A177-3AD203B41FA5}">
                      <a16:colId xmlns:a16="http://schemas.microsoft.com/office/drawing/2014/main" xmlns="" val="2566671197"/>
                    </a:ext>
                  </a:extLst>
                </a:gridCol>
                <a:gridCol w="603018">
                  <a:extLst>
                    <a:ext uri="{9D8B030D-6E8A-4147-A177-3AD203B41FA5}">
                      <a16:colId xmlns:a16="http://schemas.microsoft.com/office/drawing/2014/main" xmlns="" val="1886275855"/>
                    </a:ext>
                  </a:extLst>
                </a:gridCol>
                <a:gridCol w="536804">
                  <a:extLst>
                    <a:ext uri="{9D8B030D-6E8A-4147-A177-3AD203B41FA5}">
                      <a16:colId xmlns:a16="http://schemas.microsoft.com/office/drawing/2014/main" xmlns="" val="493472882"/>
                    </a:ext>
                  </a:extLst>
                </a:gridCol>
                <a:gridCol w="536804">
                  <a:extLst>
                    <a:ext uri="{9D8B030D-6E8A-4147-A177-3AD203B41FA5}">
                      <a16:colId xmlns:a16="http://schemas.microsoft.com/office/drawing/2014/main" xmlns="" val="1619087327"/>
                    </a:ext>
                  </a:extLst>
                </a:gridCol>
                <a:gridCol w="536804">
                  <a:extLst>
                    <a:ext uri="{9D8B030D-6E8A-4147-A177-3AD203B41FA5}">
                      <a16:colId xmlns:a16="http://schemas.microsoft.com/office/drawing/2014/main" xmlns="" val="2417234557"/>
                    </a:ext>
                  </a:extLst>
                </a:gridCol>
                <a:gridCol w="536804">
                  <a:extLst>
                    <a:ext uri="{9D8B030D-6E8A-4147-A177-3AD203B41FA5}">
                      <a16:colId xmlns:a16="http://schemas.microsoft.com/office/drawing/2014/main" xmlns="" val="636366026"/>
                    </a:ext>
                  </a:extLst>
                </a:gridCol>
                <a:gridCol w="536804">
                  <a:extLst>
                    <a:ext uri="{9D8B030D-6E8A-4147-A177-3AD203B41FA5}">
                      <a16:colId xmlns:a16="http://schemas.microsoft.com/office/drawing/2014/main" xmlns="" val="2688542917"/>
                    </a:ext>
                  </a:extLst>
                </a:gridCol>
                <a:gridCol w="536804">
                  <a:extLst>
                    <a:ext uri="{9D8B030D-6E8A-4147-A177-3AD203B41FA5}">
                      <a16:colId xmlns:a16="http://schemas.microsoft.com/office/drawing/2014/main" xmlns="" val="4182882557"/>
                    </a:ext>
                  </a:extLst>
                </a:gridCol>
                <a:gridCol w="536804">
                  <a:extLst>
                    <a:ext uri="{9D8B030D-6E8A-4147-A177-3AD203B41FA5}">
                      <a16:colId xmlns:a16="http://schemas.microsoft.com/office/drawing/2014/main" xmlns="" val="594293183"/>
                    </a:ext>
                  </a:extLst>
                </a:gridCol>
                <a:gridCol w="603018">
                  <a:extLst>
                    <a:ext uri="{9D8B030D-6E8A-4147-A177-3AD203B41FA5}">
                      <a16:colId xmlns:a16="http://schemas.microsoft.com/office/drawing/2014/main" xmlns="" val="830079237"/>
                    </a:ext>
                  </a:extLst>
                </a:gridCol>
                <a:gridCol w="536804">
                  <a:extLst>
                    <a:ext uri="{9D8B030D-6E8A-4147-A177-3AD203B41FA5}">
                      <a16:colId xmlns:a16="http://schemas.microsoft.com/office/drawing/2014/main" xmlns="" val="3027013325"/>
                    </a:ext>
                  </a:extLst>
                </a:gridCol>
                <a:gridCol w="603018">
                  <a:extLst>
                    <a:ext uri="{9D8B030D-6E8A-4147-A177-3AD203B41FA5}">
                      <a16:colId xmlns:a16="http://schemas.microsoft.com/office/drawing/2014/main" xmlns="" val="923246224"/>
                    </a:ext>
                  </a:extLst>
                </a:gridCol>
              </a:tblGrid>
              <a:tr h="392406">
                <a:tc gridSpan="20">
                  <a:txBody>
                    <a:bodyPr/>
                    <a:lstStyle/>
                    <a:p>
                      <a:pPr hangingPunct="0">
                        <a:spcAft>
                          <a:spcPts val="0"/>
                        </a:spcAft>
                        <a:tabLst>
                          <a:tab pos="2700655" algn="l"/>
                          <a:tab pos="5328920" algn="l"/>
                        </a:tabLst>
                      </a:pPr>
                      <a:r>
                        <a:rPr lang="en-GB" sz="1600" dirty="0">
                          <a:effectLst/>
                        </a:rPr>
                        <a:t>RAN #72	Q3/2016	RAN #73                                                                                          Q4/2016</a:t>
                      </a:r>
                      <a:endParaRPr lang="zh-CN" sz="1600" dirty="0">
                        <a:effectLst/>
                        <a:latin typeface="Times New Roman" panose="02020603050405020304" pitchFamily="18" charset="0"/>
                        <a:ea typeface="Times New Roman" panose="02020603050405020304" pitchFamily="18" charset="0"/>
                      </a:endParaRPr>
                    </a:p>
                  </a:txBody>
                  <a:tcPr marL="6985" marR="6985"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2631144783"/>
                  </a:ext>
                </a:extLst>
              </a:tr>
              <a:tr h="560997">
                <a:tc>
                  <a:txBody>
                    <a:bodyPr/>
                    <a:lstStyle/>
                    <a:p>
                      <a:pPr algn="ctr" hangingPunct="0">
                        <a:spcAft>
                          <a:spcPts val="0"/>
                        </a:spcAft>
                      </a:pPr>
                      <a:r>
                        <a:rPr lang="en-GB" sz="1600" b="0" dirty="0">
                          <a:solidFill>
                            <a:schemeClr val="tx1"/>
                          </a:solidFill>
                          <a:effectLst/>
                        </a:rPr>
                        <a:t>R1L</a:t>
                      </a:r>
                      <a:endParaRPr lang="zh-CN" sz="1600" b="0" dirty="0">
                        <a:solidFill>
                          <a:schemeClr val="tx1"/>
                        </a:solidFill>
                        <a:effectLst/>
                        <a:latin typeface="Times New Roman" panose="02020603050405020304" pitchFamily="18" charset="0"/>
                        <a:ea typeface="Times New Roman" panose="02020603050405020304" pitchFamily="18" charset="0"/>
                      </a:endParaRPr>
                    </a:p>
                  </a:txBody>
                  <a:tcPr marL="6985" marR="6985" marT="17780" marB="6985">
                    <a:solidFill>
                      <a:schemeClr val="accent1">
                        <a:lumMod val="40000"/>
                        <a:lumOff val="60000"/>
                      </a:schemeClr>
                    </a:solidFill>
                  </a:tcPr>
                </a:tc>
                <a:tc>
                  <a:txBody>
                    <a:bodyPr/>
                    <a:lstStyle/>
                    <a:p>
                      <a:pPr algn="ctr" hangingPunct="0">
                        <a:spcAft>
                          <a:spcPts val="0"/>
                        </a:spcAft>
                      </a:pPr>
                      <a:r>
                        <a:rPr lang="en-GB" sz="1600" dirty="0">
                          <a:effectLst/>
                        </a:rPr>
                        <a:t>R1U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R2L</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R2J</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R3</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a:effectLst/>
                      </a:endParaRPr>
                    </a:p>
                    <a:p>
                      <a:pPr algn="ctr" hangingPunct="0">
                        <a:spcAft>
                          <a:spcPts val="0"/>
                        </a:spcAft>
                      </a:pPr>
                      <a:r>
                        <a:rPr lang="en-GB" sz="1600" dirty="0">
                          <a:effectLst/>
                        </a:rPr>
                        <a:t>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dirty="0">
                        <a:effectLst/>
                      </a:endParaRPr>
                    </a:p>
                    <a:p>
                      <a:pPr algn="ctr" hangingPunct="0">
                        <a:spcAft>
                          <a:spcPts val="0"/>
                        </a:spcAft>
                      </a:pPr>
                      <a:r>
                        <a:rPr lang="en-GB" sz="1600" dirty="0">
                          <a:effectLst/>
                        </a:rPr>
                        <a:t>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R1L</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R1U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R2L</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R2U</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R2J</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R3</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a:effectLst/>
                      </a:endParaRPr>
                    </a:p>
                    <a:p>
                      <a:pPr algn="ctr" hangingPunct="0">
                        <a:spcAft>
                          <a:spcPts val="0"/>
                        </a:spcAft>
                      </a:pPr>
                      <a:r>
                        <a:rPr lang="en-GB" sz="1600" dirty="0">
                          <a:effectLst/>
                        </a:rPr>
                        <a:t>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Core</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 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marL="0" algn="ctr" defTabSz="914377" rtl="0" eaLnBrk="1" latinLnBrk="0" hangingPunct="0">
                        <a:spcAft>
                          <a:spcPts val="0"/>
                        </a:spcAft>
                      </a:pPr>
                      <a:r>
                        <a:rPr lang="en-GB" altLang="zh-CN" sz="1600" b="0" kern="1200" dirty="0">
                          <a:solidFill>
                            <a:schemeClr val="dk1"/>
                          </a:solidFill>
                          <a:effectLst/>
                          <a:latin typeface="+mn-lt"/>
                          <a:ea typeface="+mn-ea"/>
                          <a:cs typeface="+mn-cs"/>
                        </a:rPr>
                        <a:t>R4RD Perf</a:t>
                      </a:r>
                      <a:endParaRPr lang="zh-CN" altLang="zh-CN" sz="1600" b="0" kern="1200" dirty="0">
                        <a:solidFill>
                          <a:schemeClr val="dk1"/>
                        </a:solidFill>
                        <a:effectLst/>
                        <a:latin typeface="+mn-lt"/>
                        <a:ea typeface="+mn-ea"/>
                        <a:cs typeface="+mn-cs"/>
                      </a:endParaRPr>
                    </a:p>
                  </a:txBody>
                  <a:tcPr marL="6985" marR="6985" marT="17780" marB="6985">
                    <a:solidFill>
                      <a:schemeClr val="accent1">
                        <a:lumMod val="20000"/>
                        <a:lumOff val="80000"/>
                      </a:schemeClr>
                    </a:solidFill>
                  </a:tcPr>
                </a:tc>
                <a:extLst>
                  <a:ext uri="{0D108BD9-81ED-4DB2-BD59-A6C34878D82A}">
                    <a16:rowId xmlns:a16="http://schemas.microsoft.com/office/drawing/2014/main" xmlns="" val="4071634709"/>
                  </a:ext>
                </a:extLst>
              </a:tr>
              <a:tr h="453274">
                <a:tc>
                  <a:txBody>
                    <a:bodyPr/>
                    <a:lstStyle/>
                    <a:p>
                      <a:pPr algn="ctr" hangingPunct="0">
                        <a:spcAft>
                          <a:spcPts val="0"/>
                        </a:spcAft>
                      </a:pPr>
                      <a:r>
                        <a:rPr lang="en-GB" sz="1600" b="0" dirty="0">
                          <a:solidFill>
                            <a:schemeClr val="tx1"/>
                          </a:solidFill>
                          <a:effectLst/>
                        </a:rPr>
                        <a:t>86</a:t>
                      </a:r>
                      <a:endParaRPr lang="zh-CN" sz="1600" b="0" dirty="0">
                        <a:solidFill>
                          <a:schemeClr val="tx1"/>
                        </a:solidFill>
                        <a:effectLst/>
                        <a:latin typeface="Times New Roman" panose="02020603050405020304" pitchFamily="18" charset="0"/>
                        <a:ea typeface="Times New Roman" panose="02020603050405020304" pitchFamily="18" charset="0"/>
                      </a:endParaRPr>
                    </a:p>
                  </a:txBody>
                  <a:tcPr marL="6985" marR="6985" marT="17780" marB="6985">
                    <a:solidFill>
                      <a:schemeClr val="accent1">
                        <a:lumMod val="40000"/>
                        <a:lumOff val="60000"/>
                      </a:schemeClr>
                    </a:solidFill>
                  </a:tcPr>
                </a:tc>
                <a:tc>
                  <a:txBody>
                    <a:bodyPr/>
                    <a:lstStyle/>
                    <a:p>
                      <a:pPr algn="ctr" hangingPunct="0">
                        <a:spcAft>
                          <a:spcPts val="0"/>
                        </a:spcAft>
                      </a:pPr>
                      <a:r>
                        <a:rPr lang="en-GB" sz="1600" dirty="0">
                          <a:effectLst/>
                        </a:rPr>
                        <a:t>86</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95</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95</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95</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altLang="zh-CN" sz="1600" dirty="0">
                          <a:effectLst/>
                          <a:latin typeface="+mn-lt"/>
                          <a:ea typeface="+mn-ea"/>
                        </a:rPr>
                        <a:t>93</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altLang="zh-CN" sz="1600" dirty="0">
                          <a:effectLst/>
                          <a:latin typeface="+mn-lt"/>
                          <a:ea typeface="+mn-ea"/>
                        </a:rPr>
                        <a:t>80</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marL="0" marR="0" indent="0" algn="ctr" defTabSz="914377" rtl="0" eaLnBrk="1" fontAlgn="auto" latinLnBrk="0" hangingPunct="0">
                        <a:lnSpc>
                          <a:spcPct val="100000"/>
                        </a:lnSpc>
                        <a:spcBef>
                          <a:spcPts val="0"/>
                        </a:spcBef>
                        <a:spcAft>
                          <a:spcPts val="0"/>
                        </a:spcAft>
                        <a:buClrTx/>
                        <a:buSzTx/>
                        <a:buFontTx/>
                        <a:buNone/>
                        <a:tabLst/>
                        <a:defRPr/>
                      </a:pPr>
                      <a:r>
                        <a:rPr lang="en-GB" altLang="zh-CN" sz="1600" dirty="0">
                          <a:effectLst/>
                          <a:latin typeface="+mn-lt"/>
                          <a:ea typeface="+mn-ea"/>
                        </a:rPr>
                        <a:t>80</a:t>
                      </a:r>
                      <a:endParaRPr lang="zh-CN" alt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marL="0" marR="0" indent="0" algn="ctr" defTabSz="914377" rtl="0" eaLnBrk="1" fontAlgn="auto" latinLnBrk="0" hangingPunct="0">
                        <a:lnSpc>
                          <a:spcPct val="100000"/>
                        </a:lnSpc>
                        <a:spcBef>
                          <a:spcPts val="0"/>
                        </a:spcBef>
                        <a:spcAft>
                          <a:spcPts val="0"/>
                        </a:spcAft>
                        <a:buClrTx/>
                        <a:buSzTx/>
                        <a:buFontTx/>
                        <a:buNone/>
                        <a:tabLst/>
                        <a:defRPr/>
                      </a:pPr>
                      <a:r>
                        <a:rPr lang="en-GB" altLang="zh-CN" sz="1600" dirty="0">
                          <a:effectLst/>
                          <a:latin typeface="+mn-lt"/>
                          <a:ea typeface="+mn-ea"/>
                        </a:rPr>
                        <a:t>80</a:t>
                      </a:r>
                      <a:endParaRPr lang="zh-CN" alt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marL="0" marR="0" indent="0" algn="ctr" defTabSz="914377" rtl="0" eaLnBrk="1" fontAlgn="auto" latinLnBrk="0" hangingPunct="0">
                        <a:lnSpc>
                          <a:spcPct val="100000"/>
                        </a:lnSpc>
                        <a:spcBef>
                          <a:spcPts val="0"/>
                        </a:spcBef>
                        <a:spcAft>
                          <a:spcPts val="0"/>
                        </a:spcAft>
                        <a:buClrTx/>
                        <a:buSzTx/>
                        <a:buFontTx/>
                        <a:buNone/>
                        <a:tabLst/>
                        <a:defRPr/>
                      </a:pPr>
                      <a:r>
                        <a:rPr lang="en-GB" altLang="zh-CN" sz="1600" dirty="0">
                          <a:effectLst/>
                          <a:latin typeface="+mn-lt"/>
                          <a:ea typeface="+mn-ea"/>
                        </a:rPr>
                        <a:t>80</a:t>
                      </a:r>
                      <a:endParaRPr lang="zh-CN" alt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altLang="zh-CN" sz="1600" kern="1200" dirty="0">
                          <a:solidFill>
                            <a:schemeClr val="dk1"/>
                          </a:solidFill>
                          <a:effectLst/>
                          <a:latin typeface="+mn-lt"/>
                          <a:ea typeface="+mn-ea"/>
                          <a:cs typeface="+mn-cs"/>
                        </a:rPr>
                        <a:t>86bis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a:solidFill>
                            <a:schemeClr val="dk1"/>
                          </a:solidFill>
                          <a:effectLst/>
                          <a:latin typeface="+mn-lt"/>
                          <a:ea typeface="+mn-ea"/>
                          <a:cs typeface="+mn-cs"/>
                        </a:rPr>
                        <a:t>86bis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a:solidFill>
                            <a:schemeClr val="dk1"/>
                          </a:solidFill>
                          <a:effectLst/>
                          <a:latin typeface="+mn-lt"/>
                          <a:ea typeface="+mn-ea"/>
                          <a:cs typeface="+mn-cs"/>
                        </a:rPr>
                        <a:t>95bis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a:solidFill>
                            <a:schemeClr val="dk1"/>
                          </a:solidFill>
                          <a:effectLst/>
                          <a:latin typeface="+mn-lt"/>
                          <a:ea typeface="+mn-ea"/>
                          <a:cs typeface="+mn-cs"/>
                        </a:rPr>
                        <a:t>95bis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a:solidFill>
                            <a:schemeClr val="dk1"/>
                          </a:solidFill>
                          <a:effectLst/>
                          <a:latin typeface="+mn-lt"/>
                          <a:ea typeface="+mn-ea"/>
                          <a:cs typeface="+mn-cs"/>
                        </a:rPr>
                        <a:t>95bis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a:solidFill>
                            <a:schemeClr val="dk1"/>
                          </a:solidFill>
                          <a:effectLst/>
                          <a:latin typeface="+mn-lt"/>
                          <a:ea typeface="+mn-ea"/>
                          <a:cs typeface="+mn-cs"/>
                        </a:rPr>
                        <a:t>93bis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a:solidFill>
                            <a:schemeClr val="dk1"/>
                          </a:solidFill>
                          <a:effectLst/>
                          <a:latin typeface="+mn-lt"/>
                          <a:ea typeface="+mn-ea"/>
                          <a:cs typeface="+mn-cs"/>
                        </a:rPr>
                        <a:t>80bis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a:solidFill>
                            <a:schemeClr val="dk1"/>
                          </a:solidFill>
                          <a:effectLst/>
                          <a:latin typeface="+mn-lt"/>
                          <a:ea typeface="+mn-ea"/>
                          <a:cs typeface="+mn-cs"/>
                        </a:rPr>
                        <a:t>80bis</a:t>
                      </a:r>
                      <a:endParaRPr lang="zh-CN" altLang="zh-CN" sz="1600" kern="1200" dirty="0">
                        <a:solidFill>
                          <a:schemeClr val="dk1"/>
                        </a:solidFill>
                        <a:effectLst/>
                        <a:latin typeface="+mn-lt"/>
                        <a:ea typeface="+mn-ea"/>
                        <a:cs typeface="+mn-cs"/>
                      </a:endParaRPr>
                    </a:p>
                  </a:txBody>
                  <a:tcPr marL="6985" marR="6985" marT="17780" marB="6985"/>
                </a:tc>
                <a:tc>
                  <a:txBody>
                    <a:bodyPr/>
                    <a:lstStyle/>
                    <a:p>
                      <a:pPr algn="ctr" hangingPunct="0">
                        <a:spcAft>
                          <a:spcPts val="0"/>
                        </a:spcAft>
                      </a:pPr>
                      <a:r>
                        <a:rPr lang="en-GB" altLang="zh-CN" sz="1600" kern="1200" dirty="0">
                          <a:solidFill>
                            <a:schemeClr val="dk1"/>
                          </a:solidFill>
                          <a:effectLst/>
                          <a:latin typeface="+mn-lt"/>
                          <a:ea typeface="+mn-ea"/>
                          <a:cs typeface="+mn-cs"/>
                        </a:rPr>
                        <a:t>80bis</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b="0" kern="1200" dirty="0">
                          <a:solidFill>
                            <a:schemeClr val="dk1"/>
                          </a:solidFill>
                          <a:effectLst/>
                          <a:latin typeface="+mn-lt"/>
                          <a:ea typeface="+mn-ea"/>
                          <a:cs typeface="+mn-cs"/>
                        </a:rPr>
                        <a:t>80bis</a:t>
                      </a:r>
                      <a:endParaRPr lang="zh-CN" altLang="zh-CN" sz="1600" b="0" kern="1200" dirty="0">
                        <a:solidFill>
                          <a:schemeClr val="dk1"/>
                        </a:solidFill>
                        <a:effectLst/>
                        <a:latin typeface="+mn-lt"/>
                        <a:ea typeface="+mn-ea"/>
                        <a:cs typeface="+mn-cs"/>
                      </a:endParaRPr>
                    </a:p>
                  </a:txBody>
                  <a:tcPr marL="6985" marR="6985" marT="17780" marB="6985">
                    <a:solidFill>
                      <a:schemeClr val="accent1">
                        <a:lumMod val="20000"/>
                        <a:lumOff val="80000"/>
                      </a:schemeClr>
                    </a:solidFill>
                  </a:tcPr>
                </a:tc>
                <a:extLst>
                  <a:ext uri="{0D108BD9-81ED-4DB2-BD59-A6C34878D82A}">
                    <a16:rowId xmlns:a16="http://schemas.microsoft.com/office/drawing/2014/main" xmlns="" val="3566743136"/>
                  </a:ext>
                </a:extLst>
              </a:tr>
              <a:tr h="405487">
                <a:tc>
                  <a:txBody>
                    <a:bodyPr/>
                    <a:lstStyle/>
                    <a:p>
                      <a:pPr algn="ctr" hangingPunct="0">
                        <a:spcAft>
                          <a:spcPts val="0"/>
                        </a:spcAft>
                      </a:pPr>
                      <a:r>
                        <a:rPr lang="en-GB" sz="1600" dirty="0">
                          <a:effectLst/>
                        </a:rPr>
                        <a:t> </a:t>
                      </a:r>
                      <a:endParaRPr lang="zh-CN" sz="160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altLang="zh-CN" sz="1600" dirty="0">
                          <a:effectLst/>
                          <a:latin typeface="+mn-lt"/>
                          <a:ea typeface="+mn-ea"/>
                        </a:rPr>
                        <a:t>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altLang="zh-CN" sz="1600" dirty="0">
                          <a:effectLst/>
                          <a:latin typeface="+mn-lt"/>
                          <a:ea typeface="+mn-ea"/>
                        </a:rPr>
                        <a:t>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altLang="zh-CN" sz="1600" dirty="0">
                          <a:effectLst/>
                          <a:latin typeface="+mn-lt"/>
                          <a:ea typeface="+mn-ea"/>
                        </a:rPr>
                        <a:t>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extLst>
                  <a:ext uri="{0D108BD9-81ED-4DB2-BD59-A6C34878D82A}">
                    <a16:rowId xmlns:a16="http://schemas.microsoft.com/office/drawing/2014/main" xmlns="" val="319877845"/>
                  </a:ext>
                </a:extLst>
              </a:tr>
            </a:tbl>
          </a:graphicData>
        </a:graphic>
      </p:graphicFrame>
      <p:sp>
        <p:nvSpPr>
          <p:cNvPr id="6" name="矩形 5"/>
          <p:cNvSpPr/>
          <p:nvPr/>
        </p:nvSpPr>
        <p:spPr>
          <a:xfrm>
            <a:off x="747548" y="5900757"/>
            <a:ext cx="4735720" cy="369332"/>
          </a:xfrm>
          <a:prstGeom prst="rect">
            <a:avLst/>
          </a:prstGeom>
        </p:spPr>
        <p:txBody>
          <a:bodyPr wrap="none">
            <a:spAutoFit/>
          </a:bodyPr>
          <a:lstStyle/>
          <a:p>
            <a:pPr hangingPunct="0">
              <a:spcAft>
                <a:spcPts val="0"/>
              </a:spcAft>
            </a:pPr>
            <a:r>
              <a:rPr lang="en-GB" altLang="zh-CN" dirty="0">
                <a:ea typeface="Times New Roman" panose="02020603050405020304" pitchFamily="18" charset="0"/>
              </a:rPr>
              <a:t>L: LTE, U: UMTS, J: Joint, RD: RRM/demodulation</a:t>
            </a:r>
            <a:endParaRPr lang="zh-CN" altLang="zh-CN" dirty="0">
              <a:ea typeface="Times New Roman" panose="02020603050405020304" pitchFamily="18" charset="0"/>
            </a:endParaRPr>
          </a:p>
        </p:txBody>
      </p:sp>
      <p:graphicFrame>
        <p:nvGraphicFramePr>
          <p:cNvPr id="7" name="表格 6"/>
          <p:cNvGraphicFramePr>
            <a:graphicFrameLocks noGrp="1"/>
          </p:cNvGraphicFramePr>
          <p:nvPr>
            <p:extLst>
              <p:ext uri="{D42A27DB-BD31-4B8C-83A1-F6EECF244321}">
                <p14:modId xmlns:p14="http://schemas.microsoft.com/office/powerpoint/2010/main" xmlns="" val="3073845904"/>
              </p:ext>
            </p:extLst>
          </p:nvPr>
        </p:nvGraphicFramePr>
        <p:xfrm>
          <a:off x="704058" y="3981229"/>
          <a:ext cx="11000936" cy="1812164"/>
        </p:xfrm>
        <a:graphic>
          <a:graphicData uri="http://schemas.openxmlformats.org/drawingml/2006/table">
            <a:tbl>
              <a:tblPr firstRow="1" firstCol="1" lastRow="1" lastCol="1" bandRow="1" bandCol="1">
                <a:tableStyleId>{5C22544A-7EE6-4342-B048-85BDC9FD1C3A}</a:tableStyleId>
              </a:tblPr>
              <a:tblGrid>
                <a:gridCol w="536804">
                  <a:extLst>
                    <a:ext uri="{9D8B030D-6E8A-4147-A177-3AD203B41FA5}">
                      <a16:colId xmlns:a16="http://schemas.microsoft.com/office/drawing/2014/main" xmlns="" val="2525099341"/>
                    </a:ext>
                  </a:extLst>
                </a:gridCol>
                <a:gridCol w="536804">
                  <a:extLst>
                    <a:ext uri="{9D8B030D-6E8A-4147-A177-3AD203B41FA5}">
                      <a16:colId xmlns:a16="http://schemas.microsoft.com/office/drawing/2014/main" xmlns="" val="166721635"/>
                    </a:ext>
                  </a:extLst>
                </a:gridCol>
                <a:gridCol w="536804">
                  <a:extLst>
                    <a:ext uri="{9D8B030D-6E8A-4147-A177-3AD203B41FA5}">
                      <a16:colId xmlns:a16="http://schemas.microsoft.com/office/drawing/2014/main" xmlns="" val="1404995694"/>
                    </a:ext>
                  </a:extLst>
                </a:gridCol>
                <a:gridCol w="536804">
                  <a:extLst>
                    <a:ext uri="{9D8B030D-6E8A-4147-A177-3AD203B41FA5}">
                      <a16:colId xmlns:a16="http://schemas.microsoft.com/office/drawing/2014/main" xmlns="" val="2713842256"/>
                    </a:ext>
                  </a:extLst>
                </a:gridCol>
                <a:gridCol w="536804">
                  <a:extLst>
                    <a:ext uri="{9D8B030D-6E8A-4147-A177-3AD203B41FA5}">
                      <a16:colId xmlns:a16="http://schemas.microsoft.com/office/drawing/2014/main" xmlns="" val="303496269"/>
                    </a:ext>
                  </a:extLst>
                </a:gridCol>
                <a:gridCol w="536804">
                  <a:extLst>
                    <a:ext uri="{9D8B030D-6E8A-4147-A177-3AD203B41FA5}">
                      <a16:colId xmlns:a16="http://schemas.microsoft.com/office/drawing/2014/main" xmlns="" val="1755463029"/>
                    </a:ext>
                  </a:extLst>
                </a:gridCol>
                <a:gridCol w="536804">
                  <a:extLst>
                    <a:ext uri="{9D8B030D-6E8A-4147-A177-3AD203B41FA5}">
                      <a16:colId xmlns:a16="http://schemas.microsoft.com/office/drawing/2014/main" xmlns="" val="434267108"/>
                    </a:ext>
                  </a:extLst>
                </a:gridCol>
                <a:gridCol w="603018">
                  <a:extLst>
                    <a:ext uri="{9D8B030D-6E8A-4147-A177-3AD203B41FA5}">
                      <a16:colId xmlns:a16="http://schemas.microsoft.com/office/drawing/2014/main" xmlns="" val="4028666102"/>
                    </a:ext>
                  </a:extLst>
                </a:gridCol>
                <a:gridCol w="536804">
                  <a:extLst>
                    <a:ext uri="{9D8B030D-6E8A-4147-A177-3AD203B41FA5}">
                      <a16:colId xmlns:a16="http://schemas.microsoft.com/office/drawing/2014/main" xmlns="" val="2566671197"/>
                    </a:ext>
                  </a:extLst>
                </a:gridCol>
                <a:gridCol w="603018">
                  <a:extLst>
                    <a:ext uri="{9D8B030D-6E8A-4147-A177-3AD203B41FA5}">
                      <a16:colId xmlns:a16="http://schemas.microsoft.com/office/drawing/2014/main" xmlns="" val="1886275855"/>
                    </a:ext>
                  </a:extLst>
                </a:gridCol>
                <a:gridCol w="536804">
                  <a:extLst>
                    <a:ext uri="{9D8B030D-6E8A-4147-A177-3AD203B41FA5}">
                      <a16:colId xmlns:a16="http://schemas.microsoft.com/office/drawing/2014/main" xmlns="" val="493472882"/>
                    </a:ext>
                  </a:extLst>
                </a:gridCol>
                <a:gridCol w="536804">
                  <a:extLst>
                    <a:ext uri="{9D8B030D-6E8A-4147-A177-3AD203B41FA5}">
                      <a16:colId xmlns:a16="http://schemas.microsoft.com/office/drawing/2014/main" xmlns="" val="1619087327"/>
                    </a:ext>
                  </a:extLst>
                </a:gridCol>
                <a:gridCol w="536804">
                  <a:extLst>
                    <a:ext uri="{9D8B030D-6E8A-4147-A177-3AD203B41FA5}">
                      <a16:colId xmlns:a16="http://schemas.microsoft.com/office/drawing/2014/main" xmlns="" val="2417234557"/>
                    </a:ext>
                  </a:extLst>
                </a:gridCol>
                <a:gridCol w="536804">
                  <a:extLst>
                    <a:ext uri="{9D8B030D-6E8A-4147-A177-3AD203B41FA5}">
                      <a16:colId xmlns:a16="http://schemas.microsoft.com/office/drawing/2014/main" xmlns="" val="636366026"/>
                    </a:ext>
                  </a:extLst>
                </a:gridCol>
                <a:gridCol w="536804">
                  <a:extLst>
                    <a:ext uri="{9D8B030D-6E8A-4147-A177-3AD203B41FA5}">
                      <a16:colId xmlns:a16="http://schemas.microsoft.com/office/drawing/2014/main" xmlns="" val="2688542917"/>
                    </a:ext>
                  </a:extLst>
                </a:gridCol>
                <a:gridCol w="536804">
                  <a:extLst>
                    <a:ext uri="{9D8B030D-6E8A-4147-A177-3AD203B41FA5}">
                      <a16:colId xmlns:a16="http://schemas.microsoft.com/office/drawing/2014/main" xmlns="" val="4182882557"/>
                    </a:ext>
                  </a:extLst>
                </a:gridCol>
                <a:gridCol w="536804">
                  <a:extLst>
                    <a:ext uri="{9D8B030D-6E8A-4147-A177-3AD203B41FA5}">
                      <a16:colId xmlns:a16="http://schemas.microsoft.com/office/drawing/2014/main" xmlns="" val="594293183"/>
                    </a:ext>
                  </a:extLst>
                </a:gridCol>
                <a:gridCol w="603018">
                  <a:extLst>
                    <a:ext uri="{9D8B030D-6E8A-4147-A177-3AD203B41FA5}">
                      <a16:colId xmlns:a16="http://schemas.microsoft.com/office/drawing/2014/main" xmlns="" val="830079237"/>
                    </a:ext>
                  </a:extLst>
                </a:gridCol>
                <a:gridCol w="536804">
                  <a:extLst>
                    <a:ext uri="{9D8B030D-6E8A-4147-A177-3AD203B41FA5}">
                      <a16:colId xmlns:a16="http://schemas.microsoft.com/office/drawing/2014/main" xmlns="" val="3027013325"/>
                    </a:ext>
                  </a:extLst>
                </a:gridCol>
                <a:gridCol w="603018">
                  <a:extLst>
                    <a:ext uri="{9D8B030D-6E8A-4147-A177-3AD203B41FA5}">
                      <a16:colId xmlns:a16="http://schemas.microsoft.com/office/drawing/2014/main" xmlns="" val="923246224"/>
                    </a:ext>
                  </a:extLst>
                </a:gridCol>
              </a:tblGrid>
              <a:tr h="392406">
                <a:tc gridSpan="20">
                  <a:txBody>
                    <a:bodyPr/>
                    <a:lstStyle/>
                    <a:p>
                      <a:pPr hangingPunct="0">
                        <a:spcAft>
                          <a:spcPts val="0"/>
                        </a:spcAft>
                        <a:tabLst>
                          <a:tab pos="2700655" algn="l"/>
                          <a:tab pos="5328920" algn="l"/>
                        </a:tabLst>
                      </a:pPr>
                      <a:r>
                        <a:rPr lang="en-GB" sz="1600" dirty="0">
                          <a:effectLst/>
                        </a:rPr>
                        <a:t> Q4/2016		RAN #74</a:t>
                      </a:r>
                      <a:r>
                        <a:rPr lang="en-GB" sz="1600" baseline="0" dirty="0">
                          <a:effectLst/>
                        </a:rPr>
                        <a:t>                                        Q1/2017                                  RAN#75                        </a:t>
                      </a: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2631144783"/>
                  </a:ext>
                </a:extLst>
              </a:tr>
              <a:tr h="560997">
                <a:tc>
                  <a:txBody>
                    <a:bodyPr/>
                    <a:lstStyle/>
                    <a:p>
                      <a:pPr algn="ctr" hangingPunct="0">
                        <a:spcAft>
                          <a:spcPts val="0"/>
                        </a:spcAft>
                      </a:pPr>
                      <a:r>
                        <a:rPr lang="en-GB" sz="1600" b="0" dirty="0">
                          <a:solidFill>
                            <a:schemeClr val="tx1"/>
                          </a:solidFill>
                          <a:effectLst/>
                        </a:rPr>
                        <a:t>R1L</a:t>
                      </a:r>
                      <a:endParaRPr lang="zh-CN" sz="1600" b="0" dirty="0">
                        <a:solidFill>
                          <a:schemeClr val="tx1"/>
                        </a:solidFill>
                        <a:effectLst/>
                        <a:latin typeface="Times New Roman" panose="02020603050405020304" pitchFamily="18" charset="0"/>
                        <a:ea typeface="Times New Roman" panose="02020603050405020304" pitchFamily="18" charset="0"/>
                      </a:endParaRPr>
                    </a:p>
                  </a:txBody>
                  <a:tcPr marL="6985" marR="6985" marT="17780" marB="6985">
                    <a:solidFill>
                      <a:schemeClr val="accent1">
                        <a:lumMod val="40000"/>
                        <a:lumOff val="60000"/>
                      </a:schemeClr>
                    </a:solidFill>
                  </a:tcPr>
                </a:tc>
                <a:tc>
                  <a:txBody>
                    <a:bodyPr/>
                    <a:lstStyle/>
                    <a:p>
                      <a:pPr algn="ctr" hangingPunct="0">
                        <a:spcAft>
                          <a:spcPts val="0"/>
                        </a:spcAft>
                      </a:pPr>
                      <a:r>
                        <a:rPr lang="en-GB" sz="1600" dirty="0">
                          <a:effectLst/>
                        </a:rPr>
                        <a:t>R1U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R2L</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R2J</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R3</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a:effectLst/>
                      </a:endParaRPr>
                    </a:p>
                    <a:p>
                      <a:pPr algn="ctr" hangingPunct="0">
                        <a:spcAft>
                          <a:spcPts val="0"/>
                        </a:spcAft>
                      </a:pPr>
                      <a:r>
                        <a:rPr lang="en-GB" sz="1600" dirty="0">
                          <a:effectLst/>
                        </a:rPr>
                        <a:t>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dirty="0">
                        <a:effectLst/>
                      </a:endParaRPr>
                    </a:p>
                    <a:p>
                      <a:pPr algn="ctr" hangingPunct="0">
                        <a:spcAft>
                          <a:spcPts val="0"/>
                        </a:spcAft>
                      </a:pPr>
                      <a:r>
                        <a:rPr lang="en-GB" sz="1600" dirty="0">
                          <a:effectLst/>
                        </a:rPr>
                        <a:t>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R1L</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R1U</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R2L</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R2U</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R2J</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R3</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a:t>
                      </a:r>
                      <a:endParaRPr lang="zh-CN" sz="1600">
                        <a:effectLst/>
                      </a:endParaRPr>
                    </a:p>
                    <a:p>
                      <a:pPr algn="ctr" hangingPunct="0">
                        <a:spcAft>
                          <a:spcPts val="0"/>
                        </a:spcAft>
                      </a:pPr>
                      <a:r>
                        <a:rPr lang="en-GB" sz="1600" dirty="0">
                          <a:effectLst/>
                        </a:rPr>
                        <a:t>Core</a:t>
                      </a:r>
                      <a:endParaRPr lang="zh-CN" sz="160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R4RD Core</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algn="ctr" hangingPunct="0">
                        <a:spcAft>
                          <a:spcPts val="0"/>
                        </a:spcAft>
                      </a:pPr>
                      <a:r>
                        <a:rPr lang="en-GB" sz="1600" dirty="0">
                          <a:effectLst/>
                        </a:rPr>
                        <a:t>R4RF Perf</a:t>
                      </a:r>
                      <a:endParaRPr lang="zh-CN" sz="1600" dirty="0">
                        <a:effectLst/>
                        <a:latin typeface="Times New Roman" panose="02020603050405020304" pitchFamily="18" charset="0"/>
                        <a:ea typeface="Times New Roman" panose="02020603050405020304" pitchFamily="18" charset="0"/>
                      </a:endParaRPr>
                    </a:p>
                  </a:txBody>
                  <a:tcPr marL="6985" marR="6985" marT="17780" marB="6985"/>
                </a:tc>
                <a:tc>
                  <a:txBody>
                    <a:bodyPr/>
                    <a:lstStyle/>
                    <a:p>
                      <a:pPr marL="0" algn="ctr" defTabSz="914377" rtl="0" eaLnBrk="1" latinLnBrk="0" hangingPunct="0">
                        <a:spcAft>
                          <a:spcPts val="0"/>
                        </a:spcAft>
                      </a:pPr>
                      <a:r>
                        <a:rPr lang="en-GB" altLang="zh-CN" sz="1600" b="0" kern="1200" dirty="0">
                          <a:solidFill>
                            <a:schemeClr val="dk1"/>
                          </a:solidFill>
                          <a:effectLst/>
                          <a:latin typeface="+mn-lt"/>
                          <a:ea typeface="+mn-ea"/>
                          <a:cs typeface="+mn-cs"/>
                        </a:rPr>
                        <a:t>R4RD Perf</a:t>
                      </a:r>
                      <a:endParaRPr lang="zh-CN" altLang="zh-CN" sz="1600" b="0" kern="1200" dirty="0">
                        <a:solidFill>
                          <a:schemeClr val="dk1"/>
                        </a:solidFill>
                        <a:effectLst/>
                        <a:latin typeface="+mn-lt"/>
                        <a:ea typeface="+mn-ea"/>
                        <a:cs typeface="+mn-cs"/>
                      </a:endParaRPr>
                    </a:p>
                  </a:txBody>
                  <a:tcPr marL="6985" marR="6985" marT="17780" marB="6985">
                    <a:solidFill>
                      <a:schemeClr val="accent1">
                        <a:lumMod val="20000"/>
                        <a:lumOff val="80000"/>
                      </a:schemeClr>
                    </a:solidFill>
                  </a:tcPr>
                </a:tc>
                <a:extLst>
                  <a:ext uri="{0D108BD9-81ED-4DB2-BD59-A6C34878D82A}">
                    <a16:rowId xmlns:a16="http://schemas.microsoft.com/office/drawing/2014/main" xmlns="" val="4071634709"/>
                  </a:ext>
                </a:extLst>
              </a:tr>
              <a:tr h="453274">
                <a:tc>
                  <a:txBody>
                    <a:bodyPr/>
                    <a:lstStyle/>
                    <a:p>
                      <a:pPr marL="0" algn="ctr" defTabSz="914377" rtl="0" eaLnBrk="1" latinLnBrk="0" hangingPunct="0">
                        <a:spcAft>
                          <a:spcPts val="0"/>
                        </a:spcAft>
                      </a:pPr>
                      <a:r>
                        <a:rPr lang="en-GB" altLang="zh-CN" sz="1600" b="0" kern="1200" dirty="0">
                          <a:solidFill>
                            <a:schemeClr val="dk1"/>
                          </a:solidFill>
                          <a:effectLst/>
                          <a:latin typeface="+mn-lt"/>
                          <a:ea typeface="+mn-ea"/>
                          <a:cs typeface="+mn-cs"/>
                        </a:rPr>
                        <a:t>87</a:t>
                      </a:r>
                      <a:endParaRPr lang="zh-CN" altLang="zh-CN" sz="1600" b="0" kern="1200" dirty="0">
                        <a:solidFill>
                          <a:schemeClr val="dk1"/>
                        </a:solidFill>
                        <a:effectLst/>
                        <a:latin typeface="+mn-lt"/>
                        <a:ea typeface="+mn-ea"/>
                        <a:cs typeface="+mn-cs"/>
                      </a:endParaRPr>
                    </a:p>
                  </a:txBody>
                  <a:tcPr marL="6985" marR="6985" marT="17780" marB="6985">
                    <a:solidFill>
                      <a:schemeClr val="accent1">
                        <a:lumMod val="40000"/>
                        <a:lumOff val="60000"/>
                      </a:schemeClr>
                    </a:solidFill>
                  </a:tcPr>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87</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96</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96</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96</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94</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81</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81</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81</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81</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88</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88</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97</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97</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97</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95</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82</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82</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82</a:t>
                      </a:r>
                      <a:endParaRPr lang="zh-CN" altLang="zh-CN" sz="1600" kern="1200" dirty="0">
                        <a:solidFill>
                          <a:schemeClr val="dk1"/>
                        </a:solidFill>
                        <a:effectLst/>
                        <a:latin typeface="+mn-lt"/>
                        <a:ea typeface="+mn-ea"/>
                        <a:cs typeface="+mn-cs"/>
                      </a:endParaRPr>
                    </a:p>
                  </a:txBody>
                  <a:tcPr marL="6985" marR="6985" marT="17780" marB="6985"/>
                </a:tc>
                <a:tc>
                  <a:txBody>
                    <a:bodyPr/>
                    <a:lstStyle/>
                    <a:p>
                      <a:pPr marL="0" algn="ctr" defTabSz="914377" rtl="0" eaLnBrk="1" latinLnBrk="0" hangingPunct="0">
                        <a:spcAft>
                          <a:spcPts val="0"/>
                        </a:spcAft>
                      </a:pPr>
                      <a:r>
                        <a:rPr lang="en-GB" altLang="zh-CN" sz="1600" kern="1200" dirty="0">
                          <a:solidFill>
                            <a:schemeClr val="dk1"/>
                          </a:solidFill>
                          <a:effectLst/>
                          <a:latin typeface="+mn-lt"/>
                          <a:ea typeface="+mn-ea"/>
                          <a:cs typeface="+mn-cs"/>
                        </a:rPr>
                        <a:t>82</a:t>
                      </a:r>
                      <a:endParaRPr lang="zh-CN" altLang="zh-CN" sz="1600" kern="1200" dirty="0">
                        <a:solidFill>
                          <a:schemeClr val="dk1"/>
                        </a:solidFill>
                        <a:effectLst/>
                        <a:latin typeface="+mn-lt"/>
                        <a:ea typeface="+mn-ea"/>
                        <a:cs typeface="+mn-cs"/>
                      </a:endParaRPr>
                    </a:p>
                  </a:txBody>
                  <a:tcPr marL="6985" marR="6985" marT="17780" marB="6985">
                    <a:solidFill>
                      <a:schemeClr val="accent1">
                        <a:lumMod val="20000"/>
                        <a:lumOff val="80000"/>
                      </a:schemeClr>
                    </a:solidFill>
                  </a:tcPr>
                </a:tc>
                <a:extLst>
                  <a:ext uri="{0D108BD9-81ED-4DB2-BD59-A6C34878D82A}">
                    <a16:rowId xmlns:a16="http://schemas.microsoft.com/office/drawing/2014/main" xmlns="" val="3566743136"/>
                  </a:ext>
                </a:extLst>
              </a:tr>
              <a:tr h="405487">
                <a:tc>
                  <a:txBody>
                    <a:bodyPr/>
                    <a:lstStyle/>
                    <a:p>
                      <a:pPr algn="ctr" hangingPunct="0">
                        <a:spcAft>
                          <a:spcPts val="0"/>
                        </a:spcAft>
                      </a:pPr>
                      <a:r>
                        <a:rPr lang="en-GB" sz="1600" dirty="0">
                          <a:effectLst/>
                        </a:rPr>
                        <a:t> </a:t>
                      </a:r>
                      <a:endParaRPr lang="zh-CN" sz="160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altLang="zh-CN" sz="1600" dirty="0">
                          <a:effectLst/>
                          <a:latin typeface="+mn-lt"/>
                          <a:ea typeface="+mn-ea"/>
                        </a:rPr>
                        <a:t>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altLang="zh-CN" sz="1600" dirty="0">
                          <a:effectLst/>
                          <a:latin typeface="+mn-lt"/>
                          <a:ea typeface="+mn-ea"/>
                        </a:rPr>
                        <a:t>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1</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tc>
                  <a:txBody>
                    <a:bodyPr/>
                    <a:lstStyle/>
                    <a:p>
                      <a:pPr algn="ctr" hangingPunct="0">
                        <a:spcAft>
                          <a:spcPts val="0"/>
                        </a:spcAft>
                      </a:pPr>
                      <a:r>
                        <a:rPr lang="en-GB" sz="1600" dirty="0">
                          <a:effectLst/>
                        </a:rPr>
                        <a:t> </a:t>
                      </a:r>
                      <a:endParaRPr lang="zh-CN" sz="1600" dirty="0">
                        <a:effectLst/>
                        <a:latin typeface="Times New Roman" panose="02020603050405020304" pitchFamily="18" charset="0"/>
                        <a:ea typeface="Times New Roman" panose="02020603050405020304" pitchFamily="18" charset="0"/>
                      </a:endParaRPr>
                    </a:p>
                  </a:txBody>
                  <a:tcPr marL="6985" marR="6985" marT="17780" marB="17780"/>
                </a:tc>
                <a:extLst>
                  <a:ext uri="{0D108BD9-81ED-4DB2-BD59-A6C34878D82A}">
                    <a16:rowId xmlns:a16="http://schemas.microsoft.com/office/drawing/2014/main" xmlns="" val="319877845"/>
                  </a:ext>
                </a:extLst>
              </a:tr>
            </a:tbl>
          </a:graphicData>
        </a:graphic>
      </p:graphicFrame>
      <p:sp>
        <p:nvSpPr>
          <p:cNvPr id="9" name="灯片编号占位符 8"/>
          <p:cNvSpPr>
            <a:spLocks noGrp="1"/>
          </p:cNvSpPr>
          <p:nvPr>
            <p:ph type="sldNum" sz="quarter" idx="12"/>
          </p:nvPr>
        </p:nvSpPr>
        <p:spPr/>
        <p:txBody>
          <a:bodyPr/>
          <a:lstStyle/>
          <a:p>
            <a:fld id="{9BBEC874-1D71-43A6-868D-2CC93EDDD1CA}" type="slidenum">
              <a:rPr lang="zh-CN" altLang="en-US" sz="1400" smtClean="0"/>
              <a:pPr/>
              <a:t>10</a:t>
            </a:fld>
            <a:endParaRPr lang="zh-CN" altLang="en-US" sz="1400" dirty="0"/>
          </a:p>
        </p:txBody>
      </p:sp>
    </p:spTree>
    <p:extLst>
      <p:ext uri="{BB962C8B-B14F-4D97-AF65-F5344CB8AC3E}">
        <p14:creationId xmlns:p14="http://schemas.microsoft.com/office/powerpoint/2010/main" xmlns="" val="3795477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9BBEC874-1D71-43A6-868D-2CC93EDDD1CA}" type="slidenum">
              <a:rPr lang="zh-CN" altLang="en-US" sz="1400" smtClean="0"/>
              <a:pPr/>
              <a:t>2</a:t>
            </a:fld>
            <a:endParaRPr lang="zh-CN" altLang="en-US" sz="1400" dirty="0"/>
          </a:p>
        </p:txBody>
      </p:sp>
      <p:sp>
        <p:nvSpPr>
          <p:cNvPr id="12" name="标题 1"/>
          <p:cNvSpPr>
            <a:spLocks noGrp="1"/>
          </p:cNvSpPr>
          <p:nvPr>
            <p:ph type="title"/>
          </p:nvPr>
        </p:nvSpPr>
        <p:spPr>
          <a:xfrm>
            <a:off x="838200" y="365128"/>
            <a:ext cx="10515600" cy="943168"/>
          </a:xfrm>
        </p:spPr>
        <p:txBody>
          <a:bodyPr/>
          <a:lstStyle/>
          <a:p>
            <a:r>
              <a:rPr lang="en-US" altLang="zh-CN" b="1" dirty="0"/>
              <a:t>Background</a:t>
            </a:r>
            <a:endParaRPr lang="zh-CN" altLang="en-US" b="1" dirty="0"/>
          </a:p>
        </p:txBody>
      </p:sp>
      <p:sp>
        <p:nvSpPr>
          <p:cNvPr id="13" name="内容占位符 2"/>
          <p:cNvSpPr>
            <a:spLocks noGrp="1"/>
          </p:cNvSpPr>
          <p:nvPr>
            <p:ph idx="1"/>
          </p:nvPr>
        </p:nvSpPr>
        <p:spPr>
          <a:xfrm>
            <a:off x="838200" y="1228426"/>
            <a:ext cx="10515600" cy="4936400"/>
          </a:xfrm>
        </p:spPr>
        <p:txBody>
          <a:bodyPr>
            <a:normAutofit fontScale="92500"/>
          </a:bodyPr>
          <a:lstStyle/>
          <a:p>
            <a:pPr>
              <a:lnSpc>
                <a:spcPct val="100000"/>
              </a:lnSpc>
            </a:pPr>
            <a:r>
              <a:rPr lang="en-GB" altLang="zh-CN" b="1" dirty="0">
                <a:ea typeface="仿宋" panose="02010609060101010101" pitchFamily="49" charset="-122"/>
                <a:cs typeface="Times New Roman" panose="02020603050405020304" pitchFamily="18" charset="0"/>
              </a:rPr>
              <a:t>Current status of the video experience evaluation specification</a:t>
            </a:r>
            <a:endParaRPr lang="en-US" altLang="zh-CN" b="1" dirty="0">
              <a:ea typeface="仿宋" panose="02010609060101010101" pitchFamily="49" charset="-122"/>
              <a:cs typeface="Times New Roman" panose="02020603050405020304" pitchFamily="18" charset="0"/>
            </a:endParaRPr>
          </a:p>
          <a:p>
            <a:pPr lvl="1">
              <a:lnSpc>
                <a:spcPct val="100000"/>
              </a:lnSpc>
            </a:pPr>
            <a:r>
              <a:rPr lang="en-GB" altLang="zh-CN" dirty="0"/>
              <a:t>ITU-T P.NATS (progressive download and adaptive type media streaming) has been discussing the model and evaluation of MOS models for streaming services and it would be done by June 2016 SG12 meeting. </a:t>
            </a:r>
            <a:endParaRPr lang="en-US" altLang="zh-CN" dirty="0">
              <a:ea typeface="仿宋" panose="02010609060101010101" pitchFamily="49" charset="-122"/>
              <a:cs typeface="Times New Roman" panose="02020603050405020304" pitchFamily="18" charset="0"/>
            </a:endParaRPr>
          </a:p>
          <a:p>
            <a:pPr lvl="1">
              <a:lnSpc>
                <a:spcPct val="100000"/>
              </a:lnSpc>
            </a:pPr>
            <a:r>
              <a:rPr lang="en-US" altLang="zh-CN" dirty="0"/>
              <a:t>A WI for improved QoE was approved (S4-160300 IQoE) in SA4#87, and the related QoE parameters to be captured have already been approved.</a:t>
            </a:r>
          </a:p>
          <a:p>
            <a:pPr lvl="2">
              <a:lnSpc>
                <a:spcPct val="100000"/>
              </a:lnSpc>
            </a:pPr>
            <a:r>
              <a:rPr lang="en-GB" altLang="zh-CN" dirty="0"/>
              <a:t>SA4 has discussed how to introduce the P.NATS model to 3GPP world and found that 3GPP defined QoE in SA4 for the DASH streaming service (TS 26.247) has partially covered the related parameters defined by P.NATS (</a:t>
            </a:r>
            <a:r>
              <a:rPr lang="en-GB" altLang="zh-CN" dirty="0" err="1"/>
              <a:t>IQoE</a:t>
            </a:r>
            <a:r>
              <a:rPr lang="en-GB" altLang="zh-CN" dirty="0"/>
              <a:t>, TR26.909). </a:t>
            </a:r>
          </a:p>
          <a:p>
            <a:pPr lvl="2">
              <a:lnSpc>
                <a:spcPct val="100000"/>
              </a:lnSpc>
            </a:pPr>
            <a:r>
              <a:rPr lang="en-GB" altLang="zh-CN" dirty="0"/>
              <a:t>At SA4#88 meeting, TR 26.909 v0.2.0 was agreed and in the agreed SA4 LS (from SA4 to ITU-T SG12/Q14), it was mentioned that comparing the terms of reference (ToR) of P.NATS with the specification for 3GP-DASH streaming services (TS 26.247), it was found that I.11, I.12, I.13 and I.14 input for P.NATS are already covered by 3GPP defined QoE metrics.</a:t>
            </a:r>
            <a:endParaRPr lang="en-US" altLang="zh-CN" dirty="0"/>
          </a:p>
          <a:p>
            <a:pPr lvl="1">
              <a:lnSpc>
                <a:spcPct val="100000"/>
              </a:lnSpc>
              <a:buNone/>
            </a:pPr>
            <a:r>
              <a:rPr lang="en-US" altLang="zh-CN" dirty="0">
                <a:ea typeface="仿宋" panose="02010609060101010101" pitchFamily="49" charset="-122"/>
                <a:cs typeface="Times New Roman" panose="02020603050405020304" pitchFamily="18" charset="0"/>
              </a:rPr>
              <a:t>=&gt;  </a:t>
            </a:r>
          </a:p>
          <a:p>
            <a:pPr lvl="1">
              <a:lnSpc>
                <a:spcPct val="100000"/>
              </a:lnSpc>
            </a:pPr>
            <a:endParaRPr lang="en-US" altLang="zh-CN" dirty="0">
              <a:ea typeface="仿宋" panose="02010609060101010101" pitchFamily="49" charset="-122"/>
              <a:cs typeface="Times New Roman" panose="02020603050405020304" pitchFamily="18" charset="0"/>
            </a:endParaRPr>
          </a:p>
          <a:p>
            <a:endParaRPr lang="zh-CN" altLang="en-US" dirty="0"/>
          </a:p>
        </p:txBody>
      </p:sp>
      <p:sp>
        <p:nvSpPr>
          <p:cNvPr id="14" name="矩形 13"/>
          <p:cNvSpPr/>
          <p:nvPr/>
        </p:nvSpPr>
        <p:spPr>
          <a:xfrm>
            <a:off x="1868427" y="5782630"/>
            <a:ext cx="8980548" cy="818196"/>
          </a:xfrm>
          <a:prstGeom prst="rect">
            <a:avLst/>
          </a:prstGeom>
          <a:solidFill>
            <a:schemeClr val="accent1">
              <a:lumMod val="60000"/>
              <a:lumOff val="40000"/>
            </a:schemeClr>
          </a:solidFill>
          <a:ln w="19050" cap="rnd">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zh-CN" sz="2400" dirty="0">
                <a:solidFill>
                  <a:schemeClr val="tx1"/>
                </a:solidFill>
              </a:rPr>
              <a:t>Achievements of the video experience evaluation in ITU-T and SA4 are sufficient for the QoE Measurement Collection for streaming services  </a:t>
            </a:r>
            <a:endParaRPr lang="zh-CN" altLang="en-US" sz="2400" dirty="0">
              <a:solidFill>
                <a:schemeClr val="tx1"/>
              </a:solidFill>
            </a:endParaRPr>
          </a:p>
        </p:txBody>
      </p:sp>
    </p:spTree>
    <p:extLst>
      <p:ext uri="{BB962C8B-B14F-4D97-AF65-F5344CB8AC3E}">
        <p14:creationId xmlns:p14="http://schemas.microsoft.com/office/powerpoint/2010/main" xmlns="" val="24917212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2"/>
          <p:cNvSpPr>
            <a:spLocks noGrp="1"/>
          </p:cNvSpPr>
          <p:nvPr>
            <p:ph idx="1"/>
          </p:nvPr>
        </p:nvSpPr>
        <p:spPr>
          <a:xfrm>
            <a:off x="838200" y="1036701"/>
            <a:ext cx="10515600" cy="5349356"/>
          </a:xfrm>
        </p:spPr>
        <p:txBody>
          <a:bodyPr>
            <a:normAutofit lnSpcReduction="10000"/>
          </a:bodyPr>
          <a:lstStyle/>
          <a:p>
            <a:pPr>
              <a:lnSpc>
                <a:spcPct val="100000"/>
              </a:lnSpc>
            </a:pPr>
            <a:r>
              <a:rPr lang="en-US" altLang="zh-CN" b="1" dirty="0">
                <a:ea typeface="仿宋" panose="02010609060101010101" pitchFamily="49" charset="-122"/>
                <a:cs typeface="Times New Roman" panose="02020603050405020304" pitchFamily="18" charset="0"/>
              </a:rPr>
              <a:t>Introduction to the DASH structure</a:t>
            </a:r>
          </a:p>
          <a:p>
            <a:pPr lvl="1">
              <a:lnSpc>
                <a:spcPct val="100000"/>
              </a:lnSpc>
            </a:pPr>
            <a:r>
              <a:rPr lang="en-US" altLang="zh-CN" sz="2200" dirty="0"/>
              <a:t>PSS </a:t>
            </a:r>
            <a:r>
              <a:rPr lang="en-US" altLang="zh-CN" sz="2200" dirty="0" smtClean="0"/>
              <a:t>architecture defined in TS 26.233 supports both progress download and 3GP-DASH(two typical streaming transmission types defined in TS 26.247). 3GP-DASH structure is shown as</a:t>
            </a:r>
            <a:endParaRPr lang="en-US" altLang="zh-CN" sz="2200" dirty="0"/>
          </a:p>
          <a:p>
            <a:pPr lvl="1">
              <a:lnSpc>
                <a:spcPct val="100000"/>
              </a:lnSpc>
            </a:pPr>
            <a:endParaRPr lang="en-US" altLang="zh-CN" sz="2200" dirty="0"/>
          </a:p>
          <a:p>
            <a:pPr lvl="1">
              <a:lnSpc>
                <a:spcPct val="100000"/>
              </a:lnSpc>
            </a:pPr>
            <a:endParaRPr lang="en-US" altLang="zh-CN" sz="2200" dirty="0"/>
          </a:p>
          <a:p>
            <a:pPr lvl="1">
              <a:lnSpc>
                <a:spcPct val="100000"/>
              </a:lnSpc>
            </a:pPr>
            <a:endParaRPr lang="en-US" altLang="zh-CN" sz="2200" dirty="0"/>
          </a:p>
          <a:p>
            <a:pPr lvl="1">
              <a:lnSpc>
                <a:spcPct val="100000"/>
              </a:lnSpc>
              <a:buNone/>
            </a:pPr>
            <a:endParaRPr lang="en-US" altLang="zh-CN" sz="2200" dirty="0"/>
          </a:p>
          <a:p>
            <a:pPr lvl="1">
              <a:lnSpc>
                <a:spcPct val="100000"/>
              </a:lnSpc>
            </a:pPr>
            <a:endParaRPr lang="en-US" altLang="zh-CN" sz="2200" dirty="0"/>
          </a:p>
          <a:p>
            <a:pPr lvl="1">
              <a:lnSpc>
                <a:spcPct val="100000"/>
              </a:lnSpc>
              <a:buNone/>
            </a:pPr>
            <a:endParaRPr lang="en-US" altLang="zh-CN" sz="2200" dirty="0"/>
          </a:p>
          <a:p>
            <a:pPr lvl="1">
              <a:lnSpc>
                <a:spcPct val="100000"/>
              </a:lnSpc>
              <a:spcBef>
                <a:spcPts val="1800"/>
              </a:spcBef>
            </a:pPr>
            <a:endParaRPr lang="en-US" altLang="zh-CN" sz="2200" dirty="0"/>
          </a:p>
          <a:p>
            <a:pPr lvl="1">
              <a:lnSpc>
                <a:spcPct val="100000"/>
              </a:lnSpc>
              <a:spcBef>
                <a:spcPts val="1800"/>
              </a:spcBef>
            </a:pPr>
            <a:r>
              <a:rPr lang="en-US" altLang="zh-CN" sz="2200" dirty="0"/>
              <a:t>MPD: A media presentation description (MPD) describes segment information (timing, URL, media characteristics like video resolution and bit rates.)</a:t>
            </a:r>
            <a:endParaRPr lang="en-US" altLang="zh-CN" sz="2200" dirty="0">
              <a:ea typeface="仿宋" panose="02010609060101010101" pitchFamily="49" charset="-122"/>
              <a:cs typeface="Times New Roman" panose="02020603050405020304" pitchFamily="18" charset="0"/>
            </a:endParaRPr>
          </a:p>
          <a:p>
            <a:endParaRPr lang="zh-CN" altLang="en-US" dirty="0"/>
          </a:p>
        </p:txBody>
      </p:sp>
      <p:sp>
        <p:nvSpPr>
          <p:cNvPr id="7" name="灯片编号占位符 6"/>
          <p:cNvSpPr>
            <a:spLocks noGrp="1"/>
          </p:cNvSpPr>
          <p:nvPr>
            <p:ph type="sldNum" sz="quarter" idx="12"/>
          </p:nvPr>
        </p:nvSpPr>
        <p:spPr/>
        <p:txBody>
          <a:bodyPr/>
          <a:lstStyle/>
          <a:p>
            <a:fld id="{9BBEC874-1D71-43A6-868D-2CC93EDDD1CA}" type="slidenum">
              <a:rPr lang="zh-CN" altLang="en-US" sz="1400" smtClean="0"/>
              <a:pPr/>
              <a:t>3</a:t>
            </a:fld>
            <a:endParaRPr lang="zh-CN" altLang="en-US" sz="1400" dirty="0"/>
          </a:p>
        </p:txBody>
      </p:sp>
      <p:sp>
        <p:nvSpPr>
          <p:cNvPr id="9" name="标题 1"/>
          <p:cNvSpPr>
            <a:spLocks noGrp="1"/>
          </p:cNvSpPr>
          <p:nvPr>
            <p:ph type="title"/>
          </p:nvPr>
        </p:nvSpPr>
        <p:spPr>
          <a:xfrm>
            <a:off x="838200" y="261892"/>
            <a:ext cx="10515600" cy="943168"/>
          </a:xfrm>
        </p:spPr>
        <p:txBody>
          <a:bodyPr/>
          <a:lstStyle/>
          <a:p>
            <a:r>
              <a:rPr lang="en-US" altLang="zh-CN" b="1" dirty="0"/>
              <a:t>Background</a:t>
            </a:r>
            <a:endParaRPr lang="zh-CN" altLang="en-US" b="1" dirty="0"/>
          </a:p>
        </p:txBody>
      </p:sp>
      <p:sp>
        <p:nvSpPr>
          <p:cNvPr id="12" name="内容占位符 1"/>
          <p:cNvSpPr txBox="1">
            <a:spLocks/>
          </p:cNvSpPr>
          <p:nvPr/>
        </p:nvSpPr>
        <p:spPr>
          <a:xfrm>
            <a:off x="943899" y="6135334"/>
            <a:ext cx="10382864" cy="545690"/>
          </a:xfrm>
          <a:prstGeom prst="rect">
            <a:avLst/>
          </a:prstGeom>
        </p:spPr>
        <p:txBody>
          <a:bodyPr vert="horz" lIns="91440" tIns="45720" rIns="91440" bIns="45720" rtlCol="0">
            <a:noAutofit/>
          </a:bodyPr>
          <a:lstStyle/>
          <a:p>
            <a:pPr lvl="0" indent="-342900" algn="just" hangingPunct="0">
              <a:spcBef>
                <a:spcPct val="20000"/>
              </a:spcBef>
              <a:buClr>
                <a:srgbClr val="C00000"/>
              </a:buClr>
            </a:pPr>
            <a:r>
              <a:rPr lang="en-US" altLang="zh-CN" sz="1600" i="1" dirty="0">
                <a:latin typeface="Times New Roman" pitchFamily="18" charset="0"/>
                <a:cs typeface="Times New Roman" pitchFamily="18" charset="0"/>
              </a:rPr>
              <a:t>*</a:t>
            </a:r>
            <a:r>
              <a:rPr lang="en-US" altLang="zh-CN" sz="1600" b="1" i="1" dirty="0">
                <a:latin typeface="Times New Roman" pitchFamily="18" charset="0"/>
                <a:cs typeface="Times New Roman" pitchFamily="18" charset="0"/>
              </a:rPr>
              <a:t>PSS</a:t>
            </a:r>
            <a:r>
              <a:rPr lang="en-US" altLang="zh-CN" sz="1600" i="1" dirty="0">
                <a:latin typeface="Times New Roman" pitchFamily="18" charset="0"/>
                <a:cs typeface="Times New Roman" pitchFamily="18" charset="0"/>
              </a:rPr>
              <a:t> stands for Packet Switched Streaming Service, which aims at defining the communication protocols between streaming client and server.</a:t>
            </a:r>
          </a:p>
        </p:txBody>
      </p:sp>
      <p:pic>
        <p:nvPicPr>
          <p:cNvPr id="1028" name="Picture 4"/>
          <p:cNvPicPr>
            <a:picLocks noChangeAspect="1" noChangeArrowheads="1"/>
          </p:cNvPicPr>
          <p:nvPr/>
        </p:nvPicPr>
        <p:blipFill>
          <a:blip r:embed="rId2" cstate="print"/>
          <a:srcRect/>
          <a:stretch>
            <a:fillRect/>
          </a:stretch>
        </p:blipFill>
        <p:spPr bwMode="auto">
          <a:xfrm>
            <a:off x="3206749" y="2501386"/>
            <a:ext cx="5781676" cy="2713553"/>
          </a:xfrm>
          <a:prstGeom prst="rect">
            <a:avLst/>
          </a:prstGeom>
          <a:noFill/>
          <a:ln w="9525">
            <a:noFill/>
            <a:miter lim="800000"/>
            <a:headEnd/>
            <a:tailEnd/>
          </a:ln>
        </p:spPr>
      </p:pic>
    </p:spTree>
    <p:extLst>
      <p:ext uri="{BB962C8B-B14F-4D97-AF65-F5344CB8AC3E}">
        <p14:creationId xmlns:p14="http://schemas.microsoft.com/office/powerpoint/2010/main" xmlns="" val="2491721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10"/>
          <p:cNvSpPr>
            <a:spLocks noGrp="1"/>
          </p:cNvSpPr>
          <p:nvPr>
            <p:ph type="sldNum" sz="quarter" idx="12"/>
          </p:nvPr>
        </p:nvSpPr>
        <p:spPr/>
        <p:txBody>
          <a:bodyPr/>
          <a:lstStyle/>
          <a:p>
            <a:fld id="{9BBEC874-1D71-43A6-868D-2CC93EDDD1CA}" type="slidenum">
              <a:rPr lang="zh-CN" altLang="en-US" sz="1400" smtClean="0"/>
              <a:pPr/>
              <a:t>4</a:t>
            </a:fld>
            <a:endParaRPr lang="zh-CN" altLang="en-US" sz="1400" dirty="0"/>
          </a:p>
        </p:txBody>
      </p:sp>
      <p:sp>
        <p:nvSpPr>
          <p:cNvPr id="13" name="标题 1"/>
          <p:cNvSpPr>
            <a:spLocks noGrp="1"/>
          </p:cNvSpPr>
          <p:nvPr>
            <p:ph type="title"/>
          </p:nvPr>
        </p:nvSpPr>
        <p:spPr>
          <a:xfrm>
            <a:off x="823452" y="143908"/>
            <a:ext cx="10515600" cy="943168"/>
          </a:xfrm>
        </p:spPr>
        <p:txBody>
          <a:bodyPr/>
          <a:lstStyle/>
          <a:p>
            <a:r>
              <a:rPr lang="en-US" altLang="zh-CN" b="1" dirty="0"/>
              <a:t>Background</a:t>
            </a:r>
            <a:endParaRPr lang="zh-CN" altLang="en-US" b="1" dirty="0"/>
          </a:p>
        </p:txBody>
      </p:sp>
      <p:sp>
        <p:nvSpPr>
          <p:cNvPr id="14" name="内容占位符 2"/>
          <p:cNvSpPr>
            <a:spLocks noGrp="1"/>
          </p:cNvSpPr>
          <p:nvPr>
            <p:ph idx="1"/>
          </p:nvPr>
        </p:nvSpPr>
        <p:spPr>
          <a:xfrm>
            <a:off x="86052" y="1125189"/>
            <a:ext cx="5238116" cy="4921650"/>
          </a:xfrm>
        </p:spPr>
        <p:txBody>
          <a:bodyPr>
            <a:normAutofit fontScale="92500" lnSpcReduction="10000"/>
          </a:bodyPr>
          <a:lstStyle/>
          <a:p>
            <a:pPr>
              <a:lnSpc>
                <a:spcPct val="100000"/>
              </a:lnSpc>
            </a:pPr>
            <a:r>
              <a:rPr lang="en-US" altLang="zh-CN" b="1" dirty="0">
                <a:ea typeface="仿宋" panose="02010609060101010101" pitchFamily="49" charset="-122"/>
                <a:cs typeface="Times New Roman" panose="02020603050405020304" pitchFamily="18" charset="0"/>
              </a:rPr>
              <a:t>QoE Measurement Collection issue</a:t>
            </a:r>
          </a:p>
          <a:p>
            <a:pPr lvl="1">
              <a:lnSpc>
                <a:spcPct val="100000"/>
              </a:lnSpc>
            </a:pPr>
            <a:r>
              <a:rPr lang="en-US" altLang="zh-CN" dirty="0"/>
              <a:t>In TS 26.247, the Quality Reporting Scheme for DASH is defined, and the right figure shows how it works. This Quality Reporting can be configured by either MPD or OMA-DM. </a:t>
            </a:r>
            <a:endParaRPr lang="en-US" altLang="zh-CN" b="1" u="sng" dirty="0"/>
          </a:p>
          <a:p>
            <a:pPr lvl="1">
              <a:lnSpc>
                <a:spcPct val="100000"/>
              </a:lnSpc>
            </a:pPr>
            <a:r>
              <a:rPr lang="en-US" altLang="zh-CN" b="1" u="sng" dirty="0"/>
              <a:t>For MPD</a:t>
            </a:r>
            <a:r>
              <a:rPr lang="en-US" altLang="zh-CN" dirty="0"/>
              <a:t>, the operator has to request the OTT player to configure QoE metrics in each MPD and thus it is complicated.</a:t>
            </a:r>
          </a:p>
          <a:p>
            <a:pPr lvl="1">
              <a:lnSpc>
                <a:spcPct val="100000"/>
              </a:lnSpc>
            </a:pPr>
            <a:r>
              <a:rPr lang="en-US" altLang="zh-CN" b="1" u="sng" dirty="0"/>
              <a:t>For OMA-DM</a:t>
            </a:r>
            <a:r>
              <a:rPr lang="en-US" altLang="zh-CN" dirty="0"/>
              <a:t>, it isn’t widely supported by operators yet, so it is impossible for the QoE server to collect QoE metric reports from the PSS client.</a:t>
            </a:r>
          </a:p>
        </p:txBody>
      </p:sp>
      <p:sp>
        <p:nvSpPr>
          <p:cNvPr id="16" name="内容占位符 1"/>
          <p:cNvSpPr txBox="1">
            <a:spLocks/>
          </p:cNvSpPr>
          <p:nvPr/>
        </p:nvSpPr>
        <p:spPr>
          <a:xfrm>
            <a:off x="781671" y="6135334"/>
            <a:ext cx="10382864" cy="545690"/>
          </a:xfrm>
          <a:prstGeom prst="rect">
            <a:avLst/>
          </a:prstGeom>
        </p:spPr>
        <p:txBody>
          <a:bodyPr vert="horz" lIns="91440" tIns="45720" rIns="91440" bIns="45720" rtlCol="0">
            <a:noAutofit/>
          </a:bodyPr>
          <a:lstStyle/>
          <a:p>
            <a:pPr lvl="0" indent="-342900" algn="just" hangingPunct="0">
              <a:spcBef>
                <a:spcPct val="20000"/>
              </a:spcBef>
              <a:buClr>
                <a:srgbClr val="C00000"/>
              </a:buClr>
            </a:pPr>
            <a:r>
              <a:rPr lang="en-US" altLang="zh-CN" sz="1600" i="1" dirty="0">
                <a:latin typeface="Times New Roman" pitchFamily="18" charset="0"/>
                <a:cs typeface="Times New Roman" pitchFamily="18" charset="0"/>
              </a:rPr>
              <a:t>*</a:t>
            </a:r>
            <a:r>
              <a:rPr lang="en-US" altLang="zh-CN" sz="1600" b="1" i="1" dirty="0">
                <a:latin typeface="Times New Roman" pitchFamily="18" charset="0"/>
                <a:cs typeface="Times New Roman" pitchFamily="18" charset="0"/>
              </a:rPr>
              <a:t>OMA-DM</a:t>
            </a:r>
            <a:r>
              <a:rPr lang="en-US" altLang="zh-CN" sz="1600" i="1" dirty="0">
                <a:latin typeface="Times New Roman" pitchFamily="18" charset="0"/>
                <a:cs typeface="Times New Roman" pitchFamily="18" charset="0"/>
              </a:rPr>
              <a:t> is a device management protocol specified by the Open Mobile Alliance (OMA) Device Management (DM) Working Group and the Data Synchronization (DS) Working Group.</a:t>
            </a:r>
            <a:endParaRPr lang="en-US" altLang="zh-CN" sz="1600" dirty="0">
              <a:latin typeface="Times New Roman" pitchFamily="18" charset="0"/>
              <a:ea typeface="华文细黑" pitchFamily="2" charset="-122"/>
              <a:cs typeface="Times New Roman" pitchFamily="18" charset="0"/>
            </a:endParaRPr>
          </a:p>
        </p:txBody>
      </p:sp>
      <p:sp>
        <p:nvSpPr>
          <p:cNvPr id="17" name="内容占位符 1"/>
          <p:cNvSpPr txBox="1">
            <a:spLocks/>
          </p:cNvSpPr>
          <p:nvPr/>
        </p:nvSpPr>
        <p:spPr>
          <a:xfrm>
            <a:off x="5102956" y="5412662"/>
            <a:ext cx="811155" cy="545690"/>
          </a:xfrm>
          <a:prstGeom prst="rect">
            <a:avLst/>
          </a:prstGeom>
        </p:spPr>
        <p:txBody>
          <a:bodyPr vert="horz" lIns="91440" tIns="45720" rIns="91440" bIns="45720" rtlCol="0">
            <a:noAutofit/>
          </a:bodyPr>
          <a:lstStyle/>
          <a:p>
            <a:pPr lvl="0" indent="-342900" algn="just" hangingPunct="0">
              <a:spcBef>
                <a:spcPct val="20000"/>
              </a:spcBef>
              <a:buClr>
                <a:srgbClr val="C00000"/>
              </a:buClr>
            </a:pPr>
            <a:r>
              <a:rPr lang="en-US" altLang="zh-CN" sz="2000" i="1" dirty="0">
                <a:latin typeface="Times New Roman" pitchFamily="18" charset="0"/>
                <a:cs typeface="Times New Roman" pitchFamily="18" charset="0"/>
              </a:rPr>
              <a:t>=&gt;</a:t>
            </a:r>
            <a:endParaRPr lang="en-US" altLang="zh-CN" sz="2000" dirty="0">
              <a:latin typeface="Times New Roman" pitchFamily="18" charset="0"/>
              <a:ea typeface="华文细黑" pitchFamily="2" charset="-122"/>
              <a:cs typeface="Times New Roman" pitchFamily="18" charset="0"/>
            </a:endParaRPr>
          </a:p>
        </p:txBody>
      </p:sp>
      <p:sp>
        <p:nvSpPr>
          <p:cNvPr id="18" name="矩形 17"/>
          <p:cNvSpPr/>
          <p:nvPr/>
        </p:nvSpPr>
        <p:spPr>
          <a:xfrm>
            <a:off x="5682706" y="5132439"/>
            <a:ext cx="6288074" cy="901004"/>
          </a:xfrm>
          <a:prstGeom prst="rect">
            <a:avLst/>
          </a:prstGeom>
          <a:solidFill>
            <a:schemeClr val="accent1">
              <a:lumMod val="60000"/>
              <a:lumOff val="40000"/>
            </a:schemeClr>
          </a:solidFill>
          <a:ln w="19050" cap="rnd">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zh-CN" sz="2000" dirty="0">
                <a:solidFill>
                  <a:schemeClr val="tx1"/>
                </a:solidFill>
              </a:rPr>
              <a:t>New approach needs to be investigated to allow operators to collect QoE measurements easily for streaming services</a:t>
            </a:r>
            <a:endParaRPr lang="zh-CN" altLang="en-US" sz="2000" dirty="0">
              <a:solidFill>
                <a:schemeClr val="tx1"/>
              </a:solidFill>
            </a:endParaRPr>
          </a:p>
        </p:txBody>
      </p:sp>
      <p:graphicFrame>
        <p:nvGraphicFramePr>
          <p:cNvPr id="2051" name="Object 3"/>
          <p:cNvGraphicFramePr>
            <a:graphicFrameLocks noChangeAspect="1"/>
          </p:cNvGraphicFramePr>
          <p:nvPr/>
        </p:nvGraphicFramePr>
        <p:xfrm>
          <a:off x="5672138" y="260350"/>
          <a:ext cx="6265862" cy="4679950"/>
        </p:xfrm>
        <a:graphic>
          <a:graphicData uri="http://schemas.openxmlformats.org/presentationml/2006/ole">
            <p:oleObj spid="_x0000_s2054" name="Visio" r:id="rId3" imgW="4597146" imgH="3434429" progId="">
              <p:embed/>
            </p:oleObj>
          </a:graphicData>
        </a:graphic>
      </p:graphicFrame>
    </p:spTree>
    <p:extLst>
      <p:ext uri="{BB962C8B-B14F-4D97-AF65-F5344CB8AC3E}">
        <p14:creationId xmlns:p14="http://schemas.microsoft.com/office/powerpoint/2010/main" xmlns="" val="2491721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9BBEC874-1D71-43A6-868D-2CC93EDDD1CA}" type="slidenum">
              <a:rPr lang="zh-CN" altLang="en-US" sz="1400" smtClean="0"/>
              <a:pPr/>
              <a:t>5</a:t>
            </a:fld>
            <a:endParaRPr lang="zh-CN" altLang="en-US" sz="1400" dirty="0"/>
          </a:p>
        </p:txBody>
      </p:sp>
      <p:sp>
        <p:nvSpPr>
          <p:cNvPr id="8" name="标题 1"/>
          <p:cNvSpPr>
            <a:spLocks noGrp="1"/>
          </p:cNvSpPr>
          <p:nvPr>
            <p:ph type="title"/>
          </p:nvPr>
        </p:nvSpPr>
        <p:spPr>
          <a:xfrm>
            <a:off x="838200" y="365128"/>
            <a:ext cx="10515600" cy="943168"/>
          </a:xfrm>
        </p:spPr>
        <p:txBody>
          <a:bodyPr/>
          <a:lstStyle/>
          <a:p>
            <a:r>
              <a:rPr lang="en-US" altLang="zh-CN" b="1" dirty="0"/>
              <a:t>Background</a:t>
            </a:r>
            <a:endParaRPr lang="zh-CN" altLang="en-US" b="1" dirty="0"/>
          </a:p>
        </p:txBody>
      </p:sp>
      <p:sp>
        <p:nvSpPr>
          <p:cNvPr id="9" name="内容占位符 2"/>
          <p:cNvSpPr>
            <a:spLocks noGrp="1"/>
          </p:cNvSpPr>
          <p:nvPr>
            <p:ph idx="1"/>
          </p:nvPr>
        </p:nvSpPr>
        <p:spPr>
          <a:xfrm>
            <a:off x="838200" y="1228426"/>
            <a:ext cx="10515600" cy="4936400"/>
          </a:xfrm>
        </p:spPr>
        <p:txBody>
          <a:bodyPr>
            <a:normAutofit/>
          </a:bodyPr>
          <a:lstStyle/>
          <a:p>
            <a:pPr>
              <a:lnSpc>
                <a:spcPct val="100000"/>
              </a:lnSpc>
            </a:pPr>
            <a:r>
              <a:rPr lang="en-US" altLang="zh-CN" b="1" dirty="0">
                <a:ea typeface="仿宋" panose="02010609060101010101" pitchFamily="49" charset="-122"/>
                <a:cs typeface="Times New Roman" panose="02020603050405020304" pitchFamily="18" charset="0"/>
              </a:rPr>
              <a:t>Chaos and inaccuracy of QoE measurement</a:t>
            </a:r>
          </a:p>
          <a:p>
            <a:pPr lvl="1">
              <a:lnSpc>
                <a:spcPct val="100000"/>
              </a:lnSpc>
            </a:pPr>
            <a:r>
              <a:rPr lang="en-GB" altLang="zh-CN" b="1" dirty="0"/>
              <a:t>Operators now have limited ways to collect the QoE parameters</a:t>
            </a:r>
            <a:r>
              <a:rPr lang="en-GB" altLang="zh-CN" dirty="0"/>
              <a:t>. All of possible ways do not have unified </a:t>
            </a:r>
            <a:r>
              <a:rPr lang="en-GB" altLang="zh-CN" dirty="0" err="1"/>
              <a:t>QoE</a:t>
            </a:r>
            <a:r>
              <a:rPr lang="en-GB" altLang="zh-CN" dirty="0"/>
              <a:t> measurement</a:t>
            </a:r>
            <a:r>
              <a:rPr lang="en-US" altLang="zh-CN" dirty="0"/>
              <a:t>,</a:t>
            </a:r>
            <a:r>
              <a:rPr lang="en-GB" altLang="zh-CN" dirty="0"/>
              <a:t> which achieve diverse understanding of user experience.</a:t>
            </a:r>
            <a:endParaRPr lang="en-US" altLang="zh-CN" dirty="0">
              <a:ea typeface="仿宋" panose="02010609060101010101" pitchFamily="49" charset="-122"/>
              <a:cs typeface="Times New Roman" panose="02020603050405020304" pitchFamily="18" charset="0"/>
            </a:endParaRPr>
          </a:p>
          <a:p>
            <a:pPr lvl="1">
              <a:lnSpc>
                <a:spcPct val="100000"/>
              </a:lnSpc>
            </a:pPr>
            <a:r>
              <a:rPr lang="en-US" altLang="zh-CN" dirty="0"/>
              <a:t>All the feasible ways for QoE measurement do not involve RAN, which actually impact UE experience much.</a:t>
            </a:r>
            <a:endParaRPr lang="en-GB" altLang="zh-CN" dirty="0"/>
          </a:p>
          <a:p>
            <a:pPr lvl="1">
              <a:lnSpc>
                <a:spcPct val="100000"/>
              </a:lnSpc>
            </a:pPr>
            <a:r>
              <a:rPr lang="en-GB" altLang="zh-CN" b="1" dirty="0"/>
              <a:t>It is beneficial to introduce the QoE Measurement Collection for streaming services in RAN</a:t>
            </a:r>
            <a:r>
              <a:rPr lang="en-GB" altLang="zh-CN" dirty="0"/>
              <a:t>. </a:t>
            </a:r>
          </a:p>
          <a:p>
            <a:pPr lvl="2">
              <a:lnSpc>
                <a:spcPct val="100000"/>
              </a:lnSpc>
            </a:pPr>
            <a:r>
              <a:rPr lang="en-GB" altLang="zh-CN" dirty="0"/>
              <a:t>It provides means for operators to better understand the user perception and try to find some convenient ways to figure out the problems of user experience on streaming services. </a:t>
            </a:r>
          </a:p>
          <a:p>
            <a:pPr lvl="2">
              <a:lnSpc>
                <a:spcPct val="100000"/>
              </a:lnSpc>
            </a:pPr>
            <a:r>
              <a:rPr lang="en-GB" altLang="zh-CN" dirty="0"/>
              <a:t>Based on both QoE and RAN information, operators could </a:t>
            </a:r>
            <a:r>
              <a:rPr lang="en-US" altLang="zh-CN" dirty="0"/>
              <a:t>choose the appropriate way for network optimization and enhance user experience.</a:t>
            </a:r>
            <a:endParaRPr lang="en-US" altLang="zh-CN" dirty="0">
              <a:latin typeface="Times New Roman" panose="02020603050405020304" pitchFamily="18" charset="0"/>
              <a:ea typeface="仿宋"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24917212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9BBEC874-1D71-43A6-868D-2CC93EDDD1CA}" type="slidenum">
              <a:rPr lang="zh-CN" altLang="en-US" sz="1400" smtClean="0"/>
              <a:pPr/>
              <a:t>6</a:t>
            </a:fld>
            <a:endParaRPr lang="zh-CN" altLang="en-US" sz="1400" dirty="0"/>
          </a:p>
        </p:txBody>
      </p:sp>
      <p:sp>
        <p:nvSpPr>
          <p:cNvPr id="9" name="Title 1"/>
          <p:cNvSpPr>
            <a:spLocks noGrp="1"/>
          </p:cNvSpPr>
          <p:nvPr>
            <p:ph type="title"/>
          </p:nvPr>
        </p:nvSpPr>
        <p:spPr>
          <a:xfrm>
            <a:off x="431372" y="164639"/>
            <a:ext cx="10176933" cy="984108"/>
          </a:xfrm>
        </p:spPr>
        <p:txBody>
          <a:bodyPr vert="horz" lIns="162580" tIns="81291" rIns="162580" bIns="81291" rtlCol="0" anchor="ctr">
            <a:noAutofit/>
          </a:bodyPr>
          <a:lstStyle/>
          <a:p>
            <a:r>
              <a:rPr lang="en-US" altLang="zh-CN" sz="4000" b="1" dirty="0"/>
              <a:t>Motivation</a:t>
            </a:r>
            <a:endParaRPr lang="zh-CN" altLang="en-US" sz="4000" b="1" dirty="0"/>
          </a:p>
        </p:txBody>
      </p:sp>
      <p:sp>
        <p:nvSpPr>
          <p:cNvPr id="10" name="Content Placeholder 2"/>
          <p:cNvSpPr txBox="1">
            <a:spLocks/>
          </p:cNvSpPr>
          <p:nvPr/>
        </p:nvSpPr>
        <p:spPr>
          <a:xfrm>
            <a:off x="538508" y="1042802"/>
            <a:ext cx="10934091" cy="5446488"/>
          </a:xfrm>
          <a:prstGeom prst="rect">
            <a:avLst/>
          </a:prstGeom>
        </p:spPr>
        <p:txBody>
          <a:bodyPr/>
          <a:lstStyle/>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Accurate, cost efficient and unified UE experience evaluation</a:t>
            </a:r>
          </a:p>
          <a:p>
            <a:pPr marL="685783" lvl="1" indent="-228594" defTabSz="914377">
              <a:lnSpc>
                <a:spcPct val="90000"/>
              </a:lnSpc>
              <a:spcBef>
                <a:spcPts val="500"/>
              </a:spcBef>
              <a:buFont typeface="Arial" panose="020B0604020202020204" pitchFamily="34" charset="0"/>
              <a:buChar char="•"/>
            </a:pPr>
            <a:r>
              <a:rPr lang="en-GB" altLang="zh-CN" sz="2200" dirty="0"/>
              <a:t>Currently, if operators want to know the user experience for streaming services at UE side, one possible way is to install an APP on each UE, which costs some extra expense and more efforts. While UEs might not have willing to report user experience related information, because it is not clear on the motivations, e.g. what rewards will be got from UE point of view. </a:t>
            </a:r>
          </a:p>
          <a:p>
            <a:pPr marL="685783" lvl="1" indent="-228594" defTabSz="914377">
              <a:lnSpc>
                <a:spcPct val="90000"/>
              </a:lnSpc>
              <a:spcBef>
                <a:spcPts val="500"/>
              </a:spcBef>
              <a:buFont typeface="Arial" panose="020B0604020202020204" pitchFamily="34" charset="0"/>
              <a:buChar char="•"/>
            </a:pPr>
            <a:r>
              <a:rPr lang="en-GB" altLang="zh-CN" sz="2200" dirty="0"/>
              <a:t>Operators regard streaming services (typically video services) as the key booster of the commercial outstanding performance growth rate, customers’ experience should be focused on. The evaluation of UE experience is vital to operators.</a:t>
            </a:r>
            <a:endParaRPr lang="en-US" altLang="zh-CN" sz="2200" dirty="0"/>
          </a:p>
          <a:p>
            <a:pPr marL="685783" lvl="1" indent="-228594" defTabSz="914377">
              <a:lnSpc>
                <a:spcPct val="90000"/>
              </a:lnSpc>
              <a:spcBef>
                <a:spcPts val="500"/>
              </a:spcBef>
              <a:buFont typeface="Arial" panose="020B0604020202020204" pitchFamily="34" charset="0"/>
              <a:buChar char="•"/>
            </a:pPr>
            <a:r>
              <a:rPr lang="en-US" altLang="zh-CN" sz="2200" dirty="0"/>
              <a:t>Operators can utilize QoE measurement to evaluate user experience accurately. By </a:t>
            </a:r>
            <a:r>
              <a:rPr lang="en-GB" altLang="zh-CN" sz="2200" dirty="0" smtClean="0"/>
              <a:t>correlating</a:t>
            </a:r>
            <a:r>
              <a:rPr lang="en-GB" altLang="zh-CN" sz="2400" dirty="0" smtClean="0"/>
              <a:t> </a:t>
            </a:r>
            <a:r>
              <a:rPr lang="en-US" altLang="zh-CN" sz="2200" dirty="0" err="1" smtClean="0"/>
              <a:t>QoE</a:t>
            </a:r>
            <a:r>
              <a:rPr lang="en-US" altLang="zh-CN" sz="2200" dirty="0" smtClean="0"/>
              <a:t> </a:t>
            </a:r>
            <a:r>
              <a:rPr lang="en-US" altLang="zh-CN" sz="2200" dirty="0"/>
              <a:t>measurement with radio parameters, operators can optimize the network accordingly to achieve better user experience . </a:t>
            </a:r>
            <a:endParaRPr lang="en-US" altLang="zh-CN" sz="2200" dirty="0">
              <a:ea typeface="仿宋" panose="02010609060101010101" pitchFamily="49" charset="-122"/>
              <a:cs typeface="Times New Roman" panose="02020603050405020304" pitchFamily="18" charset="0"/>
            </a:endParaRPr>
          </a:p>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Applicable to both UTRAN and E-UTRAN</a:t>
            </a:r>
          </a:p>
          <a:p>
            <a:pPr marL="685783" lvl="1" indent="-228594" defTabSz="914377">
              <a:lnSpc>
                <a:spcPct val="90000"/>
              </a:lnSpc>
              <a:spcBef>
                <a:spcPts val="500"/>
              </a:spcBef>
              <a:buFont typeface="Arial" panose="020B0604020202020204" pitchFamily="34" charset="0"/>
              <a:buChar char="•"/>
            </a:pPr>
            <a:r>
              <a:rPr lang="en-US" altLang="zh-CN" sz="2200" dirty="0">
                <a:ea typeface="仿宋" panose="02010609060101010101" pitchFamily="49" charset="-122"/>
                <a:cs typeface="Times New Roman" panose="02020603050405020304" pitchFamily="18" charset="0"/>
              </a:rPr>
              <a:t>UTRAN</a:t>
            </a:r>
            <a:r>
              <a:rPr lang="zh-CN" altLang="en-US" sz="2200" dirty="0">
                <a:ea typeface="仿宋" panose="02010609060101010101" pitchFamily="49" charset="-122"/>
                <a:cs typeface="Times New Roman" panose="02020603050405020304" pitchFamily="18" charset="0"/>
              </a:rPr>
              <a:t> </a:t>
            </a:r>
            <a:r>
              <a:rPr lang="en-US" altLang="zh-CN" sz="2200" dirty="0">
                <a:ea typeface="仿宋" panose="02010609060101010101" pitchFamily="49" charset="-122"/>
                <a:cs typeface="Times New Roman" panose="02020603050405020304" pitchFamily="18" charset="0"/>
              </a:rPr>
              <a:t>and E-UTRAN are the main networks for streaming services. Both should be considered. </a:t>
            </a:r>
          </a:p>
          <a:p>
            <a:pPr marL="685783" lvl="1" indent="-228594" defTabSz="914377">
              <a:lnSpc>
                <a:spcPct val="80000"/>
              </a:lnSpc>
              <a:spcBef>
                <a:spcPts val="500"/>
              </a:spcBef>
              <a:buFont typeface="Arial" panose="020B0604020202020204" pitchFamily="34" charset="0"/>
              <a:buChar char="•"/>
            </a:pPr>
            <a:endParaRPr lang="en-US" altLang="zh-CN" sz="2200" b="1" dirty="0">
              <a:ea typeface="仿宋"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561606447"/>
      </p:ext>
    </p:extLst>
  </p:cSld>
  <p:clrMapOvr>
    <a:masterClrMapping/>
  </p:clrMapOvr>
  <p:transition advClick="0" advTm="80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12"/>
          </p:nvPr>
        </p:nvSpPr>
        <p:spPr/>
        <p:txBody>
          <a:bodyPr/>
          <a:lstStyle/>
          <a:p>
            <a:fld id="{9BBEC874-1D71-43A6-868D-2CC93EDDD1CA}" type="slidenum">
              <a:rPr lang="zh-CN" altLang="en-US" sz="1400" smtClean="0"/>
              <a:pPr/>
              <a:t>7</a:t>
            </a:fld>
            <a:endParaRPr lang="zh-CN" altLang="en-US" sz="1400" dirty="0"/>
          </a:p>
        </p:txBody>
      </p:sp>
      <p:sp>
        <p:nvSpPr>
          <p:cNvPr id="9" name="Title 1"/>
          <p:cNvSpPr>
            <a:spLocks noGrp="1"/>
          </p:cNvSpPr>
          <p:nvPr>
            <p:ph type="title"/>
          </p:nvPr>
        </p:nvSpPr>
        <p:spPr>
          <a:xfrm>
            <a:off x="431372" y="164639"/>
            <a:ext cx="10176933" cy="984108"/>
          </a:xfrm>
        </p:spPr>
        <p:txBody>
          <a:bodyPr vert="horz" lIns="162580" tIns="81291" rIns="162580" bIns="81291" rtlCol="0" anchor="ctr">
            <a:noAutofit/>
          </a:bodyPr>
          <a:lstStyle/>
          <a:p>
            <a:r>
              <a:rPr lang="en-US" altLang="zh-CN" sz="4000" b="1" dirty="0"/>
              <a:t>Benefit for Operators</a:t>
            </a:r>
            <a:endParaRPr lang="zh-CN" altLang="en-US" sz="4000" b="1" dirty="0"/>
          </a:p>
        </p:txBody>
      </p:sp>
      <p:sp>
        <p:nvSpPr>
          <p:cNvPr id="10" name="Content Placeholder 2"/>
          <p:cNvSpPr txBox="1">
            <a:spLocks/>
          </p:cNvSpPr>
          <p:nvPr/>
        </p:nvSpPr>
        <p:spPr>
          <a:xfrm>
            <a:off x="279196" y="875725"/>
            <a:ext cx="11621651" cy="5623469"/>
          </a:xfrm>
          <a:prstGeom prst="rect">
            <a:avLst/>
          </a:prstGeom>
        </p:spPr>
        <p:txBody>
          <a:bodyPr/>
          <a:lstStyle/>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QoE measurement parameters</a:t>
            </a:r>
          </a:p>
          <a:p>
            <a:pPr marL="685783" lvl="1" indent="-228594" defTabSz="914377">
              <a:lnSpc>
                <a:spcPct val="90000"/>
              </a:lnSpc>
              <a:spcBef>
                <a:spcPts val="500"/>
              </a:spcBef>
              <a:buFont typeface="Arial" panose="020B0604020202020204" pitchFamily="34" charset="0"/>
              <a:buChar char="•"/>
            </a:pPr>
            <a:r>
              <a:rPr lang="en-GB" altLang="zh-CN" sz="2200" dirty="0"/>
              <a:t>Network can achieve not only the final evaluation result of streaming services (e.g. video MOS), but also the related parameters for </a:t>
            </a:r>
            <a:r>
              <a:rPr lang="en-GB" altLang="zh-CN" sz="2200" dirty="0" smtClean="0"/>
              <a:t>calculation of </a:t>
            </a:r>
            <a:r>
              <a:rPr lang="en-GB" altLang="zh-CN" sz="2200" dirty="0" smtClean="0"/>
              <a:t>video MOS </a:t>
            </a:r>
            <a:r>
              <a:rPr lang="en-GB" altLang="zh-CN" sz="2200" dirty="0"/>
              <a:t>(</a:t>
            </a:r>
            <a:r>
              <a:rPr lang="en-GB" altLang="zh-CN" sz="2200" dirty="0"/>
              <a:t>e.g. QoE measurements), which can be combined with radio </a:t>
            </a:r>
            <a:r>
              <a:rPr lang="en-GB" altLang="zh-CN" sz="2200" dirty="0" smtClean="0"/>
              <a:t>measurements for better understanding </a:t>
            </a:r>
            <a:r>
              <a:rPr lang="en-GB" altLang="zh-CN" sz="2200" dirty="0"/>
              <a:t>of </a:t>
            </a:r>
            <a:r>
              <a:rPr lang="en-GB" altLang="zh-CN" sz="2200" dirty="0" smtClean="0"/>
              <a:t>real UE experience.</a:t>
            </a:r>
            <a:endParaRPr lang="en-US" altLang="zh-CN" sz="2200" dirty="0"/>
          </a:p>
          <a:p>
            <a:pPr marL="1295381" lvl="2" indent="-11430">
              <a:spcBef>
                <a:spcPts val="200"/>
              </a:spcBef>
              <a:buFont typeface="Arial" pitchFamily="34" charset="0"/>
              <a:buChar char="•"/>
            </a:pPr>
            <a:r>
              <a:rPr lang="en-GB" altLang="zh-CN" sz="2133" kern="0" dirty="0"/>
              <a:t>The network optimization related parameters</a:t>
            </a:r>
          </a:p>
          <a:p>
            <a:pPr marL="1295381" lvl="2" indent="-11430">
              <a:spcBef>
                <a:spcPts val="200"/>
              </a:spcBef>
              <a:buFont typeface="Arial" pitchFamily="34" charset="0"/>
              <a:buChar char="•"/>
            </a:pPr>
            <a:r>
              <a:rPr lang="en-GB" altLang="zh-CN" sz="2133" kern="0" dirty="0"/>
              <a:t>Whether the terminal or the streaming original quality of the network which impacts</a:t>
            </a:r>
            <a:endParaRPr lang="en-US" altLang="zh-CN" sz="2133" kern="0" dirty="0"/>
          </a:p>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Network control</a:t>
            </a:r>
          </a:p>
          <a:p>
            <a:pPr marL="685783" lvl="1" indent="-228594" defTabSz="914377">
              <a:lnSpc>
                <a:spcPct val="90000"/>
              </a:lnSpc>
              <a:spcBef>
                <a:spcPts val="500"/>
              </a:spcBef>
              <a:buFont typeface="Arial" panose="020B0604020202020204" pitchFamily="34" charset="0"/>
              <a:buChar char="•"/>
            </a:pPr>
            <a:r>
              <a:rPr lang="en-GB" altLang="zh-CN" sz="2200" dirty="0">
                <a:ea typeface="仿宋" panose="02010609060101010101" pitchFamily="49" charset="-122"/>
                <a:cs typeface="Times New Roman" panose="02020603050405020304" pitchFamily="18" charset="0"/>
              </a:rPr>
              <a:t>Operators could control when, where and how often to collect QoE measurements in order to calculate the video MOS, for the need might vary from place to place and the video MOS calculation is the trade off </a:t>
            </a:r>
            <a:r>
              <a:rPr lang="en-GB" altLang="zh-CN" sz="2200" dirty="0" smtClean="0">
                <a:ea typeface="仿宋" panose="02010609060101010101" pitchFamily="49" charset="-122"/>
                <a:cs typeface="Times New Roman" panose="02020603050405020304" pitchFamily="18" charset="0"/>
              </a:rPr>
              <a:t>between </a:t>
            </a:r>
            <a:r>
              <a:rPr lang="en-GB" altLang="zh-CN" sz="2200" dirty="0">
                <a:ea typeface="仿宋" panose="02010609060101010101" pitchFamily="49" charset="-122"/>
                <a:cs typeface="Times New Roman" panose="02020603050405020304" pitchFamily="18" charset="0"/>
              </a:rPr>
              <a:t>UE</a:t>
            </a:r>
            <a:r>
              <a:rPr lang="en-US" altLang="zh-CN" sz="2200" dirty="0">
                <a:ea typeface="仿宋" panose="02010609060101010101" pitchFamily="49" charset="-122"/>
                <a:cs typeface="Times New Roman" panose="02020603050405020304" pitchFamily="18" charset="0"/>
              </a:rPr>
              <a:t>/network</a:t>
            </a:r>
            <a:r>
              <a:rPr lang="en-GB" altLang="zh-CN" sz="2200" dirty="0">
                <a:ea typeface="仿宋" panose="02010609060101010101" pitchFamily="49" charset="-122"/>
                <a:cs typeface="Times New Roman" panose="02020603050405020304" pitchFamily="18" charset="0"/>
              </a:rPr>
              <a:t> burden and </a:t>
            </a:r>
            <a:r>
              <a:rPr lang="en-GB" altLang="zh-CN" sz="2200" dirty="0" smtClean="0">
                <a:ea typeface="仿宋" panose="02010609060101010101" pitchFamily="49" charset="-122"/>
                <a:cs typeface="Times New Roman" panose="02020603050405020304" pitchFamily="18" charset="0"/>
              </a:rPr>
              <a:t>its usefulness.</a:t>
            </a:r>
            <a:endParaRPr lang="zh-CN" altLang="zh-CN" sz="2200" dirty="0">
              <a:ea typeface="仿宋" panose="02010609060101010101" pitchFamily="49" charset="-122"/>
              <a:cs typeface="Times New Roman" panose="02020603050405020304" pitchFamily="18" charset="0"/>
            </a:endParaRPr>
          </a:p>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Unified metrics</a:t>
            </a:r>
          </a:p>
          <a:p>
            <a:pPr marL="685783" lvl="1" indent="-228594" defTabSz="914377">
              <a:lnSpc>
                <a:spcPct val="90000"/>
              </a:lnSpc>
              <a:spcBef>
                <a:spcPts val="500"/>
              </a:spcBef>
              <a:buFont typeface="Arial" panose="020B0604020202020204" pitchFamily="34" charset="0"/>
              <a:buChar char="•"/>
            </a:pPr>
            <a:r>
              <a:rPr lang="en-GB" altLang="zh-CN" sz="2200" dirty="0" smtClean="0">
                <a:ea typeface="仿宋" panose="02010609060101010101" pitchFamily="49" charset="-122"/>
                <a:cs typeface="Times New Roman" panose="02020603050405020304" pitchFamily="18" charset="0"/>
              </a:rPr>
              <a:t>Both a </a:t>
            </a:r>
            <a:r>
              <a:rPr lang="en-GB" altLang="zh-CN" sz="2200" dirty="0">
                <a:ea typeface="仿宋" panose="02010609060101010101" pitchFamily="49" charset="-122"/>
                <a:cs typeface="Times New Roman" panose="02020603050405020304" pitchFamily="18" charset="0"/>
              </a:rPr>
              <a:t>unified interpretation of video MOS </a:t>
            </a:r>
            <a:r>
              <a:rPr lang="en-GB" altLang="zh-CN" sz="2200" dirty="0" smtClean="0">
                <a:ea typeface="仿宋" panose="02010609060101010101" pitchFamily="49" charset="-122"/>
                <a:cs typeface="Times New Roman" panose="02020603050405020304" pitchFamily="18" charset="0"/>
              </a:rPr>
              <a:t>and Unified </a:t>
            </a:r>
            <a:r>
              <a:rPr lang="en-GB" altLang="zh-CN" sz="2200" dirty="0" err="1" smtClean="0">
                <a:ea typeface="仿宋" panose="02010609060101010101" pitchFamily="49" charset="-122"/>
                <a:cs typeface="Times New Roman" panose="02020603050405020304" pitchFamily="18" charset="0"/>
              </a:rPr>
              <a:t>QoE</a:t>
            </a:r>
            <a:r>
              <a:rPr lang="en-GB" altLang="zh-CN" sz="2200" dirty="0" smtClean="0">
                <a:ea typeface="仿宋" panose="02010609060101010101" pitchFamily="49" charset="-122"/>
                <a:cs typeface="Times New Roman" panose="02020603050405020304" pitchFamily="18" charset="0"/>
              </a:rPr>
              <a:t> metrics </a:t>
            </a:r>
            <a:r>
              <a:rPr lang="en-GB" altLang="zh-CN" sz="2200" dirty="0" smtClean="0">
                <a:ea typeface="仿宋" panose="02010609060101010101" pitchFamily="49" charset="-122"/>
                <a:cs typeface="Times New Roman" panose="02020603050405020304" pitchFamily="18" charset="0"/>
              </a:rPr>
              <a:t>are </a:t>
            </a:r>
            <a:r>
              <a:rPr lang="en-GB" altLang="zh-CN" sz="2200" dirty="0">
                <a:ea typeface="仿宋" panose="02010609060101010101" pitchFamily="49" charset="-122"/>
                <a:cs typeface="Times New Roman" panose="02020603050405020304" pitchFamily="18" charset="0"/>
              </a:rPr>
              <a:t>beneficial for operators to evaluate </a:t>
            </a:r>
            <a:r>
              <a:rPr lang="en-GB" altLang="zh-CN" sz="2200" dirty="0" smtClean="0">
                <a:ea typeface="仿宋" panose="02010609060101010101" pitchFamily="49" charset="-122"/>
                <a:cs typeface="Times New Roman" panose="02020603050405020304" pitchFamily="18" charset="0"/>
              </a:rPr>
              <a:t>real </a:t>
            </a:r>
            <a:r>
              <a:rPr lang="en-GB" altLang="zh-CN" sz="2200" dirty="0">
                <a:ea typeface="仿宋" panose="02010609060101010101" pitchFamily="49" charset="-122"/>
                <a:cs typeface="Times New Roman" panose="02020603050405020304" pitchFamily="18" charset="0"/>
              </a:rPr>
              <a:t>user experience </a:t>
            </a:r>
            <a:r>
              <a:rPr lang="en-GB" altLang="zh-CN" sz="2200" dirty="0" smtClean="0">
                <a:ea typeface="仿宋" panose="02010609060101010101" pitchFamily="49" charset="-122"/>
                <a:cs typeface="Times New Roman" panose="02020603050405020304" pitchFamily="18" charset="0"/>
              </a:rPr>
              <a:t>on</a:t>
            </a:r>
            <a:r>
              <a:rPr lang="en-GB" altLang="zh-CN" sz="2200" dirty="0" smtClean="0">
                <a:ea typeface="仿宋" panose="02010609060101010101" pitchFamily="49" charset="-122"/>
                <a:cs typeface="Times New Roman" panose="02020603050405020304" pitchFamily="18" charset="0"/>
              </a:rPr>
              <a:t> </a:t>
            </a:r>
            <a:r>
              <a:rPr lang="en-GB" altLang="zh-CN" sz="2200" dirty="0">
                <a:ea typeface="仿宋" panose="02010609060101010101" pitchFamily="49" charset="-122"/>
                <a:cs typeface="Times New Roman" panose="02020603050405020304" pitchFamily="18" charset="0"/>
              </a:rPr>
              <a:t>streaming services.</a:t>
            </a:r>
            <a:endParaRPr lang="zh-CN" altLang="zh-CN" sz="2200" dirty="0">
              <a:ea typeface="仿宋" panose="02010609060101010101" pitchFamily="49" charset="-122"/>
              <a:cs typeface="Times New Roman" panose="02020603050405020304" pitchFamily="18" charset="0"/>
            </a:endParaRPr>
          </a:p>
          <a:p>
            <a:pPr marL="342900" indent="-342900">
              <a:buFont typeface="Arial" panose="020B0604020202020204" pitchFamily="34" charset="0"/>
              <a:buChar char="•"/>
            </a:pPr>
            <a:r>
              <a:rPr lang="en-US" altLang="zh-CN" sz="2400" b="1" dirty="0">
                <a:ea typeface="仿宋" panose="02010609060101010101" pitchFamily="49" charset="-122"/>
                <a:cs typeface="Times New Roman" panose="02020603050405020304" pitchFamily="18" charset="0"/>
              </a:rPr>
              <a:t>Network optimization</a:t>
            </a:r>
          </a:p>
          <a:p>
            <a:pPr marL="685783" lvl="1" indent="-228594" defTabSz="914377">
              <a:lnSpc>
                <a:spcPct val="90000"/>
              </a:lnSpc>
              <a:spcBef>
                <a:spcPts val="500"/>
              </a:spcBef>
              <a:buFont typeface="Arial" panose="020B0604020202020204" pitchFamily="34" charset="0"/>
              <a:buChar char="•"/>
            </a:pPr>
            <a:r>
              <a:rPr lang="en-GB" altLang="zh-CN" sz="2200" dirty="0"/>
              <a:t>Operators can optimize the networks for better </a:t>
            </a:r>
            <a:r>
              <a:rPr lang="en-GB" altLang="zh-CN" sz="2200" dirty="0" smtClean="0"/>
              <a:t>user experience according </a:t>
            </a:r>
            <a:r>
              <a:rPr lang="en-GB" altLang="zh-CN" sz="2200" dirty="0"/>
              <a:t>to the collected QoE measurements combining with radio </a:t>
            </a:r>
            <a:r>
              <a:rPr lang="en-GB" altLang="zh-CN" sz="2200" dirty="0" smtClean="0"/>
              <a:t>measurements.</a:t>
            </a:r>
            <a:endParaRPr lang="en-US" altLang="zh-CN" sz="2200" dirty="0">
              <a:ea typeface="仿宋" panose="02010609060101010101" pitchFamily="49" charset="-122"/>
              <a:cs typeface="Times New Roman" panose="02020603050405020304" pitchFamily="18" charset="0"/>
            </a:endParaRPr>
          </a:p>
          <a:p>
            <a:pPr marL="685783" lvl="1" indent="-228594" defTabSz="914377">
              <a:lnSpc>
                <a:spcPct val="80000"/>
              </a:lnSpc>
              <a:spcBef>
                <a:spcPts val="500"/>
              </a:spcBef>
              <a:buFont typeface="Arial" panose="020B0604020202020204" pitchFamily="34" charset="0"/>
              <a:buChar char="•"/>
            </a:pPr>
            <a:endParaRPr lang="en-US" altLang="zh-CN" sz="2200" dirty="0">
              <a:ea typeface="仿宋"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561606447"/>
      </p:ext>
    </p:extLst>
  </p:cSld>
  <p:clrMapOvr>
    <a:masterClrMapping/>
  </p:clrMapOvr>
  <p:transition advClick="0" advTm="8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2000" y="132736"/>
            <a:ext cx="11144069" cy="863261"/>
          </a:xfrm>
        </p:spPr>
        <p:txBody>
          <a:bodyPr>
            <a:normAutofit/>
          </a:bodyPr>
          <a:lstStyle/>
          <a:p>
            <a:pPr algn="l"/>
            <a:r>
              <a:rPr lang="en-US" altLang="zh-CN" sz="4000" b="1" dirty="0"/>
              <a:t>Objective and Scope</a:t>
            </a:r>
            <a:endParaRPr lang="en-US" sz="4000" b="1" dirty="0">
              <a:ea typeface="SimHei" pitchFamily="2" charset="-122"/>
            </a:endParaRPr>
          </a:p>
        </p:txBody>
      </p:sp>
      <p:sp>
        <p:nvSpPr>
          <p:cNvPr id="66564" name="Rectangle 4"/>
          <p:cNvSpPr>
            <a:spLocks noChangeArrowheads="1"/>
          </p:cNvSpPr>
          <p:nvPr/>
        </p:nvSpPr>
        <p:spPr bwMode="auto">
          <a:xfrm>
            <a:off x="0" y="-230819"/>
            <a:ext cx="184682" cy="461641"/>
          </a:xfrm>
          <a:prstGeom prst="rect">
            <a:avLst/>
          </a:prstGeom>
          <a:noFill/>
          <a:ln w="9525">
            <a:noFill/>
            <a:miter lim="800000"/>
            <a:headEnd/>
            <a:tailEnd/>
          </a:ln>
          <a:effectLst/>
        </p:spPr>
        <p:txBody>
          <a:bodyPr vert="horz" wrap="none" lIns="91416" tIns="45708" rIns="91416" bIns="45708" numCol="1" anchor="ctr" anchorCtr="0" compatLnSpc="1">
            <a:prstTxWarp prst="textNoShape">
              <a:avLst/>
            </a:prstTxWarp>
            <a:spAutoFit/>
          </a:bodyPr>
          <a:lstStyle/>
          <a:p>
            <a:endParaRPr lang="zh-CN" altLang="en-US" sz="2400"/>
          </a:p>
        </p:txBody>
      </p:sp>
      <p:sp>
        <p:nvSpPr>
          <p:cNvPr id="6" name="Content Placeholder 2"/>
          <p:cNvSpPr txBox="1">
            <a:spLocks/>
          </p:cNvSpPr>
          <p:nvPr/>
        </p:nvSpPr>
        <p:spPr>
          <a:xfrm>
            <a:off x="80870" y="808503"/>
            <a:ext cx="12111129" cy="5899370"/>
          </a:xfrm>
          <a:prstGeom prst="rect">
            <a:avLst/>
          </a:prstGeom>
        </p:spPr>
        <p:txBody>
          <a:bodyPr/>
          <a:lstStyle/>
          <a:p>
            <a:pPr marL="380981" indent="-380981">
              <a:spcBef>
                <a:spcPct val="20000"/>
              </a:spcBef>
              <a:buFont typeface="Arial" pitchFamily="34" charset="0"/>
              <a:buChar char="•"/>
            </a:pPr>
            <a:r>
              <a:rPr lang="en-GB" altLang="zh-CN" sz="2400" b="1" kern="0" dirty="0"/>
              <a:t>The objective of this work item is to determine</a:t>
            </a:r>
            <a:endParaRPr lang="en-US" altLang="zh-CN" sz="2400" b="1" kern="0" dirty="0"/>
          </a:p>
          <a:p>
            <a:pPr marL="838181" lvl="1" indent="-380981">
              <a:spcBef>
                <a:spcPct val="20000"/>
              </a:spcBef>
              <a:buFont typeface="Arial" pitchFamily="34" charset="0"/>
              <a:buChar char="•"/>
            </a:pPr>
            <a:r>
              <a:rPr lang="en-GB" altLang="zh-CN" sz="2133" kern="0" dirty="0"/>
              <a:t>RAN collects QoE measurements for streaming services from the UE side</a:t>
            </a:r>
            <a:endParaRPr lang="en-US" altLang="zh-CN" sz="2133" kern="0" dirty="0"/>
          </a:p>
          <a:p>
            <a:pPr marL="838181" lvl="1" indent="-380981">
              <a:spcBef>
                <a:spcPct val="20000"/>
              </a:spcBef>
              <a:buFont typeface="Arial" pitchFamily="34" charset="0"/>
              <a:buChar char="•"/>
            </a:pPr>
            <a:r>
              <a:rPr lang="en-GB" altLang="zh-CN" sz="2133" kern="0" dirty="0"/>
              <a:t>The </a:t>
            </a:r>
            <a:r>
              <a:rPr lang="en-GB" altLang="zh-CN" sz="2133" kern="0" dirty="0" smtClean="0"/>
              <a:t>trigger and measurement </a:t>
            </a:r>
            <a:r>
              <a:rPr lang="en-GB" altLang="zh-CN" sz="2133" kern="0" dirty="0" smtClean="0"/>
              <a:t>report </a:t>
            </a:r>
            <a:r>
              <a:rPr lang="en-GB" altLang="zh-CN" sz="2133" kern="0" dirty="0" err="1" smtClean="0"/>
              <a:t>ing</a:t>
            </a:r>
            <a:r>
              <a:rPr lang="en-GB" altLang="zh-CN" sz="2133" kern="0" dirty="0" smtClean="0"/>
              <a:t> procedures of </a:t>
            </a:r>
            <a:r>
              <a:rPr lang="en-GB" altLang="zh-CN" sz="2133" kern="0" dirty="0" err="1" smtClean="0"/>
              <a:t>QoE</a:t>
            </a:r>
            <a:r>
              <a:rPr lang="en-GB" altLang="zh-CN" sz="2133" kern="0" dirty="0" smtClean="0"/>
              <a:t> measurements for streaming services</a:t>
            </a:r>
            <a:endParaRPr lang="en-US" altLang="zh-CN" sz="2133" kern="0" dirty="0"/>
          </a:p>
          <a:p>
            <a:pPr marL="380981" indent="-380981">
              <a:spcBef>
                <a:spcPct val="20000"/>
              </a:spcBef>
              <a:buFont typeface="Arial" pitchFamily="34" charset="0"/>
              <a:buChar char="•"/>
            </a:pPr>
            <a:r>
              <a:rPr lang="en-GB" altLang="zh-CN" sz="2400" b="1" kern="0" dirty="0"/>
              <a:t>The following principles should be </a:t>
            </a:r>
            <a:r>
              <a:rPr lang="en-GB" altLang="zh-CN" sz="2400" b="1" kern="0" dirty="0" smtClean="0"/>
              <a:t>followed </a:t>
            </a:r>
            <a:r>
              <a:rPr lang="en-GB" altLang="zh-CN" sz="2400" b="1" kern="0" dirty="0"/>
              <a:t>when developing the QoE Measurement Collection solutions:</a:t>
            </a:r>
            <a:endParaRPr lang="en-US" altLang="zh-CN" sz="2400" b="1" kern="0" dirty="0"/>
          </a:p>
          <a:p>
            <a:pPr marL="838181" lvl="1" indent="-380981">
              <a:spcBef>
                <a:spcPct val="20000"/>
              </a:spcBef>
              <a:buFont typeface="Arial" pitchFamily="34" charset="0"/>
              <a:buChar char="•"/>
            </a:pPr>
            <a:r>
              <a:rPr lang="en-US" altLang="zh-CN" sz="2133" kern="0" dirty="0"/>
              <a:t>QoE measurements are configured to the UE by E-UTRAN/UTRAN by RRC signaling, based on Network management systems measurement definitions configured to E-UTRAN/UTRAN. QoE measurements may be triggered by various rules, e.g. based on cells.</a:t>
            </a:r>
          </a:p>
          <a:p>
            <a:pPr marL="838181" lvl="1" indent="-380981">
              <a:spcBef>
                <a:spcPct val="20000"/>
              </a:spcBef>
              <a:buFont typeface="Arial" pitchFamily="34" charset="0"/>
              <a:buChar char="•"/>
            </a:pPr>
            <a:r>
              <a:rPr lang="en-US" altLang="zh-CN" sz="2133" kern="0" dirty="0"/>
              <a:t>The QoE measurement reports are sent via RRC signaling to the E-UTRAN/UTRAN. RRC signaling to report QoE measurements should also consider the SA4 progress on IQoE (S4-160300), e.g. specific </a:t>
            </a:r>
            <a:r>
              <a:rPr lang="en-US" altLang="zh-CN" sz="2133" kern="0" dirty="0" err="1"/>
              <a:t>QoE</a:t>
            </a:r>
            <a:r>
              <a:rPr lang="en-US" altLang="zh-CN" sz="2133" kern="0" dirty="0"/>
              <a:t> </a:t>
            </a:r>
            <a:r>
              <a:rPr lang="en-US" altLang="zh-CN" sz="2133" kern="0" dirty="0" smtClean="0"/>
              <a:t>measurements/ </a:t>
            </a:r>
            <a:r>
              <a:rPr lang="en-US" altLang="zh-CN" sz="2133" kern="0" dirty="0" smtClean="0"/>
              <a:t>metrics</a:t>
            </a:r>
            <a:endParaRPr lang="zh-CN" altLang="zh-CN" sz="2133" kern="0" dirty="0"/>
          </a:p>
          <a:p>
            <a:pPr marL="838181" lvl="1" indent="-380981">
              <a:spcBef>
                <a:spcPct val="20000"/>
              </a:spcBef>
              <a:buFont typeface="Arial" pitchFamily="34" charset="0"/>
              <a:buChar char="•"/>
            </a:pPr>
            <a:r>
              <a:rPr lang="en-US" altLang="zh-CN" sz="2133" kern="0" dirty="0"/>
              <a:t>QoE measurements from the UE can be combined/processed with the network measurements already available in the E-UTRAN/UTRAN and sent to e.g., the MDT-entity outside the E-UTRAN/UTRAN. Also basic measurement objects are to be identified, which may be added to the results such as Cell ID, time (if relevant) before being transferred onwards to the respective MDT-entity outside the E-UTRAN/UTRAN</a:t>
            </a:r>
            <a:endParaRPr lang="zh-CN" altLang="zh-CN" sz="2400" dirty="0"/>
          </a:p>
        </p:txBody>
      </p:sp>
      <p:sp>
        <p:nvSpPr>
          <p:cNvPr id="7" name="灯片编号占位符 6"/>
          <p:cNvSpPr>
            <a:spLocks noGrp="1"/>
          </p:cNvSpPr>
          <p:nvPr>
            <p:ph type="sldNum" sz="quarter" idx="12"/>
          </p:nvPr>
        </p:nvSpPr>
        <p:spPr/>
        <p:txBody>
          <a:bodyPr/>
          <a:lstStyle/>
          <a:p>
            <a:fld id="{9BBEC874-1D71-43A6-868D-2CC93EDDD1CA}" type="slidenum">
              <a:rPr lang="zh-CN" altLang="en-US" sz="1400" smtClean="0"/>
              <a:pPr/>
              <a:t>8</a:t>
            </a:fld>
            <a:endParaRPr lang="zh-CN" altLang="en-US" sz="1400" dirty="0"/>
          </a:p>
        </p:txBody>
      </p:sp>
    </p:spTree>
    <p:extLst>
      <p:ext uri="{BB962C8B-B14F-4D97-AF65-F5344CB8AC3E}">
        <p14:creationId xmlns:p14="http://schemas.microsoft.com/office/powerpoint/2010/main" xmlns="" val="3939712526"/>
      </p:ext>
    </p:extLst>
  </p:cSld>
  <p:clrMapOvr>
    <a:masterClrMapping/>
  </p:clrMapOvr>
  <p:transition advClick="0" advTm="800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2000" y="132736"/>
            <a:ext cx="11144069" cy="863261"/>
          </a:xfrm>
        </p:spPr>
        <p:txBody>
          <a:bodyPr>
            <a:normAutofit/>
          </a:bodyPr>
          <a:lstStyle/>
          <a:p>
            <a:pPr algn="l"/>
            <a:r>
              <a:rPr lang="en-US" altLang="zh-CN" sz="4000" b="1" dirty="0"/>
              <a:t>Objective and Scope</a:t>
            </a:r>
            <a:endParaRPr lang="en-US" sz="4000" b="1" dirty="0">
              <a:ea typeface="SimHei" pitchFamily="2" charset="-122"/>
            </a:endParaRPr>
          </a:p>
        </p:txBody>
      </p:sp>
      <p:sp>
        <p:nvSpPr>
          <p:cNvPr id="66564" name="Rectangle 4"/>
          <p:cNvSpPr>
            <a:spLocks noChangeArrowheads="1"/>
          </p:cNvSpPr>
          <p:nvPr/>
        </p:nvSpPr>
        <p:spPr bwMode="auto">
          <a:xfrm>
            <a:off x="0" y="-230819"/>
            <a:ext cx="184682" cy="461641"/>
          </a:xfrm>
          <a:prstGeom prst="rect">
            <a:avLst/>
          </a:prstGeom>
          <a:noFill/>
          <a:ln w="9525">
            <a:noFill/>
            <a:miter lim="800000"/>
            <a:headEnd/>
            <a:tailEnd/>
          </a:ln>
          <a:effectLst/>
        </p:spPr>
        <p:txBody>
          <a:bodyPr vert="horz" wrap="none" lIns="91416" tIns="45708" rIns="91416" bIns="45708" numCol="1" anchor="ctr" anchorCtr="0" compatLnSpc="1">
            <a:prstTxWarp prst="textNoShape">
              <a:avLst/>
            </a:prstTxWarp>
            <a:spAutoFit/>
          </a:bodyPr>
          <a:lstStyle/>
          <a:p>
            <a:endParaRPr lang="zh-CN" altLang="en-US" sz="2400"/>
          </a:p>
        </p:txBody>
      </p:sp>
      <p:sp>
        <p:nvSpPr>
          <p:cNvPr id="6" name="Content Placeholder 2"/>
          <p:cNvSpPr txBox="1">
            <a:spLocks/>
          </p:cNvSpPr>
          <p:nvPr/>
        </p:nvSpPr>
        <p:spPr>
          <a:xfrm>
            <a:off x="149110" y="890391"/>
            <a:ext cx="11933705" cy="5899370"/>
          </a:xfrm>
          <a:prstGeom prst="rect">
            <a:avLst/>
          </a:prstGeom>
        </p:spPr>
        <p:txBody>
          <a:bodyPr/>
          <a:lstStyle/>
          <a:p>
            <a:pPr marL="380981" indent="-380981">
              <a:spcBef>
                <a:spcPct val="20000"/>
              </a:spcBef>
            </a:pPr>
            <a:r>
              <a:rPr lang="en-GB" altLang="zh-CN" sz="2400" dirty="0" smtClean="0"/>
              <a:t>For the above-mentioned, the work should follow the detailed work plan listed below:</a:t>
            </a:r>
            <a:endParaRPr lang="en-GB" altLang="zh-CN" sz="2400" b="1" kern="0" dirty="0" smtClean="0"/>
          </a:p>
          <a:p>
            <a:pPr marL="380981" indent="-380981">
              <a:spcBef>
                <a:spcPct val="20000"/>
              </a:spcBef>
              <a:buFont typeface="Arial" pitchFamily="34" charset="0"/>
              <a:buChar char="•"/>
            </a:pPr>
            <a:r>
              <a:rPr lang="en-GB" altLang="zh-CN" sz="2000" b="1" dirty="0" smtClean="0"/>
              <a:t>For RAN WG2:</a:t>
            </a:r>
            <a:endParaRPr lang="en-US" altLang="zh-CN" sz="2000" b="1" dirty="0" smtClean="0"/>
          </a:p>
          <a:p>
            <a:pPr marL="838181" lvl="1" indent="-380981">
              <a:spcBef>
                <a:spcPct val="20000"/>
              </a:spcBef>
              <a:buFont typeface="Arial" pitchFamily="34" charset="0"/>
              <a:buChar char="•"/>
            </a:pPr>
            <a:r>
              <a:rPr lang="en-GB" altLang="zh-CN" sz="2133" kern="0" dirty="0" smtClean="0"/>
              <a:t>Define the procedures for configuration and reporting </a:t>
            </a:r>
            <a:r>
              <a:rPr lang="en-GB" altLang="zh-CN" sz="2133" kern="0" dirty="0" smtClean="0"/>
              <a:t>of </a:t>
            </a:r>
            <a:r>
              <a:rPr lang="en-GB" altLang="zh-CN" sz="2133" kern="0" dirty="0" err="1" smtClean="0"/>
              <a:t>QoE</a:t>
            </a:r>
            <a:r>
              <a:rPr lang="en-GB" altLang="zh-CN" sz="2133" kern="0" dirty="0" smtClean="0"/>
              <a:t> measurements by </a:t>
            </a:r>
            <a:r>
              <a:rPr lang="en-GB" altLang="zh-CN" sz="2133" kern="0" dirty="0" smtClean="0"/>
              <a:t>using RRC.</a:t>
            </a:r>
          </a:p>
          <a:p>
            <a:pPr marL="838181" lvl="1" indent="-380981">
              <a:spcBef>
                <a:spcPct val="20000"/>
              </a:spcBef>
              <a:buFont typeface="Arial" pitchFamily="34" charset="0"/>
              <a:buChar char="•"/>
            </a:pPr>
            <a:r>
              <a:rPr lang="en-GB" altLang="zh-CN" sz="2133" kern="0" dirty="0" smtClean="0"/>
              <a:t>Definition </a:t>
            </a:r>
            <a:r>
              <a:rPr lang="en-GB" altLang="zh-CN" sz="2133" kern="0" dirty="0" smtClean="0"/>
              <a:t>of the delivery functionality towards O&amp;M in co-operation with TSG SA </a:t>
            </a:r>
            <a:r>
              <a:rPr lang="en-GB" altLang="zh-CN" sz="2133" kern="0" dirty="0" smtClean="0"/>
              <a:t>WG5,if needed.</a:t>
            </a:r>
            <a:endParaRPr lang="en-GB" altLang="zh-CN" sz="2133" kern="0" dirty="0" smtClean="0"/>
          </a:p>
          <a:p>
            <a:pPr marL="838181" lvl="1" indent="-380981">
              <a:spcBef>
                <a:spcPct val="20000"/>
              </a:spcBef>
            </a:pPr>
            <a:endParaRPr lang="en-US" altLang="zh-CN" sz="2133" kern="0" dirty="0" smtClean="0"/>
          </a:p>
          <a:p>
            <a:pPr marL="380981" indent="-380981">
              <a:spcBef>
                <a:spcPct val="20000"/>
              </a:spcBef>
              <a:buFont typeface="Arial" pitchFamily="34" charset="0"/>
              <a:buChar char="•"/>
            </a:pPr>
            <a:r>
              <a:rPr lang="en-GB" altLang="zh-CN" sz="2000" b="1" dirty="0" smtClean="0"/>
              <a:t>For RAN WG3:</a:t>
            </a:r>
            <a:endParaRPr lang="en-US" altLang="zh-CN" sz="2000" b="1" kern="0" dirty="0" smtClean="0"/>
          </a:p>
          <a:p>
            <a:pPr marL="838181" lvl="1" indent="-380981">
              <a:spcBef>
                <a:spcPct val="20000"/>
              </a:spcBef>
              <a:buFont typeface="Arial" pitchFamily="34" charset="0"/>
              <a:buChar char="•"/>
            </a:pPr>
            <a:r>
              <a:rPr lang="en-GB" altLang="zh-CN" sz="2133" kern="0" dirty="0" smtClean="0"/>
              <a:t>Define necessary E-UTRAN/UTRAN functionality for </a:t>
            </a:r>
            <a:r>
              <a:rPr lang="en-GB" altLang="zh-CN" sz="2133" kern="0" dirty="0" err="1" smtClean="0"/>
              <a:t>QoE</a:t>
            </a:r>
            <a:r>
              <a:rPr lang="en-GB" altLang="zh-CN" sz="2133" kern="0" dirty="0" smtClean="0"/>
              <a:t> </a:t>
            </a:r>
            <a:r>
              <a:rPr lang="en-GB" altLang="zh-CN" sz="2133" kern="0" dirty="0" smtClean="0"/>
              <a:t>Measurement Collection for the interfaces under RAN3 responsibility.</a:t>
            </a:r>
            <a:endParaRPr lang="en-US" altLang="zh-CN" sz="2133" kern="0" dirty="0"/>
          </a:p>
          <a:p>
            <a:pPr marL="838181" lvl="1" indent="-380981">
              <a:spcBef>
                <a:spcPct val="20000"/>
              </a:spcBef>
              <a:buFont typeface="Arial" pitchFamily="34" charset="0"/>
              <a:buChar char="•"/>
            </a:pPr>
            <a:r>
              <a:rPr lang="en-GB" altLang="zh-CN" sz="2133" kern="0" dirty="0" smtClean="0"/>
              <a:t>Define new functionality in UTRAN to report Node B local information to RNC, if needed, over NBAP.</a:t>
            </a:r>
            <a:endParaRPr lang="zh-CN" altLang="zh-CN" sz="2133" kern="0" dirty="0"/>
          </a:p>
          <a:p>
            <a:pPr marL="838181" lvl="1" indent="-380981">
              <a:spcBef>
                <a:spcPct val="20000"/>
              </a:spcBef>
              <a:buFont typeface="Arial" pitchFamily="34" charset="0"/>
              <a:buChar char="•"/>
            </a:pPr>
            <a:r>
              <a:rPr lang="en-GB" altLang="zh-CN" sz="2133" kern="0" dirty="0" smtClean="0"/>
              <a:t>Definition of the O&amp;M requirements for the handling of the UE and E-UTRAN/UTRAN measurement data</a:t>
            </a:r>
          </a:p>
          <a:p>
            <a:pPr marL="838181" lvl="1" indent="-380981">
              <a:spcBef>
                <a:spcPct val="20000"/>
              </a:spcBef>
              <a:buFont typeface="Arial" pitchFamily="34" charset="0"/>
              <a:buChar char="•"/>
            </a:pPr>
            <a:endParaRPr lang="en-GB" altLang="zh-CN" sz="2133" kern="0" dirty="0" smtClean="0"/>
          </a:p>
          <a:p>
            <a:pPr marL="380981" indent="-380981">
              <a:spcBef>
                <a:spcPct val="20000"/>
              </a:spcBef>
              <a:buFont typeface="Arial" pitchFamily="34" charset="0"/>
              <a:buChar char="•"/>
            </a:pPr>
            <a:r>
              <a:rPr lang="en-GB" altLang="zh-CN" sz="2000" dirty="0" smtClean="0"/>
              <a:t>Coordination between RAN2 and CT1 may be needed when designing the solutions.</a:t>
            </a:r>
            <a:endParaRPr lang="en-US" altLang="zh-CN" sz="2000" kern="0" dirty="0" smtClean="0"/>
          </a:p>
          <a:p>
            <a:pPr marL="838181" lvl="1" indent="-380981">
              <a:spcBef>
                <a:spcPct val="20000"/>
              </a:spcBef>
              <a:buFont typeface="Arial" pitchFamily="34" charset="0"/>
              <a:buChar char="•"/>
            </a:pPr>
            <a:endParaRPr lang="zh-CN" altLang="zh-CN" sz="2133" kern="0" dirty="0"/>
          </a:p>
        </p:txBody>
      </p:sp>
      <p:sp>
        <p:nvSpPr>
          <p:cNvPr id="7" name="灯片编号占位符 6"/>
          <p:cNvSpPr>
            <a:spLocks noGrp="1"/>
          </p:cNvSpPr>
          <p:nvPr>
            <p:ph type="sldNum" sz="quarter" idx="12"/>
          </p:nvPr>
        </p:nvSpPr>
        <p:spPr/>
        <p:txBody>
          <a:bodyPr/>
          <a:lstStyle/>
          <a:p>
            <a:fld id="{9BBEC874-1D71-43A6-868D-2CC93EDDD1CA}" type="slidenum">
              <a:rPr lang="zh-CN" altLang="en-US" sz="1400" smtClean="0"/>
              <a:pPr/>
              <a:t>9</a:t>
            </a:fld>
            <a:endParaRPr lang="zh-CN" altLang="en-US" sz="1400" dirty="0"/>
          </a:p>
        </p:txBody>
      </p:sp>
      <p:sp>
        <p:nvSpPr>
          <p:cNvPr id="8" name="内容占位符 1"/>
          <p:cNvSpPr txBox="1">
            <a:spLocks/>
          </p:cNvSpPr>
          <p:nvPr/>
        </p:nvSpPr>
        <p:spPr>
          <a:xfrm>
            <a:off x="561760" y="2464089"/>
            <a:ext cx="5375014" cy="545690"/>
          </a:xfrm>
          <a:prstGeom prst="rect">
            <a:avLst/>
          </a:prstGeom>
        </p:spPr>
        <p:txBody>
          <a:bodyPr vert="horz" lIns="91440" tIns="45720" rIns="91440" bIns="45720" rtlCol="0">
            <a:noAutofit/>
          </a:bodyPr>
          <a:lstStyle/>
          <a:p>
            <a:pPr lvl="0" indent="-342900" algn="just" hangingPunct="0">
              <a:spcBef>
                <a:spcPct val="20000"/>
              </a:spcBef>
              <a:buClr>
                <a:srgbClr val="C00000"/>
              </a:buClr>
            </a:pPr>
            <a:r>
              <a:rPr lang="en-US" altLang="zh-CN" sz="1600" i="1" dirty="0" smtClean="0">
                <a:latin typeface="Times New Roman" pitchFamily="18" charset="0"/>
                <a:cs typeface="Times New Roman" pitchFamily="18" charset="0"/>
              </a:rPr>
              <a:t>*</a:t>
            </a:r>
            <a:r>
              <a:rPr lang="en-US" altLang="zh-CN" sz="1600" b="1" i="1" dirty="0" smtClean="0"/>
              <a:t>Note: </a:t>
            </a:r>
            <a:r>
              <a:rPr lang="en-US" altLang="zh-CN" sz="1600" i="1" dirty="0" smtClean="0"/>
              <a:t>Existing MDT procedures should be taken as a baseline.</a:t>
            </a:r>
            <a:endParaRPr lang="en-US" altLang="zh-CN" sz="1600" i="1" dirty="0">
              <a:latin typeface="Times New Roman" pitchFamily="18" charset="0"/>
              <a:cs typeface="Times New Roman" pitchFamily="18" charset="0"/>
            </a:endParaRPr>
          </a:p>
        </p:txBody>
      </p:sp>
      <p:sp>
        <p:nvSpPr>
          <p:cNvPr id="10" name="内容占位符 1"/>
          <p:cNvSpPr txBox="1">
            <a:spLocks/>
          </p:cNvSpPr>
          <p:nvPr/>
        </p:nvSpPr>
        <p:spPr>
          <a:xfrm>
            <a:off x="602697" y="5398366"/>
            <a:ext cx="5375014" cy="545690"/>
          </a:xfrm>
          <a:prstGeom prst="rect">
            <a:avLst/>
          </a:prstGeom>
        </p:spPr>
        <p:txBody>
          <a:bodyPr vert="horz" lIns="91440" tIns="45720" rIns="91440" bIns="45720" rtlCol="0">
            <a:noAutofit/>
          </a:bodyPr>
          <a:lstStyle/>
          <a:p>
            <a:pPr lvl="0" indent="-342900" algn="just" hangingPunct="0">
              <a:spcBef>
                <a:spcPct val="20000"/>
              </a:spcBef>
              <a:buClr>
                <a:srgbClr val="C00000"/>
              </a:buClr>
            </a:pPr>
            <a:r>
              <a:rPr lang="en-US" altLang="zh-CN" sz="1600" i="1" dirty="0" smtClean="0">
                <a:latin typeface="Times New Roman" pitchFamily="18" charset="0"/>
                <a:cs typeface="Times New Roman" pitchFamily="18" charset="0"/>
              </a:rPr>
              <a:t>*</a:t>
            </a:r>
            <a:r>
              <a:rPr lang="en-US" altLang="zh-CN" sz="1600" b="1" i="1" dirty="0" smtClean="0"/>
              <a:t>Note: </a:t>
            </a:r>
            <a:r>
              <a:rPr lang="en-US" altLang="zh-CN" sz="1600" i="1" dirty="0" smtClean="0"/>
              <a:t>Existing MDT procedures should be taken as a baseline.</a:t>
            </a:r>
            <a:endParaRPr lang="en-US" altLang="zh-CN" sz="1600" i="1" dirty="0">
              <a:latin typeface="Times New Roman" pitchFamily="18" charset="0"/>
              <a:cs typeface="Times New Roman" pitchFamily="18" charset="0"/>
            </a:endParaRPr>
          </a:p>
        </p:txBody>
      </p:sp>
    </p:spTree>
    <p:extLst>
      <p:ext uri="{BB962C8B-B14F-4D97-AF65-F5344CB8AC3E}">
        <p14:creationId xmlns:p14="http://schemas.microsoft.com/office/powerpoint/2010/main" xmlns="" val="3939712526"/>
      </p:ext>
    </p:extLst>
  </p:cSld>
  <p:clrMapOvr>
    <a:masterClrMapping/>
  </p:clrMapOvr>
  <p:transition advClick="0" advTm="8000"/>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545</TotalTime>
  <Words>1393</Words>
  <Application>Microsoft Office PowerPoint</Application>
  <PresentationFormat>自定义</PresentationFormat>
  <Paragraphs>221</Paragraphs>
  <Slides>10</Slides>
  <Notes>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10</vt:i4>
      </vt:variant>
    </vt:vector>
  </HeadingPairs>
  <TitlesOfParts>
    <vt:vector size="12" baseType="lpstr">
      <vt:lpstr>Office 主题</vt:lpstr>
      <vt:lpstr>Visio</vt:lpstr>
      <vt:lpstr>幻灯片 1</vt:lpstr>
      <vt:lpstr>Background</vt:lpstr>
      <vt:lpstr>Background</vt:lpstr>
      <vt:lpstr>Background</vt:lpstr>
      <vt:lpstr>Background</vt:lpstr>
      <vt:lpstr>Motivation</vt:lpstr>
      <vt:lpstr>Benefit for Operators</vt:lpstr>
      <vt:lpstr>Objective and Scope</vt:lpstr>
      <vt:lpstr>Objective and Scope</vt:lpstr>
      <vt:lpstr>Time budget 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曹亘</dc:creator>
  <cp:lastModifiedBy>lenovo</cp:lastModifiedBy>
  <cp:revision>263</cp:revision>
  <dcterms:created xsi:type="dcterms:W3CDTF">2015-12-01T02:09:16Z</dcterms:created>
  <dcterms:modified xsi:type="dcterms:W3CDTF">2016-09-09T04:01:28Z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1465270750</vt:lpwstr>
  </property>
</Properties>
</file>