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67" r:id="rId3"/>
    <p:sldId id="261" r:id="rId4"/>
    <p:sldId id="262" r:id="rId5"/>
    <p:sldId id="264" r:id="rId6"/>
    <p:sldId id="265" r:id="rId7"/>
    <p:sldId id="266" r:id="rId8"/>
    <p:sldId id="268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290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43BF4-D946-48A6-880D-4D8EBD693F8E}" type="datetimeFigureOut">
              <a:rPr lang="zh-CN" altLang="en-US" smtClean="0"/>
              <a:t>2016/9/13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62567-2CE2-43FB-BCC4-36AA2C263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03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6288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2374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368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1212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8897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2483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9560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4296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491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1877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60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7269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46647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remaining </a:t>
            </a:r>
            <a:br>
              <a:rPr lang="en-US" altLang="ja-JP" dirty="0" smtClean="0"/>
            </a:br>
            <a:r>
              <a:rPr lang="en-US" altLang="ja-JP" dirty="0" smtClean="0"/>
              <a:t>open issues in TR38.913</a:t>
            </a:r>
            <a:endParaRPr kumimoji="1" lang="ja-JP" altLang="en-US" dirty="0"/>
          </a:p>
        </p:txBody>
      </p:sp>
      <p:sp>
        <p:nvSpPr>
          <p:cNvPr id="3" name="TextBox 4"/>
          <p:cNvSpPr txBox="1"/>
          <p:nvPr/>
        </p:nvSpPr>
        <p:spPr>
          <a:xfrm>
            <a:off x="179512" y="116632"/>
            <a:ext cx="87632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b="1" dirty="0"/>
              <a:t>3GPP TSG RAN Meeting #73</a:t>
            </a:r>
            <a:r>
              <a:rPr lang="en-GB" altLang="ja-JP" b="1" i="1" dirty="0"/>
              <a:t>	</a:t>
            </a:r>
            <a:r>
              <a:rPr lang="en-GB" altLang="ja-JP" b="1" i="1" dirty="0" smtClean="0"/>
              <a:t>					</a:t>
            </a:r>
            <a:r>
              <a:rPr lang="en-GB" altLang="ja-JP" b="1" dirty="0" smtClean="0"/>
              <a:t>RP-161599</a:t>
            </a:r>
            <a:endParaRPr lang="ja-JP" altLang="ja-JP" dirty="0"/>
          </a:p>
          <a:p>
            <a:r>
              <a:rPr lang="en-GB" altLang="ja-JP" b="1" dirty="0"/>
              <a:t>New Orleans, September 19 - 22, 2016</a:t>
            </a:r>
            <a:endParaRPr lang="en-GB" b="1" dirty="0" smtClean="0"/>
          </a:p>
          <a:p>
            <a:pPr hangingPunct="0"/>
            <a:r>
              <a:rPr lang="en-GB" b="1" dirty="0" smtClean="0"/>
              <a:t>Document for discussion/approval</a:t>
            </a:r>
            <a:endParaRPr lang="en-US" b="1" dirty="0"/>
          </a:p>
        </p:txBody>
      </p:sp>
      <p:sp>
        <p:nvSpPr>
          <p:cNvPr id="4" name="サブタイトル 2"/>
          <p:cNvSpPr>
            <a:spLocks noGrp="1"/>
          </p:cNvSpPr>
          <p:nvPr>
            <p:ph type="subTitle" idx="1"/>
          </p:nvPr>
        </p:nvSpPr>
        <p:spPr>
          <a:xfrm>
            <a:off x="971600" y="3886200"/>
            <a:ext cx="7056784" cy="1752600"/>
          </a:xfrm>
        </p:spPr>
        <p:txBody>
          <a:bodyPr/>
          <a:lstStyle/>
          <a:p>
            <a:endParaRPr lang="en-US" altLang="ja-JP" dirty="0" smtClean="0"/>
          </a:p>
          <a:p>
            <a:r>
              <a:rPr lang="en-US" altLang="ja-JP" dirty="0" smtClean="0">
                <a:solidFill>
                  <a:schemeClr val="tx1"/>
                </a:solidFill>
              </a:rPr>
              <a:t>NTT DOCOMO, CMCC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86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Motivation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dirty="0" smtClean="0"/>
              <a:t>The email discussions kicked-off after RAN#71 resolved the majority of the open issues in 38.913.</a:t>
            </a:r>
          </a:p>
          <a:p>
            <a:endParaRPr lang="en-US" altLang="ja-JP" dirty="0"/>
          </a:p>
          <a:p>
            <a:r>
              <a:rPr lang="en-US" altLang="ja-JP" dirty="0" smtClean="0"/>
              <a:t>However, there are still a few remaining open issues to be addressed.</a:t>
            </a:r>
          </a:p>
          <a:p>
            <a:endParaRPr kumimoji="1" lang="en-US" altLang="ja-JP" dirty="0"/>
          </a:p>
          <a:p>
            <a:r>
              <a:rPr lang="en-US" altLang="ja-JP" dirty="0" smtClean="0"/>
              <a:t>This contribution provides a way forward on the remaining open issues in 38.913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4329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 smtClean="0"/>
              <a:t>(1) </a:t>
            </a:r>
            <a:r>
              <a:rPr lang="en-US" altLang="ja-JP" b="1" dirty="0" smtClean="0"/>
              <a:t>7.17 Connection density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ja-JP" sz="2400" b="1" u="sng" dirty="0" smtClean="0"/>
              <a:t>Open issue: </a:t>
            </a:r>
          </a:p>
          <a:p>
            <a:pPr marL="0" indent="0">
              <a:buNone/>
            </a:pPr>
            <a:r>
              <a:rPr lang="en-US" altLang="ja-JP" sz="2200" dirty="0" err="1" smtClean="0"/>
              <a:t>QoS</a:t>
            </a:r>
            <a:r>
              <a:rPr lang="en-US" altLang="ja-JP" sz="2200" dirty="0" smtClean="0"/>
              <a:t> </a:t>
            </a:r>
            <a:r>
              <a:rPr lang="en-US" altLang="ja-JP" sz="2200" dirty="0"/>
              <a:t>definition </a:t>
            </a:r>
            <a:r>
              <a:rPr lang="en-US" altLang="ja-JP" sz="2200" dirty="0" smtClean="0"/>
              <a:t>is missing for this KPI.</a:t>
            </a:r>
          </a:p>
          <a:p>
            <a:pPr marL="0" indent="0">
              <a:buNone/>
            </a:pPr>
            <a:endParaRPr lang="en-US" altLang="ja-JP" sz="2200" dirty="0" smtClean="0"/>
          </a:p>
          <a:p>
            <a:pPr marL="0" indent="0">
              <a:buNone/>
            </a:pPr>
            <a:r>
              <a:rPr lang="en-US" altLang="ja-JP" sz="2400" b="1" u="sng" dirty="0" smtClean="0">
                <a:solidFill>
                  <a:srgbClr val="00B0F0"/>
                </a:solidFill>
              </a:rPr>
              <a:t>Proposed action:</a:t>
            </a:r>
          </a:p>
          <a:p>
            <a:pPr marL="0" indent="0">
              <a:buNone/>
            </a:pPr>
            <a:r>
              <a:rPr lang="en-US" altLang="ja-JP" sz="2200" dirty="0" smtClean="0">
                <a:solidFill>
                  <a:srgbClr val="FF0000"/>
                </a:solidFill>
              </a:rPr>
              <a:t>- </a:t>
            </a:r>
            <a:r>
              <a:rPr lang="en-US" altLang="ja-JP" sz="2200" dirty="0" smtClean="0"/>
              <a:t>Add the </a:t>
            </a:r>
            <a:r>
              <a:rPr lang="en-US" altLang="ja-JP" sz="2200" dirty="0" smtClean="0"/>
              <a:t>following </a:t>
            </a:r>
            <a:r>
              <a:rPr lang="en-US" altLang="ja-JP" sz="2200" dirty="0" err="1" smtClean="0"/>
              <a:t>QoS</a:t>
            </a:r>
            <a:r>
              <a:rPr lang="en-US" altLang="ja-JP" sz="2200" dirty="0" smtClean="0"/>
              <a:t> definition if there is not proposal on the definition at RAN#73. Keep updating it if the definition is further clarified in RAN1:</a:t>
            </a:r>
          </a:p>
          <a:p>
            <a:pPr marL="0" indent="0">
              <a:buNone/>
            </a:pPr>
            <a:r>
              <a:rPr lang="en-US" altLang="ja-JP" sz="2200" dirty="0" smtClean="0"/>
              <a:t>“</a:t>
            </a:r>
            <a:r>
              <a:rPr lang="en-US" altLang="ja-JP" sz="2200" dirty="0"/>
              <a:t>Connection density refers to total number of devices fulfilling a target </a:t>
            </a:r>
            <a:r>
              <a:rPr lang="en-US" altLang="ja-JP" sz="2200" dirty="0" err="1"/>
              <a:t>QoS</a:t>
            </a:r>
            <a:r>
              <a:rPr lang="en-US" altLang="ja-JP" sz="2200" dirty="0"/>
              <a:t> per unit area (per km2), where the target </a:t>
            </a:r>
            <a:r>
              <a:rPr lang="en-US" altLang="ja-JP" sz="2200" dirty="0" err="1"/>
              <a:t>QoS</a:t>
            </a:r>
            <a:r>
              <a:rPr lang="en-US" altLang="ja-JP" sz="2200" dirty="0"/>
              <a:t> is to ensure a system packet drop rate less than 1% under given packet arrival rate </a:t>
            </a:r>
            <a:r>
              <a:rPr lang="en-US" altLang="ja-JP" sz="2200" dirty="0" smtClean="0">
                <a:latin typeface="Symbol" panose="05050102010706020507" pitchFamily="18" charset="2"/>
              </a:rPr>
              <a:t>l </a:t>
            </a:r>
            <a:r>
              <a:rPr lang="en-US" altLang="ja-JP" sz="2200" dirty="0" smtClean="0"/>
              <a:t>and </a:t>
            </a:r>
            <a:r>
              <a:rPr lang="en-US" altLang="ja-JP" sz="2200" dirty="0"/>
              <a:t>packet size S.  </a:t>
            </a:r>
            <a:r>
              <a:rPr lang="en-US" altLang="ja-JP" sz="2200" dirty="0" smtClean="0"/>
              <a:t>Packet drop rate = (Number of packet in outage) / (number of generated packets), where a packet is in outage if this packet failed to be successfully received by destination receiver beyond packet dropping timer</a:t>
            </a:r>
          </a:p>
        </p:txBody>
      </p:sp>
    </p:spTree>
    <p:extLst>
      <p:ext uri="{BB962C8B-B14F-4D97-AF65-F5344CB8AC3E}">
        <p14:creationId xmlns:p14="http://schemas.microsoft.com/office/powerpoint/2010/main" val="56764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b="1" dirty="0" smtClean="0"/>
              <a:t>(2) </a:t>
            </a:r>
            <a:r>
              <a:rPr lang="en-US" altLang="ja-JP" b="1" dirty="0"/>
              <a:t>M</a:t>
            </a:r>
            <a:r>
              <a:rPr lang="en-US" altLang="ja-JP" b="1" dirty="0" smtClean="0"/>
              <a:t>apping </a:t>
            </a:r>
            <a:r>
              <a:rPr lang="en-US" altLang="ja-JP" b="1" dirty="0"/>
              <a:t>between deployment scenarios and usage scenarios for each </a:t>
            </a:r>
            <a:r>
              <a:rPr lang="en-US" altLang="ja-JP" b="1" dirty="0" smtClean="0"/>
              <a:t>KPI</a:t>
            </a:r>
            <a:r>
              <a:rPr lang="en-US" altLang="ja-JP" b="1" dirty="0"/>
              <a:t> </a:t>
            </a:r>
            <a:r>
              <a:rPr lang="ja-JP" altLang="ja-JP" b="1" dirty="0"/>
              <a:t/>
            </a:r>
            <a:br>
              <a:rPr lang="ja-JP" altLang="ja-JP" b="1" dirty="0"/>
            </a:b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ja-JP" b="1" u="sng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altLang="ja-JP" sz="2800" b="1" u="sng" dirty="0" smtClean="0"/>
              <a:t>Open </a:t>
            </a:r>
            <a:r>
              <a:rPr lang="en-US" altLang="ja-JP" sz="2800" b="1" u="sng" dirty="0"/>
              <a:t>issue: </a:t>
            </a:r>
          </a:p>
          <a:p>
            <a:pPr>
              <a:buFontTx/>
              <a:buChar char="-"/>
            </a:pPr>
            <a:r>
              <a:rPr lang="en-US" altLang="ja-JP" sz="2200" dirty="0"/>
              <a:t>The </a:t>
            </a:r>
            <a:r>
              <a:rPr lang="en-US" altLang="ja-JP" sz="2200" dirty="0" smtClean="0"/>
              <a:t>most of tables </a:t>
            </a:r>
            <a:r>
              <a:rPr lang="en-US" altLang="ja-JP" sz="2200" dirty="0"/>
              <a:t>on mapping between deployment scenarios and usage scenarios for each KPI are </a:t>
            </a:r>
            <a:r>
              <a:rPr lang="en-US" altLang="ja-JP" sz="2200" dirty="0" smtClean="0"/>
              <a:t>empty in Chapter 7.</a:t>
            </a:r>
            <a:endParaRPr lang="en-US" altLang="ja-JP" sz="2200" dirty="0"/>
          </a:p>
          <a:p>
            <a:pPr marL="0" indent="0">
              <a:buNone/>
            </a:pPr>
            <a:endParaRPr lang="en-US" altLang="ja-JP" b="1" u="sng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altLang="ja-JP" sz="2800" b="1" u="sng" dirty="0" smtClean="0">
                <a:solidFill>
                  <a:srgbClr val="00B0F0"/>
                </a:solidFill>
              </a:rPr>
              <a:t>Proposed </a:t>
            </a:r>
            <a:r>
              <a:rPr lang="en-US" altLang="ja-JP" sz="2800" b="1" u="sng" dirty="0">
                <a:solidFill>
                  <a:srgbClr val="00B0F0"/>
                </a:solidFill>
              </a:rPr>
              <a:t>action: </a:t>
            </a:r>
            <a:endParaRPr lang="en-US" altLang="ja-JP" sz="2800" b="1" u="sng" dirty="0" smtClean="0">
              <a:solidFill>
                <a:srgbClr val="00B0F0"/>
              </a:solidFill>
            </a:endParaRPr>
          </a:p>
          <a:p>
            <a:pPr>
              <a:buFontTx/>
              <a:buChar char="-"/>
            </a:pPr>
            <a:r>
              <a:rPr lang="en-US" altLang="ja-JP" sz="2200" dirty="0"/>
              <a:t>Remove empty tables and only leaves tables with </a:t>
            </a:r>
            <a:r>
              <a:rPr lang="en-US" altLang="ja-JP" sz="2200" dirty="0" smtClean="0"/>
              <a:t>numbers.</a:t>
            </a:r>
            <a:endParaRPr lang="en-US" altLang="ja-JP" sz="2200" dirty="0"/>
          </a:p>
          <a:p>
            <a:pPr>
              <a:buFontTx/>
              <a:buChar char="-"/>
            </a:pPr>
            <a:r>
              <a:rPr lang="en-US" altLang="ja-JP" sz="2200" dirty="0" smtClean="0"/>
              <a:t>Strike through empty cells for tables with numbers for only a subset of deployment scenarios or usage scenarios.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3558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b="1" dirty="0" smtClean="0"/>
              <a:t>(3) </a:t>
            </a:r>
            <a:r>
              <a:rPr lang="en-US" altLang="ja-JP" b="1" dirty="0" smtClean="0"/>
              <a:t>Evaluation </a:t>
            </a:r>
            <a:r>
              <a:rPr lang="en-US" altLang="ja-JP" b="1" dirty="0"/>
              <a:t>methodologies for TR38.913 KPIs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800" b="1" u="sng" dirty="0"/>
              <a:t>Open issue: </a:t>
            </a:r>
          </a:p>
          <a:p>
            <a:pPr>
              <a:buFontTx/>
              <a:buChar char="-"/>
            </a:pPr>
            <a:r>
              <a:rPr lang="en-US" altLang="ja-JP" sz="2200" dirty="0">
                <a:sym typeface="Wingdings" panose="05000000000000000000" pitchFamily="2" charset="2"/>
              </a:rPr>
              <a:t>The evaluation methodology for each KPI is not clarified in the TR.</a:t>
            </a:r>
          </a:p>
          <a:p>
            <a:pPr>
              <a:buFontTx/>
              <a:buChar char="-"/>
            </a:pPr>
            <a:endParaRPr lang="en-US" altLang="ja-JP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altLang="ja-JP" sz="2800" b="1" u="sng" dirty="0">
                <a:solidFill>
                  <a:srgbClr val="00B0F0"/>
                </a:solidFill>
              </a:rPr>
              <a:t>Proposed action: </a:t>
            </a:r>
          </a:p>
          <a:p>
            <a:pPr>
              <a:buFontTx/>
              <a:buChar char="-"/>
            </a:pPr>
            <a:r>
              <a:rPr lang="en-US" altLang="ja-JP" sz="2200" dirty="0" smtClean="0">
                <a:sym typeface="Wingdings" panose="05000000000000000000" pitchFamily="2" charset="2"/>
              </a:rPr>
              <a:t>Discuss </a:t>
            </a:r>
            <a:r>
              <a:rPr lang="en-US" altLang="ja-JP" sz="2200" dirty="0" smtClean="0">
                <a:sym typeface="Wingdings" panose="05000000000000000000" pitchFamily="2" charset="2"/>
              </a:rPr>
              <a:t>and agree on the contents of the table on the next slide.</a:t>
            </a:r>
          </a:p>
          <a:p>
            <a:pPr>
              <a:buFontTx/>
              <a:buChar char="-"/>
            </a:pPr>
            <a:r>
              <a:rPr lang="en-US" altLang="ja-JP" sz="2200" dirty="0" smtClean="0">
                <a:sym typeface="Wingdings" panose="05000000000000000000" pitchFamily="2" charset="2"/>
              </a:rPr>
              <a:t>Add the table on next slide or add new sentences </a:t>
            </a:r>
            <a:r>
              <a:rPr lang="en-US" altLang="ja-JP" sz="2200" dirty="0">
                <a:sym typeface="Wingdings" panose="05000000000000000000" pitchFamily="2" charset="2"/>
              </a:rPr>
              <a:t>in each part of Section </a:t>
            </a:r>
            <a:r>
              <a:rPr lang="en-US" altLang="ja-JP" sz="2200" dirty="0" smtClean="0">
                <a:sym typeface="Wingdings" panose="05000000000000000000" pitchFamily="2" charset="2"/>
              </a:rPr>
              <a:t>7 based on </a:t>
            </a:r>
            <a:r>
              <a:rPr lang="en-US" altLang="ja-JP" sz="2200" dirty="0">
                <a:sym typeface="Wingdings" panose="05000000000000000000" pitchFamily="2" charset="2"/>
              </a:rPr>
              <a:t>the </a:t>
            </a:r>
            <a:r>
              <a:rPr lang="en-US" altLang="ja-JP" sz="2200" dirty="0" smtClean="0">
                <a:sym typeface="Wingdings" panose="05000000000000000000" pitchFamily="2" charset="2"/>
              </a:rPr>
              <a:t>agreed contents </a:t>
            </a:r>
            <a:r>
              <a:rPr lang="en-US" altLang="ja-JP" sz="2200" dirty="0">
                <a:sym typeface="Wingdings" panose="05000000000000000000" pitchFamily="2" charset="2"/>
              </a:rPr>
              <a:t>of the </a:t>
            </a:r>
            <a:r>
              <a:rPr lang="en-US" altLang="ja-JP" sz="2200" dirty="0" smtClean="0">
                <a:sym typeface="Wingdings" panose="05000000000000000000" pitchFamily="2" charset="2"/>
              </a:rPr>
              <a:t>table.</a:t>
            </a:r>
            <a:endParaRPr lang="en-US" altLang="ja-JP" sz="2200" dirty="0">
              <a:sym typeface="Wingdings" panose="05000000000000000000" pitchFamily="2" charset="2"/>
            </a:endParaRPr>
          </a:p>
          <a:p>
            <a:pPr>
              <a:buFontTx/>
              <a:buChar char="-"/>
            </a:pPr>
            <a:endParaRPr lang="en-US" altLang="ja-JP" sz="22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82532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711029"/>
              </p:ext>
            </p:extLst>
          </p:nvPr>
        </p:nvGraphicFramePr>
        <p:xfrm>
          <a:off x="548473" y="1412776"/>
          <a:ext cx="8064895" cy="4970115"/>
        </p:xfrm>
        <a:graphic>
          <a:graphicData uri="http://schemas.openxmlformats.org/drawingml/2006/table">
            <a:tbl>
              <a:tblPr firstRow="1" firstCol="1" bandRow="1"/>
              <a:tblGrid>
                <a:gridCol w="648071"/>
                <a:gridCol w="2232247"/>
                <a:gridCol w="5184577"/>
              </a:tblGrid>
              <a:tr h="315067"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Section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1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KPI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1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S</a:t>
                      </a:r>
                      <a:r>
                        <a:rPr lang="en-GB" sz="11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ystem level evaluation and relevant deployment scenarios (NOTE)</a:t>
                      </a:r>
                      <a:endParaRPr lang="ja-JP" sz="11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26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7.1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Peak data rate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[Analytical evaluation]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26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7.2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Peak spectral efficiency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[Analytical evaluation]</a:t>
                      </a:r>
                      <a:endParaRPr lang="ja-JP" alt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26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7.3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Bandwidth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[Inspection]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26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7.4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Control plane latency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[Analytical evaluation]</a:t>
                      </a:r>
                      <a:endParaRPr lang="ja-JP" alt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26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7.5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Use plane latency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[Analytical evaluation]</a:t>
                      </a:r>
                      <a:endParaRPr lang="ja-JP" alt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9823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7.6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Latency for infrequent small packets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Analytical evaluation and system level evaluation</a:t>
                      </a:r>
                      <a:r>
                        <a:rPr lang="en-GB" altLang="ja-JP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if needed</a:t>
                      </a:r>
                      <a:endParaRPr lang="ja-JP" alt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26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7.7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Mobility interruption time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[Analytical evaluation]</a:t>
                      </a:r>
                      <a:endParaRPr lang="ja-JP" alt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26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7.8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Inter-system mobility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kumimoji="1"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  <a:cs typeface="+mn-cs"/>
                        </a:rPr>
                        <a:t>[Inspection]</a:t>
                      </a:r>
                      <a:endParaRPr kumimoji="1" lang="ja-JP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1386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7.9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Reliability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kumimoji="1" lang="en-GB" altLang="ja-JP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  <a:cs typeface="+mn-cs"/>
                        </a:rPr>
                        <a:t>Link level evaluation and system level</a:t>
                      </a:r>
                      <a:r>
                        <a:rPr kumimoji="1" lang="en-GB" altLang="ja-JP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  <a:cs typeface="+mn-cs"/>
                        </a:rPr>
                        <a:t> simulation</a:t>
                      </a:r>
                    </a:p>
                    <a:p>
                      <a:pPr marL="0" marR="0" indent="0" algn="just" defTabSz="914400" rtl="0" eaLnBrk="1" fontAlgn="auto" latinLnBrk="0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Indoor Hotspot, Urban Macro, Highway, and Urban grid for connected car</a:t>
                      </a:r>
                      <a:endParaRPr lang="ja-JP" altLang="ja-JP" sz="1000" strike="noStrike" baseline="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26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7.10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Coverage</a:t>
                      </a:r>
                      <a:endParaRPr lang="ja-JP" sz="1000" strike="dblStrike" baseline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[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Link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budget / link level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analysis]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26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7.10.1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Extreme coverage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[Link budget / link level analysis]</a:t>
                      </a:r>
                      <a:endParaRPr lang="ja-JP" altLang="ja-JP" sz="10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26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7.11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UE battery life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[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Analytical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evaluation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]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26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7.12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UE energy efficiency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[Quantitative  evaluation]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26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7.13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Cell/TRP spectral efficiency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A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joint system level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evaluation</a:t>
                      </a:r>
                    </a:p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Indoor Hotspot, Dense Urban, Rural, Urban Macro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926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7.14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Area traffic capacity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5926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7.15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User experienced data rate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5926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7.16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5</a:t>
                      </a:r>
                      <a:r>
                        <a:rPr lang="en-GB" sz="1000" baseline="30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th</a:t>
                      </a: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percentile user spectrum efficiency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74064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7.17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Connection density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ja-JP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  <a:cs typeface="+mn-cs"/>
                        </a:rPr>
                        <a:t>Analytical</a:t>
                      </a:r>
                      <a:r>
                        <a:rPr kumimoji="1" lang="en-GB" altLang="ja-JP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  <a:cs typeface="+mn-cs"/>
                        </a:rPr>
                        <a:t>, link level evaluation and system level</a:t>
                      </a:r>
                      <a:r>
                        <a:rPr kumimoji="1" lang="en-GB" altLang="ja-JP" sz="10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  <a:cs typeface="+mn-cs"/>
                        </a:rPr>
                        <a:t> evaluation</a:t>
                      </a:r>
                    </a:p>
                    <a:p>
                      <a:pPr marL="0" algn="just" defTabSz="914400" rtl="0" eaLnBrk="1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Urban coverage for massive connection (</a:t>
                      </a: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明朝"/>
                        </a:rPr>
                        <a:t>U</a:t>
                      </a: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rban environment</a:t>
                      </a:r>
                      <a:endParaRPr kumimoji="1" lang="ja-JP" altLang="ja-JP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3139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7.18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Mobility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[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Link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level evaluation with deployment scenario specific operating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point ]</a:t>
                      </a:r>
                      <a:endParaRPr lang="ja-JP" altLang="ja-JP" sz="10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8920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7.19</a:t>
                      </a:r>
                      <a:endParaRPr lang="ja-JP" sz="100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Network energy efficiency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Inspection as</a:t>
                      </a:r>
                      <a:r>
                        <a:rPr lang="en-GB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baseline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and system level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evaluation if necessary</a:t>
                      </a:r>
                    </a:p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For inspection: NA</a:t>
                      </a:r>
                    </a:p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For system level evaluation: a</a:t>
                      </a: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t least in 2 deployment scenarios: one coverage limited environment (ex: Rural) AND one capacity limited environment (ex: Dense</a:t>
                      </a:r>
                      <a:r>
                        <a:rPr lang="en-GB" altLang="ja-JP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altLang="ja-JP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Urban)</a:t>
                      </a:r>
                      <a:endParaRPr lang="en-GB" sz="10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516726" y="44624"/>
            <a:ext cx="8403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GB" altLang="ja-JP" sz="2400" b="1" dirty="0" smtClean="0"/>
              <a:t>7.20 Evaluation methodology</a:t>
            </a:r>
            <a:endParaRPr lang="ja-JP" altLang="ja-JP" sz="2400" b="1" dirty="0"/>
          </a:p>
          <a:p>
            <a:pPr hangingPunct="0"/>
            <a:r>
              <a:rPr lang="en-GB" altLang="ja-JP" dirty="0" smtClean="0"/>
              <a:t>  This  section describes the evaluation methodology and relevant deployment scenario </a:t>
            </a:r>
          </a:p>
          <a:p>
            <a:pPr hangingPunct="0"/>
            <a:r>
              <a:rPr lang="en-GB" altLang="ja-JP" dirty="0" smtClean="0"/>
              <a:t>  of each KPI in the TR. This is summarized in Table 7.20.1.</a:t>
            </a:r>
            <a:endParaRPr lang="ja-JP" altLang="ja-JP" dirty="0"/>
          </a:p>
        </p:txBody>
      </p:sp>
      <p:sp>
        <p:nvSpPr>
          <p:cNvPr id="7" name="正方形/長方形 6"/>
          <p:cNvSpPr/>
          <p:nvPr/>
        </p:nvSpPr>
        <p:spPr>
          <a:xfrm>
            <a:off x="516726" y="980728"/>
            <a:ext cx="84477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ja-JP" b="1" dirty="0"/>
              <a:t>Table </a:t>
            </a:r>
            <a:r>
              <a:rPr lang="en-GB" altLang="ja-JP" b="1" dirty="0" smtClean="0"/>
              <a:t>7.20-1</a:t>
            </a:r>
            <a:r>
              <a:rPr lang="en-GB" altLang="ja-JP" b="1" dirty="0"/>
              <a:t>: </a:t>
            </a:r>
            <a:r>
              <a:rPr lang="en-GB" altLang="ja-JP" b="1" dirty="0" smtClean="0"/>
              <a:t>Evaluation methodology and relevant deployment scenario for each KPI</a:t>
            </a:r>
            <a:endParaRPr lang="ja-JP" altLang="ja-JP" b="1" dirty="0"/>
          </a:p>
        </p:txBody>
      </p:sp>
      <p:sp>
        <p:nvSpPr>
          <p:cNvPr id="8" name="正方形/長方形 7"/>
          <p:cNvSpPr/>
          <p:nvPr/>
        </p:nvSpPr>
        <p:spPr>
          <a:xfrm>
            <a:off x="-106837" y="6660649"/>
            <a:ext cx="9395236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/>
            <a:r>
              <a:rPr lang="en-US" altLang="ja-JP" sz="1600" b="1" dirty="0" smtClean="0"/>
              <a:t>References</a:t>
            </a:r>
            <a:r>
              <a:rPr lang="en-US" altLang="ja-JP" sz="1600" b="1" dirty="0"/>
              <a:t>: </a:t>
            </a:r>
            <a:r>
              <a:rPr lang="en-US" altLang="ja-JP" sz="1600" dirty="0"/>
              <a:t>RP-160961, RP-160962, RP-160963, RP-160964, RP-160965, RP-160966, </a:t>
            </a:r>
            <a:r>
              <a:rPr lang="en-US" altLang="ja-JP" sz="1600" dirty="0" smtClean="0"/>
              <a:t>RP-160967</a:t>
            </a:r>
            <a:r>
              <a:rPr lang="en-US" altLang="ja-JP" sz="1600" dirty="0"/>
              <a:t>, RP-160968, RP-160969, RP-160970, RP-160884, RP-160885, RP-160805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114872" y="6396334"/>
            <a:ext cx="8951818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altLang="ja-JP" sz="1400" b="1" dirty="0" smtClean="0"/>
              <a:t>NOTE: for </a:t>
            </a:r>
            <a:r>
              <a:rPr lang="en-GB" altLang="ja-JP" sz="1400" b="1" dirty="0"/>
              <a:t>evaluations other than system level evaluation, refer to the specific KPI where the evaluation is described</a:t>
            </a:r>
            <a:endParaRPr lang="ja-JP" altLang="en-US" sz="1400" b="1" dirty="0"/>
          </a:p>
        </p:txBody>
      </p:sp>
      <p:sp>
        <p:nvSpPr>
          <p:cNvPr id="3" name="線吹き出し 1 (枠付き) 2"/>
          <p:cNvSpPr/>
          <p:nvPr/>
        </p:nvSpPr>
        <p:spPr>
          <a:xfrm>
            <a:off x="6616497" y="44624"/>
            <a:ext cx="2880320" cy="1008112"/>
          </a:xfrm>
          <a:prstGeom prst="borderCallout1">
            <a:avLst>
              <a:gd name="adj1" fmla="val 63425"/>
              <a:gd name="adj2" fmla="val -4069"/>
              <a:gd name="adj3" fmla="val 155048"/>
              <a:gd name="adj4" fmla="val -3804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kumimoji="1" lang="en-US" altLang="ja-JP" sz="1400" b="1" dirty="0" smtClean="0">
                <a:solidFill>
                  <a:srgbClr val="FF0000"/>
                </a:solidFill>
              </a:rPr>
              <a:t>Proposal: 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The sentence with square bracket in the 3</a:t>
            </a:r>
            <a:r>
              <a:rPr kumimoji="1" lang="en-US" altLang="ja-JP" sz="1400" baseline="30000" dirty="0" smtClean="0">
                <a:solidFill>
                  <a:srgbClr val="FF0000"/>
                </a:solidFill>
              </a:rPr>
              <a:t>rd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column is to be added to each KPI section in the TR and be deleted from this table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21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b="1" dirty="0" smtClean="0"/>
              <a:t>(4) </a:t>
            </a:r>
            <a:r>
              <a:rPr lang="en-US" altLang="ja-JP" b="1" dirty="0"/>
              <a:t>Editorial issue </a:t>
            </a:r>
            <a:endParaRPr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D</a:t>
            </a:r>
            <a:r>
              <a:rPr lang="en-US" altLang="ja-JP" dirty="0" smtClean="0"/>
              <a:t>o </a:t>
            </a:r>
            <a:r>
              <a:rPr lang="en-US" altLang="ja-JP" dirty="0"/>
              <a:t>update </a:t>
            </a:r>
            <a:r>
              <a:rPr lang="en-US" altLang="ja-JP" dirty="0" smtClean="0"/>
              <a:t>Table 6.1.2-1 in the TR by removing </a:t>
            </a:r>
            <a:r>
              <a:rPr lang="en-US" altLang="ja-JP" dirty="0"/>
              <a:t>the square bracket in Table 6.1.2-1 on </a:t>
            </a:r>
            <a:r>
              <a:rPr lang="en-US" altLang="ja-JP" dirty="0" smtClean="0"/>
              <a:t>the number </a:t>
            </a:r>
            <a:r>
              <a:rPr lang="en-US" altLang="ja-JP" dirty="0"/>
              <a:t>of users per </a:t>
            </a:r>
            <a:r>
              <a:rPr lang="en-US" altLang="ja-JP" dirty="0" smtClean="0"/>
              <a:t>TRP.</a:t>
            </a:r>
          </a:p>
          <a:p>
            <a:r>
              <a:rPr lang="en-US" altLang="ja-JP" dirty="0" smtClean="0"/>
              <a:t>This was </a:t>
            </a:r>
            <a:r>
              <a:rPr lang="en-US" altLang="ja-JP" dirty="0"/>
              <a:t>already resolved in RP-160672 at the </a:t>
            </a:r>
            <a:r>
              <a:rPr lang="en-US" altLang="ja-JP" dirty="0" smtClean="0"/>
              <a:t>RAN#71 meeting</a:t>
            </a:r>
            <a:r>
              <a:rPr lang="en-US" altLang="ja-JP" dirty="0"/>
              <a:t>. </a:t>
            </a:r>
            <a:endParaRPr lang="en-US" altLang="ja-JP" dirty="0" smtClean="0"/>
          </a:p>
          <a:p>
            <a:r>
              <a:rPr lang="en-US" altLang="ja-JP" dirty="0" smtClean="0"/>
              <a:t>This is an editorial issue.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63138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(5) </a:t>
            </a:r>
            <a:r>
              <a:rPr lang="en-US" altLang="zh-CN" dirty="0" smtClean="0"/>
              <a:t>Editor’s notes</a:t>
            </a:r>
            <a:endParaRPr lang="zh-CN" altLang="en-US" dirty="0"/>
          </a:p>
        </p:txBody>
      </p:sp>
      <p:sp>
        <p:nvSpPr>
          <p:cNvPr id="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800" b="1" u="sng" dirty="0"/>
              <a:t>Open issue: </a:t>
            </a:r>
          </a:p>
          <a:p>
            <a:pPr>
              <a:buFontTx/>
              <a:buChar char="-"/>
            </a:pPr>
            <a:r>
              <a:rPr lang="en-US" altLang="ja-JP" sz="2200" dirty="0" smtClean="0">
                <a:sym typeface="Wingdings" panose="05000000000000000000" pitchFamily="2" charset="2"/>
              </a:rPr>
              <a:t>There are still some Editor's notes in Section 3.1, 4, 6.1.4, 6.1.8, 6.1.9, 7.3, 7.6, 7.8, 7.9, 7.17, 7.19, 10.1.2.</a:t>
            </a:r>
          </a:p>
          <a:p>
            <a:pPr>
              <a:buFontTx/>
              <a:buChar char="-"/>
            </a:pPr>
            <a:r>
              <a:rPr lang="en-US" altLang="ja-JP" sz="2200" dirty="0" smtClean="0">
                <a:sym typeface="Wingdings" panose="05000000000000000000" pitchFamily="2" charset="2"/>
              </a:rPr>
              <a:t>Definition of terminology TRP in </a:t>
            </a:r>
            <a:r>
              <a:rPr lang="en-US" altLang="zh-CN" sz="2200" dirty="0" smtClean="0">
                <a:sym typeface="Wingdings" panose="05000000000000000000" pitchFamily="2" charset="2"/>
              </a:rPr>
              <a:t> section 3.1 </a:t>
            </a:r>
            <a:endParaRPr lang="en-US" altLang="ja-JP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altLang="ja-JP" sz="2800" b="1" u="sng" dirty="0"/>
              <a:t>Proposed action: </a:t>
            </a:r>
          </a:p>
          <a:p>
            <a:pPr>
              <a:buFontTx/>
              <a:buChar char="-"/>
            </a:pPr>
            <a:r>
              <a:rPr lang="en-US" altLang="ja-JP" sz="2200" dirty="0">
                <a:sym typeface="Wingdings" panose="05000000000000000000" pitchFamily="2" charset="2"/>
              </a:rPr>
              <a:t>Propose to </a:t>
            </a:r>
            <a:r>
              <a:rPr lang="en-US" altLang="ja-JP" sz="2200" dirty="0" smtClean="0">
                <a:sym typeface="Wingdings" panose="05000000000000000000" pitchFamily="2" charset="2"/>
              </a:rPr>
              <a:t>solve the issues of Editor's notes by RAN #73. </a:t>
            </a:r>
          </a:p>
          <a:p>
            <a:pPr>
              <a:buFontTx/>
              <a:buChar char="-"/>
            </a:pPr>
            <a:r>
              <a:rPr lang="en-US" altLang="ja-JP" sz="2200" dirty="0" smtClean="0">
                <a:sym typeface="Wingdings" panose="05000000000000000000" pitchFamily="2" charset="2"/>
              </a:rPr>
              <a:t>Email discussions after RAN #72 should be kicked off.</a:t>
            </a:r>
            <a:endParaRPr lang="en-US" altLang="ja-JP" sz="2200" dirty="0">
              <a:sym typeface="Wingdings" panose="05000000000000000000" pitchFamily="2" charset="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837</Words>
  <Application>Microsoft Office PowerPoint</Application>
  <PresentationFormat>画面に合わせる (4:3)</PresentationFormat>
  <Paragraphs>125</Paragraphs>
  <Slides>8</Slides>
  <Notes>8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9" baseType="lpstr">
      <vt:lpstr>Office ​​テーマ</vt:lpstr>
      <vt:lpstr>Way forward on remaining  open issues in TR38.913</vt:lpstr>
      <vt:lpstr>Motivation</vt:lpstr>
      <vt:lpstr>(1) 7.17 Connection density</vt:lpstr>
      <vt:lpstr>(2) Mapping between deployment scenarios and usage scenarios for each KPI  </vt:lpstr>
      <vt:lpstr>(3) Evaluation methodologies for TR38.913 KPIs</vt:lpstr>
      <vt:lpstr>PowerPoint プレゼンテーション</vt:lpstr>
      <vt:lpstr>(4) Editorial issue </vt:lpstr>
      <vt:lpstr>(5) Editor’s notes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Action Points toward RAN#72</dc:title>
  <dc:creator>NTT DOCOMO</dc:creator>
  <cp:lastModifiedBy>NTT DOCOMO, INC. 3</cp:lastModifiedBy>
  <cp:revision>50</cp:revision>
  <dcterms:created xsi:type="dcterms:W3CDTF">2016-06-08T07:11:26Z</dcterms:created>
  <dcterms:modified xsi:type="dcterms:W3CDTF">2016-09-13T14:07:43Z</dcterms:modified>
</cp:coreProperties>
</file>