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452" r:id="rId2"/>
    <p:sldId id="396" r:id="rId3"/>
    <p:sldId id="428" r:id="rId4"/>
    <p:sldId id="697" r:id="rId5"/>
    <p:sldId id="698" r:id="rId6"/>
    <p:sldId id="327" r:id="rId7"/>
    <p:sldId id="676" r:id="rId8"/>
    <p:sldId id="677" r:id="rId9"/>
    <p:sldId id="699" r:id="rId10"/>
    <p:sldId id="678" r:id="rId11"/>
    <p:sldId id="679" r:id="rId12"/>
    <p:sldId id="682" r:id="rId13"/>
    <p:sldId id="681" r:id="rId14"/>
    <p:sldId id="684" r:id="rId15"/>
    <p:sldId id="685" r:id="rId16"/>
    <p:sldId id="700" r:id="rId17"/>
    <p:sldId id="686" r:id="rId18"/>
    <p:sldId id="687" r:id="rId19"/>
    <p:sldId id="688" r:id="rId20"/>
    <p:sldId id="689" r:id="rId21"/>
    <p:sldId id="690" r:id="rId22"/>
    <p:sldId id="691" r:id="rId23"/>
    <p:sldId id="692" r:id="rId24"/>
    <p:sldId id="694" r:id="rId25"/>
    <p:sldId id="353" r:id="rId26"/>
    <p:sldId id="701" r:id="rId27"/>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B25"/>
    <a:srgbClr val="0000FF"/>
    <a:srgbClr val="72AF2F"/>
    <a:srgbClr val="B1D254"/>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2" autoAdjust="0"/>
    <p:restoredTop sz="94660" autoAdjust="0"/>
  </p:normalViewPr>
  <p:slideViewPr>
    <p:cSldViewPr snapToGrid="0">
      <p:cViewPr varScale="1">
        <p:scale>
          <a:sx n="68" d="100"/>
          <a:sy n="68" d="100"/>
        </p:scale>
        <p:origin x="470"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20</a:t>
            </a:fld>
            <a:endParaRPr lang="en-GB" dirty="0"/>
          </a:p>
        </p:txBody>
      </p:sp>
    </p:spTree>
    <p:extLst>
      <p:ext uri="{BB962C8B-B14F-4D97-AF65-F5344CB8AC3E}">
        <p14:creationId xmlns:p14="http://schemas.microsoft.com/office/powerpoint/2010/main" val="2327563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21</a:t>
            </a:fld>
            <a:endParaRPr lang="en-GB" dirty="0"/>
          </a:p>
        </p:txBody>
      </p:sp>
    </p:spTree>
    <p:extLst>
      <p:ext uri="{BB962C8B-B14F-4D97-AF65-F5344CB8AC3E}">
        <p14:creationId xmlns:p14="http://schemas.microsoft.com/office/powerpoint/2010/main" val="59253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22</a:t>
            </a:fld>
            <a:endParaRPr lang="en-GB" dirty="0"/>
          </a:p>
        </p:txBody>
      </p:sp>
    </p:spTree>
    <p:extLst>
      <p:ext uri="{BB962C8B-B14F-4D97-AF65-F5344CB8AC3E}">
        <p14:creationId xmlns:p14="http://schemas.microsoft.com/office/powerpoint/2010/main" val="681836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23</a:t>
            </a:fld>
            <a:endParaRPr lang="en-GB" dirty="0"/>
          </a:p>
        </p:txBody>
      </p:sp>
    </p:spTree>
    <p:extLst>
      <p:ext uri="{BB962C8B-B14F-4D97-AF65-F5344CB8AC3E}">
        <p14:creationId xmlns:p14="http://schemas.microsoft.com/office/powerpoint/2010/main" val="2916799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11</a:t>
            </a:fld>
            <a:endParaRPr lang="en-GB" dirty="0"/>
          </a:p>
        </p:txBody>
      </p:sp>
    </p:spTree>
    <p:extLst>
      <p:ext uri="{BB962C8B-B14F-4D97-AF65-F5344CB8AC3E}">
        <p14:creationId xmlns:p14="http://schemas.microsoft.com/office/powerpoint/2010/main" val="325688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12</a:t>
            </a:fld>
            <a:endParaRPr lang="en-GB" dirty="0"/>
          </a:p>
        </p:txBody>
      </p:sp>
    </p:spTree>
    <p:extLst>
      <p:ext uri="{BB962C8B-B14F-4D97-AF65-F5344CB8AC3E}">
        <p14:creationId xmlns:p14="http://schemas.microsoft.com/office/powerpoint/2010/main" val="1552970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13</a:t>
            </a:fld>
            <a:endParaRPr lang="en-GB" dirty="0"/>
          </a:p>
        </p:txBody>
      </p:sp>
    </p:spTree>
    <p:extLst>
      <p:ext uri="{BB962C8B-B14F-4D97-AF65-F5344CB8AC3E}">
        <p14:creationId xmlns:p14="http://schemas.microsoft.com/office/powerpoint/2010/main" val="2054647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14</a:t>
            </a:fld>
            <a:endParaRPr lang="en-GB" dirty="0"/>
          </a:p>
        </p:txBody>
      </p:sp>
    </p:spTree>
    <p:extLst>
      <p:ext uri="{BB962C8B-B14F-4D97-AF65-F5344CB8AC3E}">
        <p14:creationId xmlns:p14="http://schemas.microsoft.com/office/powerpoint/2010/main" val="1610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15</a:t>
            </a:fld>
            <a:endParaRPr lang="en-GB" dirty="0"/>
          </a:p>
        </p:txBody>
      </p:sp>
    </p:spTree>
    <p:extLst>
      <p:ext uri="{BB962C8B-B14F-4D97-AF65-F5344CB8AC3E}">
        <p14:creationId xmlns:p14="http://schemas.microsoft.com/office/powerpoint/2010/main" val="1487387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18</a:t>
            </a:fld>
            <a:endParaRPr lang="en-GB" dirty="0"/>
          </a:p>
        </p:txBody>
      </p:sp>
    </p:spTree>
    <p:extLst>
      <p:ext uri="{BB962C8B-B14F-4D97-AF65-F5344CB8AC3E}">
        <p14:creationId xmlns:p14="http://schemas.microsoft.com/office/powerpoint/2010/main" val="3257398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19</a:t>
            </a:fld>
            <a:endParaRPr lang="en-GB" dirty="0"/>
          </a:p>
        </p:txBody>
      </p:sp>
    </p:spTree>
    <p:extLst>
      <p:ext uri="{BB962C8B-B14F-4D97-AF65-F5344CB8AC3E}">
        <p14:creationId xmlns:p14="http://schemas.microsoft.com/office/powerpoint/2010/main" val="1337692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smtClean="0">
                <a:solidFill>
                  <a:schemeClr val="bg1"/>
                </a:solidFill>
                <a:latin typeface="Arial" panose="020B0604020202020204" pitchFamily="34" charset="0"/>
              </a:rPr>
              <a:t>© 3GPP 2009     Mobile World Congress, Barcelona, 19</a:t>
            </a:r>
            <a:r>
              <a:rPr lang="en-GB" altLang="en-US" sz="1000" baseline="30000" dirty="0" smtClean="0">
                <a:solidFill>
                  <a:schemeClr val="bg1"/>
                </a:solidFill>
                <a:latin typeface="Arial" panose="020B0604020202020204" pitchFamily="34" charset="0"/>
              </a:rPr>
              <a:t>th</a:t>
            </a:r>
            <a:r>
              <a:rPr lang="en-GB" altLang="en-US" sz="1000" dirty="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2016                              RAN6 Status Report to RAN#73                        RP-161353 </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4" name="Text Box 65"/>
          <p:cNvSpPr txBox="1">
            <a:spLocks noChangeArrowheads="1"/>
          </p:cNvSpPr>
          <p:nvPr/>
        </p:nvSpPr>
        <p:spPr bwMode="auto">
          <a:xfrm>
            <a:off x="350838" y="258763"/>
            <a:ext cx="71135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73</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RP-161353</a:t>
            </a:r>
            <a:endParaRPr lang="en-GB" altLang="en-US" sz="2000" b="1" i="1" dirty="0">
              <a:latin typeface="Arial" charset="0"/>
              <a:cs typeface="Times New Roman" pitchFamily="18" charset="0"/>
            </a:endParaRPr>
          </a:p>
          <a:p>
            <a:pPr eaLnBrk="1" hangingPunct="1">
              <a:spcBef>
                <a:spcPct val="50000"/>
              </a:spcBef>
              <a:buFontTx/>
              <a:buNone/>
            </a:pPr>
            <a:r>
              <a:rPr lang="en-GB" altLang="en-US" sz="2000" b="1" i="1" dirty="0" smtClean="0">
                <a:latin typeface="Arial" charset="0"/>
                <a:cs typeface="Times New Roman" pitchFamily="18" charset="0"/>
              </a:rPr>
              <a:t>New Orleans, USA, 19-22 September, 2016</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smtClean="0">
                <a:latin typeface="Arial" charset="0"/>
              </a:rPr>
              <a:t>RAN6 Convener:          	Juergen Hofmann (NOKIA)</a:t>
            </a:r>
          </a:p>
          <a:p>
            <a:pPr marL="0" indent="0">
              <a:buFontTx/>
              <a:buNone/>
              <a:tabLst>
                <a:tab pos="2511425" algn="l"/>
                <a:tab pos="2873375" algn="l"/>
              </a:tabLst>
            </a:pPr>
            <a:r>
              <a:rPr lang="en-GB" altLang="en-US" sz="1600" dirty="0" smtClean="0">
                <a:latin typeface="Arial" charset="0"/>
              </a:rPr>
              <a:t>RAN6 Secretary (standing in): </a:t>
            </a:r>
            <a:r>
              <a:rPr lang="en-GB" altLang="en-US" sz="1600" dirty="0">
                <a:latin typeface="Arial" charset="0"/>
              </a:rPr>
              <a:t>	</a:t>
            </a:r>
            <a:r>
              <a:rPr lang="en-GB" altLang="en-US" sz="1600" dirty="0" smtClean="0">
                <a:latin typeface="Arial" charset="0"/>
              </a:rPr>
              <a:t>Joern Krause (ETSI MCC)</a:t>
            </a:r>
            <a:endParaRPr lang="en-GB" altLang="en-US" sz="1600" dirty="0">
              <a:latin typeface="Arial" charset="0"/>
            </a:endParaRP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WG6</a:t>
            </a:r>
            <a:r>
              <a:rPr lang="en-GB" altLang="zh-CN" sz="4400" dirty="0">
                <a:solidFill>
                  <a:srgbClr val="FF3300"/>
                </a:solidFill>
                <a:effectLst>
                  <a:outerShdw blurRad="38100" dist="38100" dir="2700000" algn="tl">
                    <a:srgbClr val="C0C0C0"/>
                  </a:outerShdw>
                </a:effectLst>
                <a:latin typeface="Arial" charset="0"/>
                <a:ea typeface="SimSun" pitchFamily="2" charset="-122"/>
              </a:rPr>
              <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#73</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eDRX_GSM (Rel-13)</a:t>
            </a:r>
            <a:endParaRPr lang="en-US" dirty="0"/>
          </a:p>
        </p:txBody>
      </p:sp>
      <p:sp>
        <p:nvSpPr>
          <p:cNvPr id="3" name="Content Placeholder 2"/>
          <p:cNvSpPr>
            <a:spLocks noGrp="1"/>
          </p:cNvSpPr>
          <p:nvPr>
            <p:ph idx="1"/>
          </p:nvPr>
        </p:nvSpPr>
        <p:spPr>
          <a:xfrm>
            <a:off x="485775" y="1380998"/>
            <a:ext cx="8388350" cy="4830763"/>
          </a:xfrm>
        </p:spPr>
        <p:txBody>
          <a:bodyPr/>
          <a:lstStyle/>
          <a:p>
            <a:r>
              <a:rPr lang="en-US" sz="2000" dirty="0" smtClean="0"/>
              <a:t>CR 44.018 Clarification </a:t>
            </a:r>
            <a:r>
              <a:rPr lang="en-US" sz="2000" dirty="0"/>
              <a:t>of CCCH_GROUP </a:t>
            </a:r>
            <a:r>
              <a:rPr lang="en-US" sz="2000" dirty="0" smtClean="0"/>
              <a:t>Determination agreed in               </a:t>
            </a:r>
            <a:r>
              <a:rPr lang="en-US" sz="2000" dirty="0" smtClean="0">
                <a:solidFill>
                  <a:srgbClr val="0000FF"/>
                </a:solidFill>
              </a:rPr>
              <a:t>R6-160104</a:t>
            </a:r>
            <a:r>
              <a:rPr lang="en-US" sz="2000" dirty="0" smtClean="0"/>
              <a:t> </a:t>
            </a:r>
          </a:p>
          <a:p>
            <a:r>
              <a:rPr lang="en-US" sz="2000" dirty="0" smtClean="0"/>
              <a:t>The usage of the Short Access Request procedure, previously removed from the GERAN specifications and reused for PEO (Rel-13) access, was detected in deployed networks (</a:t>
            </a:r>
            <a:r>
              <a:rPr lang="en-US" sz="2000" dirty="0" smtClean="0">
                <a:solidFill>
                  <a:srgbClr val="0000FF"/>
                </a:solidFill>
              </a:rPr>
              <a:t>R6-160024</a:t>
            </a:r>
            <a:r>
              <a:rPr lang="en-US" sz="2000" dirty="0" smtClean="0"/>
              <a:t>, </a:t>
            </a:r>
            <a:r>
              <a:rPr lang="en-US" sz="2000" dirty="0" smtClean="0">
                <a:solidFill>
                  <a:srgbClr val="0000FF"/>
                </a:solidFill>
              </a:rPr>
              <a:t>R6-160025</a:t>
            </a:r>
            <a:r>
              <a:rPr lang="en-US" sz="2000" dirty="0" smtClean="0"/>
              <a:t>).</a:t>
            </a:r>
            <a:r>
              <a:rPr lang="en-US" sz="2000" dirty="0" smtClean="0">
                <a:solidFill>
                  <a:srgbClr val="0000FF"/>
                </a:solidFill>
              </a:rPr>
              <a:t> </a:t>
            </a:r>
            <a:r>
              <a:rPr lang="en-US" sz="2000" dirty="0" smtClean="0"/>
              <a:t>Thus the PEO One Phase Access Request</a:t>
            </a:r>
            <a:r>
              <a:rPr lang="en-US" sz="2000" b="1" dirty="0" smtClean="0"/>
              <a:t> </a:t>
            </a:r>
            <a:r>
              <a:rPr lang="en-US" sz="2000" dirty="0" smtClean="0"/>
              <a:t>required modification, and it will use TS 4 on RACH. The following set of CRs was agreed:</a:t>
            </a:r>
            <a:endParaRPr lang="en-US" sz="800" dirty="0" smtClean="0"/>
          </a:p>
          <a:p>
            <a:pPr lvl="1"/>
            <a:r>
              <a:rPr lang="en-US" sz="1800" dirty="0" smtClean="0"/>
              <a:t>CR 44.018 </a:t>
            </a:r>
            <a:r>
              <a:rPr lang="en-US" sz="1800" dirty="0"/>
              <a:t>Clarification of PEO Code Point </a:t>
            </a:r>
            <a:r>
              <a:rPr lang="en-US" sz="1800" dirty="0" smtClean="0"/>
              <a:t>Usage in </a:t>
            </a:r>
            <a:r>
              <a:rPr lang="en-US" sz="1800" dirty="0" smtClean="0">
                <a:solidFill>
                  <a:srgbClr val="0000FF"/>
                </a:solidFill>
              </a:rPr>
              <a:t>R6-160107</a:t>
            </a:r>
          </a:p>
          <a:p>
            <a:pPr lvl="1"/>
            <a:r>
              <a:rPr lang="en-US" sz="1800" dirty="0"/>
              <a:t>CR </a:t>
            </a:r>
            <a:r>
              <a:rPr lang="en-US" sz="1800" dirty="0" smtClean="0"/>
              <a:t>44.060 </a:t>
            </a:r>
            <a:r>
              <a:rPr lang="en-US" sz="1800" dirty="0"/>
              <a:t>Clarification of PEO Code Point Usage </a:t>
            </a:r>
            <a:r>
              <a:rPr lang="en-US" sz="1800" dirty="0" smtClean="0"/>
              <a:t>in </a:t>
            </a:r>
            <a:r>
              <a:rPr lang="en-US" sz="1800" dirty="0" smtClean="0">
                <a:solidFill>
                  <a:srgbClr val="0000FF"/>
                </a:solidFill>
              </a:rPr>
              <a:t>R6-160108</a:t>
            </a:r>
          </a:p>
          <a:p>
            <a:pPr lvl="1"/>
            <a:r>
              <a:rPr lang="en-US" sz="1800" dirty="0"/>
              <a:t>CR </a:t>
            </a:r>
            <a:r>
              <a:rPr lang="en-US" sz="1800" dirty="0" smtClean="0"/>
              <a:t>45.001 </a:t>
            </a:r>
            <a:r>
              <a:rPr lang="en-US" sz="1800" dirty="0"/>
              <a:t>Clarification of PEO Code Point Usage </a:t>
            </a:r>
            <a:r>
              <a:rPr lang="en-US" sz="1800" dirty="0" smtClean="0"/>
              <a:t>in </a:t>
            </a:r>
            <a:r>
              <a:rPr lang="en-US" sz="1800" dirty="0" smtClean="0">
                <a:solidFill>
                  <a:srgbClr val="0000FF"/>
                </a:solidFill>
              </a:rPr>
              <a:t>R6-160122</a:t>
            </a:r>
          </a:p>
          <a:p>
            <a:pPr lvl="1"/>
            <a:r>
              <a:rPr lang="en-US" sz="1800" dirty="0" smtClean="0"/>
              <a:t>CR 45.002 </a:t>
            </a:r>
            <a:r>
              <a:rPr lang="en-US" sz="1800" dirty="0"/>
              <a:t>Clarification of PEO Code Point Usage </a:t>
            </a:r>
            <a:r>
              <a:rPr lang="en-US" sz="1800" dirty="0" smtClean="0"/>
              <a:t>in </a:t>
            </a:r>
            <a:r>
              <a:rPr lang="en-US" sz="1800" dirty="0" smtClean="0">
                <a:solidFill>
                  <a:srgbClr val="0000FF"/>
                </a:solidFill>
              </a:rPr>
              <a:t>R6-160106</a:t>
            </a:r>
          </a:p>
          <a:p>
            <a:pPr lvl="1"/>
            <a:r>
              <a:rPr lang="en-US" sz="1800" dirty="0"/>
              <a:t>Miscellaneous corrections to EC-GSM-</a:t>
            </a:r>
            <a:r>
              <a:rPr lang="en-US" sz="1800" dirty="0" err="1"/>
              <a:t>IoT</a:t>
            </a:r>
            <a:r>
              <a:rPr lang="en-US" sz="1800" dirty="0"/>
              <a:t> to 45.002 in in </a:t>
            </a:r>
            <a:r>
              <a:rPr lang="en-US" sz="1800" dirty="0">
                <a:solidFill>
                  <a:srgbClr val="0000FF"/>
                </a:solidFill>
              </a:rPr>
              <a:t>R6-160067</a:t>
            </a:r>
          </a:p>
          <a:p>
            <a:pPr marL="457200" lvl="1" indent="0">
              <a:buNone/>
            </a:pPr>
            <a:endParaRPr lang="en-US" sz="1800" dirty="0" smtClean="0">
              <a:solidFill>
                <a:srgbClr val="FF0000"/>
              </a:solidFill>
            </a:endParaRPr>
          </a:p>
        </p:txBody>
      </p:sp>
    </p:spTree>
    <p:extLst>
      <p:ext uri="{BB962C8B-B14F-4D97-AF65-F5344CB8AC3E}">
        <p14:creationId xmlns:p14="http://schemas.microsoft.com/office/powerpoint/2010/main" val="1009829516"/>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GB" sz="2000" dirty="0"/>
              <a:t>S</a:t>
            </a:r>
            <a:r>
              <a:rPr lang="en-GB" sz="2000" dirty="0" smtClean="0"/>
              <a:t>et of CRs was agreed related to the correction of TS 4 usage on RACH (used for PEO) and EC-RACH (TS 4 not used), cell reselection, DL coverage class selection, coupling of multiple CCCH and multiple EC-CCCH, EC-AGCH mapping, framework for performance requirements and other miscellaneous corrections:</a:t>
            </a:r>
            <a:endParaRPr lang="en-GB" sz="800" dirty="0" smtClean="0"/>
          </a:p>
          <a:p>
            <a:pPr lvl="1">
              <a:spcBef>
                <a:spcPts val="300"/>
              </a:spcBef>
            </a:pPr>
            <a:r>
              <a:rPr lang="en-US" sz="1800" dirty="0" smtClean="0"/>
              <a:t>Miscellaneous </a:t>
            </a:r>
            <a:r>
              <a:rPr lang="en-US" sz="1800" dirty="0"/>
              <a:t>corrections to </a:t>
            </a:r>
            <a:r>
              <a:rPr lang="en-US" sz="1800" dirty="0" smtClean="0"/>
              <a:t>EC-GSM-IoT to 43.022 in </a:t>
            </a:r>
            <a:r>
              <a:rPr lang="en-US" sz="1800" dirty="0" smtClean="0">
                <a:solidFill>
                  <a:srgbClr val="0000FF"/>
                </a:solidFill>
              </a:rPr>
              <a:t>R6-160065</a:t>
            </a:r>
            <a:r>
              <a:rPr lang="en-US" sz="1800" dirty="0" smtClean="0"/>
              <a:t> </a:t>
            </a:r>
          </a:p>
          <a:p>
            <a:pPr lvl="1">
              <a:spcBef>
                <a:spcPts val="300"/>
              </a:spcBef>
            </a:pPr>
            <a:r>
              <a:rPr lang="en-US" sz="1800" dirty="0"/>
              <a:t>Corrections to EC-GSM-IoT </a:t>
            </a:r>
            <a:r>
              <a:rPr lang="en-US" sz="1800" dirty="0" smtClean="0"/>
              <a:t>to </a:t>
            </a:r>
            <a:r>
              <a:rPr lang="en-US" sz="1800" dirty="0"/>
              <a:t>45.001 in </a:t>
            </a:r>
            <a:r>
              <a:rPr lang="en-US" sz="1800" dirty="0" smtClean="0">
                <a:solidFill>
                  <a:srgbClr val="0000FF"/>
                </a:solidFill>
              </a:rPr>
              <a:t>R6-160116</a:t>
            </a:r>
            <a:endParaRPr lang="en-US" sz="1800" dirty="0" smtClean="0"/>
          </a:p>
          <a:p>
            <a:pPr lvl="1">
              <a:spcBef>
                <a:spcPts val="300"/>
              </a:spcBef>
            </a:pPr>
            <a:r>
              <a:rPr lang="en-US" sz="1800" dirty="0" smtClean="0"/>
              <a:t>Corrections </a:t>
            </a:r>
            <a:r>
              <a:rPr lang="en-US" sz="1800" dirty="0"/>
              <a:t>to EC-GSM-IoT </a:t>
            </a:r>
            <a:r>
              <a:rPr lang="en-US" sz="1800" dirty="0" smtClean="0"/>
              <a:t>to </a:t>
            </a:r>
            <a:r>
              <a:rPr lang="en-US" sz="1800" dirty="0"/>
              <a:t>45.002 in </a:t>
            </a:r>
            <a:r>
              <a:rPr lang="en-US" sz="1800" dirty="0" smtClean="0">
                <a:solidFill>
                  <a:srgbClr val="0000FF"/>
                </a:solidFill>
              </a:rPr>
              <a:t>R6-160130</a:t>
            </a:r>
          </a:p>
          <a:p>
            <a:pPr lvl="1">
              <a:spcBef>
                <a:spcPts val="300"/>
              </a:spcBef>
            </a:pPr>
            <a:r>
              <a:rPr lang="en-US" sz="1800" dirty="0"/>
              <a:t>Miscellaneous corrections to EC-GSM-IoT </a:t>
            </a:r>
            <a:r>
              <a:rPr lang="en-US" sz="1800" dirty="0" smtClean="0"/>
              <a:t>to </a:t>
            </a:r>
            <a:r>
              <a:rPr lang="en-US" sz="1800" dirty="0"/>
              <a:t>45.003 in in </a:t>
            </a:r>
            <a:r>
              <a:rPr lang="en-US" sz="1800" dirty="0" smtClean="0">
                <a:solidFill>
                  <a:srgbClr val="0000FF"/>
                </a:solidFill>
              </a:rPr>
              <a:t>R6-160099</a:t>
            </a:r>
          </a:p>
          <a:p>
            <a:pPr lvl="1">
              <a:spcBef>
                <a:spcPts val="300"/>
              </a:spcBef>
            </a:pPr>
            <a:r>
              <a:rPr lang="en-US" sz="1800" dirty="0"/>
              <a:t>Miscellaneous corrections to </a:t>
            </a:r>
            <a:r>
              <a:rPr lang="en-US" sz="1800" dirty="0" smtClean="0"/>
              <a:t>EC-GSM-IoT </a:t>
            </a:r>
            <a:r>
              <a:rPr lang="en-US" sz="1800" dirty="0"/>
              <a:t>to </a:t>
            </a:r>
            <a:r>
              <a:rPr lang="en-US" sz="1800" dirty="0" smtClean="0"/>
              <a:t>45.008 </a:t>
            </a:r>
            <a:r>
              <a:rPr lang="en-US" sz="1800" dirty="0"/>
              <a:t>in in </a:t>
            </a:r>
            <a:r>
              <a:rPr lang="en-US" sz="1800" dirty="0" smtClean="0">
                <a:solidFill>
                  <a:srgbClr val="0000FF"/>
                </a:solidFill>
              </a:rPr>
              <a:t>R6-160110</a:t>
            </a:r>
          </a:p>
          <a:p>
            <a:pPr lvl="1">
              <a:spcBef>
                <a:spcPts val="300"/>
              </a:spcBef>
            </a:pPr>
            <a:r>
              <a:rPr lang="en-US" sz="1800" dirty="0" smtClean="0"/>
              <a:t>Corrections </a:t>
            </a:r>
            <a:r>
              <a:rPr lang="en-US" sz="1800" dirty="0"/>
              <a:t>to EC-GSM-IoT </a:t>
            </a:r>
            <a:r>
              <a:rPr lang="en-US" sz="1800" dirty="0" smtClean="0"/>
              <a:t>to 45.008 </a:t>
            </a:r>
            <a:r>
              <a:rPr lang="en-US" sz="1800" dirty="0"/>
              <a:t>in </a:t>
            </a:r>
            <a:r>
              <a:rPr lang="en-US" sz="1800" dirty="0" smtClean="0">
                <a:solidFill>
                  <a:srgbClr val="0000FF"/>
                </a:solidFill>
              </a:rPr>
              <a:t>R6-160114</a:t>
            </a:r>
          </a:p>
          <a:p>
            <a:pPr lvl="1">
              <a:spcBef>
                <a:spcPts val="300"/>
              </a:spcBef>
            </a:pPr>
            <a:r>
              <a:rPr lang="en-US" sz="1800" dirty="0"/>
              <a:t>Corrections to </a:t>
            </a:r>
            <a:r>
              <a:rPr lang="en-US" sz="1800" dirty="0" smtClean="0"/>
              <a:t>EC-GSM-IoT </a:t>
            </a:r>
            <a:r>
              <a:rPr lang="en-US" sz="1800" dirty="0"/>
              <a:t>to </a:t>
            </a:r>
            <a:r>
              <a:rPr lang="en-US" sz="1800" dirty="0" smtClean="0"/>
              <a:t>45.010 </a:t>
            </a:r>
            <a:r>
              <a:rPr lang="en-US" sz="1800" dirty="0"/>
              <a:t>in </a:t>
            </a:r>
            <a:r>
              <a:rPr lang="en-US" sz="1800" dirty="0" smtClean="0">
                <a:solidFill>
                  <a:srgbClr val="0000FF"/>
                </a:solidFill>
              </a:rPr>
              <a:t>R6-160118</a:t>
            </a:r>
          </a:p>
          <a:p>
            <a:pPr lvl="1">
              <a:spcBef>
                <a:spcPts val="300"/>
              </a:spcBef>
            </a:pPr>
            <a:r>
              <a:rPr lang="en-US" sz="1800" dirty="0"/>
              <a:t>Corrections to </a:t>
            </a:r>
            <a:r>
              <a:rPr lang="en-US" sz="1800" dirty="0" smtClean="0"/>
              <a:t>EC-GSM-IoT </a:t>
            </a:r>
            <a:r>
              <a:rPr lang="en-US" sz="1800" dirty="0"/>
              <a:t>to 45.004 in </a:t>
            </a:r>
            <a:r>
              <a:rPr lang="en-US" sz="1800" dirty="0">
                <a:solidFill>
                  <a:srgbClr val="0000FF"/>
                </a:solidFill>
              </a:rPr>
              <a:t>R6-160117</a:t>
            </a:r>
          </a:p>
          <a:p>
            <a:pPr lvl="1">
              <a:spcBef>
                <a:spcPts val="300"/>
              </a:spcBef>
            </a:pPr>
            <a:r>
              <a:rPr lang="en-US" sz="1800" dirty="0"/>
              <a:t>Miscellaneous corrections to </a:t>
            </a:r>
            <a:r>
              <a:rPr lang="en-US" sz="1800" dirty="0" smtClean="0"/>
              <a:t>EC-GSM-IoT </a:t>
            </a:r>
            <a:r>
              <a:rPr lang="en-US" sz="1800" dirty="0"/>
              <a:t>to 45.005 in </a:t>
            </a:r>
            <a:r>
              <a:rPr lang="en-US" sz="1800" dirty="0">
                <a:solidFill>
                  <a:srgbClr val="0000FF"/>
                </a:solidFill>
              </a:rPr>
              <a:t>R6-160134 </a:t>
            </a:r>
          </a:p>
          <a:p>
            <a:pPr lvl="1">
              <a:spcBef>
                <a:spcPts val="300"/>
              </a:spcBef>
            </a:pPr>
            <a:r>
              <a:rPr lang="en-US" sz="1800" dirty="0"/>
              <a:t>Corrections to </a:t>
            </a:r>
            <a:r>
              <a:rPr lang="en-US" sz="1800" dirty="0" smtClean="0"/>
              <a:t>EC-GSM-IoT </a:t>
            </a:r>
            <a:r>
              <a:rPr lang="en-US" sz="1800" dirty="0"/>
              <a:t>to 45.005 in </a:t>
            </a:r>
            <a:r>
              <a:rPr lang="en-US" sz="1800" dirty="0" smtClean="0">
                <a:solidFill>
                  <a:srgbClr val="0000FF"/>
                </a:solidFill>
              </a:rPr>
              <a:t>R6-160135</a:t>
            </a:r>
            <a:endParaRPr lang="en-US" sz="1800" dirty="0">
              <a:solidFill>
                <a:srgbClr val="0000FF"/>
              </a:solidFill>
            </a:endParaRPr>
          </a:p>
        </p:txBody>
      </p:sp>
      <p:sp>
        <p:nvSpPr>
          <p:cNvPr id="5" name="Title 1"/>
          <p:cNvSpPr>
            <a:spLocks noGrp="1"/>
          </p:cNvSpPr>
          <p:nvPr>
            <p:ph type="title"/>
          </p:nvPr>
        </p:nvSpPr>
        <p:spPr>
          <a:xfrm>
            <a:off x="488950" y="228600"/>
            <a:ext cx="6827838" cy="1143000"/>
          </a:xfrm>
        </p:spPr>
        <p:txBody>
          <a:bodyPr/>
          <a:lstStyle/>
          <a:p>
            <a:r>
              <a:rPr lang="en-US" dirty="0" smtClean="0"/>
              <a:t>EC-GSM-IoT, Radio </a:t>
            </a:r>
            <a:r>
              <a:rPr lang="en-US" dirty="0"/>
              <a:t>a</a:t>
            </a:r>
            <a:r>
              <a:rPr lang="en-US" dirty="0" smtClean="0"/>
              <a:t>spects   (Rel-13)</a:t>
            </a:r>
            <a:endParaRPr lang="en-US" dirty="0"/>
          </a:p>
        </p:txBody>
      </p:sp>
    </p:spTree>
    <p:extLst>
      <p:ext uri="{BB962C8B-B14F-4D97-AF65-F5344CB8AC3E}">
        <p14:creationId xmlns:p14="http://schemas.microsoft.com/office/powerpoint/2010/main" val="334346788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GB" sz="2000" dirty="0" smtClean="0"/>
              <a:t>Set of CRs was agreed related to test of FUA with SS, concurrent TBF support, TS 4 usage on EC-RACH, EC-BCCH change mark reading, low priority access indication and other miscellaneous corrections: </a:t>
            </a:r>
          </a:p>
          <a:p>
            <a:pPr marL="0" indent="0">
              <a:buNone/>
            </a:pPr>
            <a:endParaRPr lang="en-GB" sz="800" dirty="0" smtClean="0"/>
          </a:p>
          <a:p>
            <a:pPr lvl="1"/>
            <a:r>
              <a:rPr lang="en-GB" sz="1800" dirty="0" smtClean="0"/>
              <a:t>Misc EC-GSM IoT Changes agreed to 44.014 in </a:t>
            </a:r>
            <a:r>
              <a:rPr lang="en-GB" sz="1800" dirty="0" smtClean="0">
                <a:solidFill>
                  <a:srgbClr val="0000FF"/>
                </a:solidFill>
              </a:rPr>
              <a:t>R6-160056</a:t>
            </a:r>
            <a:r>
              <a:rPr lang="en-GB" sz="1800" dirty="0" smtClean="0"/>
              <a:t> </a:t>
            </a:r>
          </a:p>
          <a:p>
            <a:pPr lvl="1"/>
            <a:r>
              <a:rPr lang="en-GB" sz="1800" dirty="0" smtClean="0"/>
              <a:t>Misc EC-GSM IoT Changes agreed to 44.018 in in </a:t>
            </a:r>
            <a:r>
              <a:rPr lang="en-GB" sz="1800" dirty="0" smtClean="0">
                <a:solidFill>
                  <a:srgbClr val="0000FF"/>
                </a:solidFill>
              </a:rPr>
              <a:t>R6-160100</a:t>
            </a:r>
          </a:p>
          <a:p>
            <a:pPr lvl="1"/>
            <a:r>
              <a:rPr lang="en-GB" sz="1800" dirty="0" smtClean="0"/>
              <a:t>Misc EC-GSM IoT Changes agreed to 44.060 in </a:t>
            </a:r>
            <a:r>
              <a:rPr lang="en-GB" sz="1800" dirty="0" smtClean="0">
                <a:solidFill>
                  <a:srgbClr val="0000FF"/>
                </a:solidFill>
              </a:rPr>
              <a:t>R6-160058 </a:t>
            </a:r>
          </a:p>
          <a:p>
            <a:pPr lvl="1"/>
            <a:r>
              <a:rPr lang="en-GB" sz="1800" dirty="0" smtClean="0"/>
              <a:t>Misc EC-GSM IoT Changes agreed to 48.018 in </a:t>
            </a:r>
            <a:r>
              <a:rPr lang="en-GB" sz="1800" dirty="0" smtClean="0">
                <a:solidFill>
                  <a:srgbClr val="0000FF"/>
                </a:solidFill>
              </a:rPr>
              <a:t>R6-160059 </a:t>
            </a:r>
          </a:p>
          <a:p>
            <a:pPr lvl="1"/>
            <a:r>
              <a:rPr lang="en-GB" sz="1800" dirty="0" smtClean="0"/>
              <a:t>Miscellaneous Corrections to 44.018 in </a:t>
            </a:r>
            <a:r>
              <a:rPr lang="en-GB" sz="1800" dirty="0" smtClean="0">
                <a:solidFill>
                  <a:srgbClr val="0000FF"/>
                </a:solidFill>
              </a:rPr>
              <a:t>R6-160119</a:t>
            </a:r>
          </a:p>
          <a:p>
            <a:pPr lvl="1"/>
            <a:r>
              <a:rPr lang="en-GB" sz="1800" dirty="0" smtClean="0"/>
              <a:t>Miscellaneous Corrections to 44.060 in </a:t>
            </a:r>
            <a:r>
              <a:rPr lang="en-GB" sz="1800" dirty="0" smtClean="0">
                <a:solidFill>
                  <a:srgbClr val="0000FF"/>
                </a:solidFill>
              </a:rPr>
              <a:t>R6-160121</a:t>
            </a:r>
          </a:p>
          <a:p>
            <a:pPr lvl="1"/>
            <a:r>
              <a:rPr lang="en-GB" sz="1800" dirty="0" smtClean="0"/>
              <a:t>Miscellaneous Corrections to 48.018 in </a:t>
            </a:r>
            <a:r>
              <a:rPr lang="en-GB" sz="1800" dirty="0" smtClean="0">
                <a:solidFill>
                  <a:srgbClr val="0000FF"/>
                </a:solidFill>
              </a:rPr>
              <a:t>R6-160132</a:t>
            </a:r>
          </a:p>
          <a:p>
            <a:pPr lvl="1"/>
            <a:r>
              <a:rPr lang="en-GB" sz="1800" dirty="0" smtClean="0"/>
              <a:t>CR to 44.018 to increase Transmission Opportunities for FUA in </a:t>
            </a:r>
            <a:r>
              <a:rPr lang="en-GB" sz="1800" dirty="0" smtClean="0">
                <a:solidFill>
                  <a:srgbClr val="0000FF"/>
                </a:solidFill>
              </a:rPr>
              <a:t>R6-160041 </a:t>
            </a:r>
            <a:r>
              <a:rPr lang="en-GB" sz="1800" dirty="0" smtClean="0">
                <a:solidFill>
                  <a:srgbClr val="FF0000"/>
                </a:solidFill>
              </a:rPr>
              <a:t>not </a:t>
            </a:r>
            <a:r>
              <a:rPr lang="en-GB" sz="1800" dirty="0" smtClean="0"/>
              <a:t>agreed (not considered as a capacity issue)</a:t>
            </a:r>
            <a:endParaRPr lang="en-GB" sz="1800" dirty="0"/>
          </a:p>
        </p:txBody>
      </p:sp>
      <p:sp>
        <p:nvSpPr>
          <p:cNvPr id="5" name="Title 1"/>
          <p:cNvSpPr>
            <a:spLocks noGrp="1"/>
          </p:cNvSpPr>
          <p:nvPr>
            <p:ph type="title"/>
          </p:nvPr>
        </p:nvSpPr>
        <p:spPr>
          <a:xfrm>
            <a:off x="488950" y="228600"/>
            <a:ext cx="6827838" cy="1143000"/>
          </a:xfrm>
        </p:spPr>
        <p:txBody>
          <a:bodyPr/>
          <a:lstStyle/>
          <a:p>
            <a:r>
              <a:rPr lang="en-US" dirty="0" smtClean="0"/>
              <a:t>EC-GSM-IoT, Protocol </a:t>
            </a:r>
            <a:r>
              <a:rPr lang="en-US" dirty="0"/>
              <a:t>a</a:t>
            </a:r>
            <a:r>
              <a:rPr lang="en-US" dirty="0" smtClean="0"/>
              <a:t>spects </a:t>
            </a:r>
            <a:r>
              <a:rPr lang="en-US" dirty="0"/>
              <a:t>(Rel-13)</a:t>
            </a:r>
          </a:p>
        </p:txBody>
      </p:sp>
    </p:spTree>
    <p:extLst>
      <p:ext uri="{BB962C8B-B14F-4D97-AF65-F5344CB8AC3E}">
        <p14:creationId xmlns:p14="http://schemas.microsoft.com/office/powerpoint/2010/main" val="1547774661"/>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GB" sz="2000" dirty="0" smtClean="0"/>
              <a:t>Set of CRs was agreed related to MS and BTS receiver performance, Tx coherency error requirement for MS and BTS (conformance testing) and IR requirement for EC-GSM-IoT capable MS: </a:t>
            </a:r>
          </a:p>
          <a:p>
            <a:pPr marL="0" indent="0">
              <a:buNone/>
            </a:pPr>
            <a:endParaRPr lang="en-GB" sz="800" dirty="0" smtClean="0"/>
          </a:p>
          <a:p>
            <a:pPr lvl="1"/>
            <a:r>
              <a:rPr lang="en-GB" sz="1800" dirty="0" smtClean="0">
                <a:solidFill>
                  <a:srgbClr val="000000"/>
                </a:solidFill>
              </a:rPr>
              <a:t>MS Rx performance requirements to 45.005 in</a:t>
            </a:r>
            <a:r>
              <a:rPr lang="en-GB" sz="1800" dirty="0" smtClean="0">
                <a:solidFill>
                  <a:srgbClr val="00B0F0"/>
                </a:solidFill>
              </a:rPr>
              <a:t> </a:t>
            </a:r>
            <a:r>
              <a:rPr lang="en-GB" sz="1800" dirty="0" smtClean="0">
                <a:solidFill>
                  <a:srgbClr val="0000FF"/>
                </a:solidFill>
              </a:rPr>
              <a:t>R6-160082</a:t>
            </a:r>
          </a:p>
          <a:p>
            <a:pPr lvl="1"/>
            <a:r>
              <a:rPr lang="en-GB" sz="1800" dirty="0" smtClean="0">
                <a:solidFill>
                  <a:srgbClr val="000000"/>
                </a:solidFill>
              </a:rPr>
              <a:t>BTS sensitivity performance to 45.005 in </a:t>
            </a:r>
            <a:r>
              <a:rPr lang="en-GB" sz="1800" dirty="0" smtClean="0">
                <a:solidFill>
                  <a:srgbClr val="0000FF"/>
                </a:solidFill>
              </a:rPr>
              <a:t>R6-160111</a:t>
            </a:r>
          </a:p>
          <a:p>
            <a:pPr lvl="1"/>
            <a:r>
              <a:rPr lang="en-GB" sz="1800" dirty="0" smtClean="0">
                <a:solidFill>
                  <a:srgbClr val="000000"/>
                </a:solidFill>
              </a:rPr>
              <a:t>BTS interference performance to 45.005 in </a:t>
            </a:r>
            <a:r>
              <a:rPr lang="en-GB" sz="1800" dirty="0" smtClean="0">
                <a:solidFill>
                  <a:srgbClr val="0000FF"/>
                </a:solidFill>
              </a:rPr>
              <a:t>R6-160112</a:t>
            </a:r>
          </a:p>
          <a:p>
            <a:pPr lvl="1"/>
            <a:r>
              <a:rPr lang="en-GB" sz="1800" dirty="0" smtClean="0">
                <a:solidFill>
                  <a:srgbClr val="000000"/>
                </a:solidFill>
              </a:rPr>
              <a:t>BTS sensitivity performance for OL-CDMA to 45.005 in </a:t>
            </a:r>
            <a:r>
              <a:rPr lang="en-GB" sz="1800" dirty="0" smtClean="0">
                <a:solidFill>
                  <a:srgbClr val="0000FF"/>
                </a:solidFill>
              </a:rPr>
              <a:t>R6-160136</a:t>
            </a:r>
          </a:p>
          <a:p>
            <a:pPr lvl="1"/>
            <a:r>
              <a:rPr lang="en-GB" sz="1800" dirty="0" smtClean="0"/>
              <a:t>Incremental redundancy requirement for EC-GSM-IoT to 45.005 in </a:t>
            </a:r>
            <a:r>
              <a:rPr lang="en-GB" sz="1800" dirty="0" smtClean="0">
                <a:solidFill>
                  <a:srgbClr val="0000FF"/>
                </a:solidFill>
              </a:rPr>
              <a:t>R6-160093</a:t>
            </a:r>
          </a:p>
          <a:p>
            <a:pPr lvl="1"/>
            <a:r>
              <a:rPr lang="en-GB" sz="1800" dirty="0" smtClean="0">
                <a:solidFill>
                  <a:srgbClr val="000000"/>
                </a:solidFill>
              </a:rPr>
              <a:t>EC-GSM-IoT, Normalized Coherency Error Requirement for MS </a:t>
            </a:r>
            <a:r>
              <a:rPr lang="en-GB" sz="1800" dirty="0" smtClean="0"/>
              <a:t>to 45.005 in </a:t>
            </a:r>
            <a:r>
              <a:rPr lang="en-GB" sz="1800" dirty="0" smtClean="0">
                <a:solidFill>
                  <a:srgbClr val="0000FF"/>
                </a:solidFill>
              </a:rPr>
              <a:t>R6-160094</a:t>
            </a:r>
          </a:p>
          <a:p>
            <a:pPr lvl="1"/>
            <a:r>
              <a:rPr lang="en-GB" sz="1800" dirty="0" smtClean="0"/>
              <a:t>Corrections to EC-GSM-IoT BTS conformance testing to 51.021 in </a:t>
            </a:r>
            <a:r>
              <a:rPr lang="en-GB" sz="1800" dirty="0" smtClean="0">
                <a:solidFill>
                  <a:srgbClr val="0000FF"/>
                </a:solidFill>
              </a:rPr>
              <a:t>R6-160098</a:t>
            </a:r>
          </a:p>
          <a:p>
            <a:r>
              <a:rPr lang="en-GB" sz="2000" dirty="0"/>
              <a:t>Status </a:t>
            </a:r>
            <a:r>
              <a:rPr lang="en-GB" sz="2000" dirty="0" smtClean="0"/>
              <a:t>Report to RAN#73: </a:t>
            </a:r>
            <a:r>
              <a:rPr lang="en-GB" sz="2000" dirty="0" smtClean="0">
                <a:solidFill>
                  <a:srgbClr val="0000FF"/>
                </a:solidFill>
              </a:rPr>
              <a:t>RP-161656</a:t>
            </a:r>
            <a:endParaRPr lang="en-GB" sz="2000" dirty="0">
              <a:solidFill>
                <a:srgbClr val="0000FF"/>
              </a:solidFill>
            </a:endParaRPr>
          </a:p>
        </p:txBody>
      </p:sp>
      <p:sp>
        <p:nvSpPr>
          <p:cNvPr id="5" name="Title 1"/>
          <p:cNvSpPr>
            <a:spLocks noGrp="1"/>
          </p:cNvSpPr>
          <p:nvPr>
            <p:ph type="title"/>
          </p:nvPr>
        </p:nvSpPr>
        <p:spPr>
          <a:xfrm>
            <a:off x="488950" y="228600"/>
            <a:ext cx="6827838" cy="1143000"/>
          </a:xfrm>
        </p:spPr>
        <p:txBody>
          <a:bodyPr/>
          <a:lstStyle/>
          <a:p>
            <a:r>
              <a:rPr lang="en-US" dirty="0" smtClean="0"/>
              <a:t>EC-GSM-IoT, Perform. aspects (Rel-13)</a:t>
            </a:r>
            <a:endParaRPr lang="en-US" dirty="0"/>
          </a:p>
        </p:txBody>
      </p:sp>
    </p:spTree>
    <p:extLst>
      <p:ext uri="{BB962C8B-B14F-4D97-AF65-F5344CB8AC3E}">
        <p14:creationId xmlns:p14="http://schemas.microsoft.com/office/powerpoint/2010/main" val="346704436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pPr marL="0" indent="0">
              <a:buNone/>
            </a:pPr>
            <a:endParaRPr lang="en-US" sz="800" dirty="0" smtClean="0"/>
          </a:p>
          <a:p>
            <a:r>
              <a:rPr lang="en-US" sz="2000" dirty="0" smtClean="0"/>
              <a:t>One Correction CR to 48.018 agreed in </a:t>
            </a:r>
            <a:r>
              <a:rPr lang="en-US" sz="2000" dirty="0" smtClean="0">
                <a:solidFill>
                  <a:srgbClr val="0000FF"/>
                </a:solidFill>
              </a:rPr>
              <a:t>R6-160007</a:t>
            </a:r>
            <a:endParaRPr lang="en-US" sz="2000" dirty="0" smtClean="0"/>
          </a:p>
        </p:txBody>
      </p:sp>
      <p:sp>
        <p:nvSpPr>
          <p:cNvPr id="5" name="Title 1"/>
          <p:cNvSpPr>
            <a:spLocks noGrp="1"/>
          </p:cNvSpPr>
          <p:nvPr>
            <p:ph type="title"/>
          </p:nvPr>
        </p:nvSpPr>
        <p:spPr>
          <a:xfrm>
            <a:off x="488950" y="228600"/>
            <a:ext cx="6827838" cy="1143000"/>
          </a:xfrm>
        </p:spPr>
        <p:txBody>
          <a:bodyPr/>
          <a:lstStyle/>
          <a:p>
            <a:r>
              <a:rPr lang="en-US" dirty="0" smtClean="0"/>
              <a:t>CS/PS Coordination for Shared GERAN Networks (Rel-13)</a:t>
            </a:r>
            <a:endParaRPr lang="en-US" dirty="0"/>
          </a:p>
        </p:txBody>
      </p:sp>
    </p:spTree>
    <p:extLst>
      <p:ext uri="{BB962C8B-B14F-4D97-AF65-F5344CB8AC3E}">
        <p14:creationId xmlns:p14="http://schemas.microsoft.com/office/powerpoint/2010/main" val="65312106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US" sz="2000" dirty="0" smtClean="0"/>
              <a:t>No contributions</a:t>
            </a:r>
          </a:p>
        </p:txBody>
      </p:sp>
      <p:sp>
        <p:nvSpPr>
          <p:cNvPr id="5" name="Title 1"/>
          <p:cNvSpPr>
            <a:spLocks noGrp="1"/>
          </p:cNvSpPr>
          <p:nvPr>
            <p:ph type="title"/>
          </p:nvPr>
        </p:nvSpPr>
        <p:spPr>
          <a:xfrm>
            <a:off x="488950" y="228600"/>
            <a:ext cx="6827838" cy="1143000"/>
          </a:xfrm>
        </p:spPr>
        <p:txBody>
          <a:bodyPr/>
          <a:lstStyle/>
          <a:p>
            <a:r>
              <a:rPr lang="en-US" dirty="0" smtClean="0"/>
              <a:t>Rel-12 and earlier features</a:t>
            </a:r>
            <a:endParaRPr lang="en-US" dirty="0"/>
          </a:p>
        </p:txBody>
      </p:sp>
    </p:spTree>
    <p:extLst>
      <p:ext uri="{BB962C8B-B14F-4D97-AF65-F5344CB8AC3E}">
        <p14:creationId xmlns:p14="http://schemas.microsoft.com/office/powerpoint/2010/main" val="2670546958"/>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Rel-14 </a:t>
            </a:r>
            <a:r>
              <a:rPr lang="sv-SE" altLang="en-US" dirty="0" smtClean="0"/>
              <a:t>Features</a:t>
            </a:r>
            <a:endParaRPr lang="en-US" altLang="en-US" dirty="0" smtClean="0"/>
          </a:p>
        </p:txBody>
      </p:sp>
    </p:spTree>
    <p:extLst>
      <p:ext uri="{BB962C8B-B14F-4D97-AF65-F5344CB8AC3E}">
        <p14:creationId xmlns:p14="http://schemas.microsoft.com/office/powerpoint/2010/main" val="90527579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Positioning Enhancements in GERAN      - ePOS_GERAN (Rel-14)   (1/3)</a:t>
            </a:r>
            <a:endParaRPr lang="en-GB" dirty="0"/>
          </a:p>
        </p:txBody>
      </p:sp>
      <p:sp>
        <p:nvSpPr>
          <p:cNvPr id="3" name="Content Placeholder 2"/>
          <p:cNvSpPr>
            <a:spLocks noGrp="1"/>
          </p:cNvSpPr>
          <p:nvPr>
            <p:ph idx="1"/>
          </p:nvPr>
        </p:nvSpPr>
        <p:spPr>
          <a:xfrm>
            <a:off x="462835" y="1504956"/>
            <a:ext cx="8584912" cy="4830763"/>
          </a:xfrm>
        </p:spPr>
        <p:txBody>
          <a:bodyPr/>
          <a:lstStyle/>
          <a:p>
            <a:r>
              <a:rPr lang="en-US" sz="2000" b="1" dirty="0"/>
              <a:t>Multilateration Signaling for </a:t>
            </a:r>
            <a:r>
              <a:rPr lang="en-US" sz="2000" b="1" dirty="0" smtClean="0"/>
              <a:t>GERAN </a:t>
            </a:r>
            <a:r>
              <a:rPr lang="en-US" sz="2000" dirty="0" smtClean="0">
                <a:solidFill>
                  <a:srgbClr val="0000FF"/>
                </a:solidFill>
              </a:rPr>
              <a:t>(R6-160018, </a:t>
            </a:r>
            <a:r>
              <a:rPr lang="en-US" sz="2000" dirty="0" smtClean="0"/>
              <a:t>rev </a:t>
            </a:r>
            <a:r>
              <a:rPr lang="en-US" sz="2000" dirty="0" smtClean="0">
                <a:solidFill>
                  <a:srgbClr val="0000FF"/>
                </a:solidFill>
              </a:rPr>
              <a:t>R6-160124)</a:t>
            </a:r>
          </a:p>
          <a:p>
            <a:pPr lvl="1"/>
            <a:r>
              <a:rPr lang="en-US" sz="2000" dirty="0" smtClean="0"/>
              <a:t>Signalling procedures for TA multilateration </a:t>
            </a:r>
          </a:p>
          <a:p>
            <a:pPr lvl="1"/>
            <a:r>
              <a:rPr lang="en-US" sz="2000" dirty="0" smtClean="0"/>
              <a:t>4 WA’s agreed on usage of PS LCS capability, RRLP, RRLP TOM protocol  and applicability to PS domain</a:t>
            </a:r>
          </a:p>
          <a:p>
            <a:pPr lvl="1"/>
            <a:r>
              <a:rPr lang="de-DE" sz="2000" dirty="0" smtClean="0"/>
              <a:t>Energy consumption analysis presented in </a:t>
            </a:r>
            <a:r>
              <a:rPr lang="de-DE" sz="2000" dirty="0" smtClean="0">
                <a:solidFill>
                  <a:srgbClr val="0000FF"/>
                </a:solidFill>
              </a:rPr>
              <a:t>R6-160083</a:t>
            </a:r>
            <a:r>
              <a:rPr lang="de-DE" sz="2000" dirty="0" smtClean="0"/>
              <a:t>, WA‘s on energy consumption agreed</a:t>
            </a:r>
          </a:p>
          <a:p>
            <a:pPr lvl="1"/>
            <a:r>
              <a:rPr lang="de-DE" sz="2000" dirty="0" smtClean="0"/>
              <a:t>Assumptions for position accuracy simulation of TA multilateration in    </a:t>
            </a:r>
            <a:r>
              <a:rPr lang="de-DE" sz="2000" dirty="0" smtClean="0">
                <a:solidFill>
                  <a:srgbClr val="0000FF"/>
                </a:solidFill>
              </a:rPr>
              <a:t>R6-160011</a:t>
            </a:r>
            <a:r>
              <a:rPr lang="de-DE" sz="2000" dirty="0" smtClean="0"/>
              <a:t> (rev </a:t>
            </a:r>
            <a:r>
              <a:rPr lang="de-DE" sz="2000" dirty="0" smtClean="0">
                <a:solidFill>
                  <a:srgbClr val="0000FF"/>
                </a:solidFill>
              </a:rPr>
              <a:t>R6-160087</a:t>
            </a:r>
            <a:r>
              <a:rPr lang="de-DE" sz="2000" dirty="0" smtClean="0"/>
              <a:t>): all WA‘s agreed </a:t>
            </a:r>
          </a:p>
          <a:p>
            <a:pPr lvl="1"/>
            <a:r>
              <a:rPr lang="de-DE" sz="2000" dirty="0" smtClean="0"/>
              <a:t>Simulation Results for </a:t>
            </a:r>
            <a:r>
              <a:rPr lang="de-DE" sz="2000" dirty="0"/>
              <a:t>position accuracy simulation of TA </a:t>
            </a:r>
            <a:r>
              <a:rPr lang="de-DE" sz="2000" dirty="0" smtClean="0"/>
              <a:t>multilateration, </a:t>
            </a:r>
            <a:r>
              <a:rPr lang="de-DE" sz="2000" dirty="0" smtClean="0">
                <a:solidFill>
                  <a:srgbClr val="0000FF"/>
                </a:solidFill>
              </a:rPr>
              <a:t>R6-160012</a:t>
            </a:r>
          </a:p>
        </p:txBody>
      </p:sp>
    </p:spTree>
    <p:extLst>
      <p:ext uri="{BB962C8B-B14F-4D97-AF65-F5344CB8AC3E}">
        <p14:creationId xmlns:p14="http://schemas.microsoft.com/office/powerpoint/2010/main" val="107092001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835" y="1504956"/>
            <a:ext cx="8584912" cy="4830763"/>
          </a:xfrm>
        </p:spPr>
        <p:txBody>
          <a:bodyPr/>
          <a:lstStyle/>
          <a:p>
            <a:pPr>
              <a:spcBef>
                <a:spcPts val="300"/>
              </a:spcBef>
            </a:pPr>
            <a:r>
              <a:rPr lang="en-US" sz="2000" b="1" dirty="0" smtClean="0"/>
              <a:t>Radio </a:t>
            </a:r>
            <a:r>
              <a:rPr lang="en-US" sz="2000" b="1" dirty="0"/>
              <a:t>Interface Enhancements </a:t>
            </a:r>
            <a:r>
              <a:rPr lang="en-US" sz="2000" b="1" dirty="0" smtClean="0"/>
              <a:t>for </a:t>
            </a:r>
            <a:r>
              <a:rPr lang="en-US" sz="2000" b="1" dirty="0"/>
              <a:t>TA based </a:t>
            </a:r>
            <a:r>
              <a:rPr lang="en-US" sz="2000" b="1" dirty="0" smtClean="0"/>
              <a:t>multilateration </a:t>
            </a:r>
            <a:r>
              <a:rPr lang="en-US" sz="2000" dirty="0">
                <a:solidFill>
                  <a:srgbClr val="0000FF"/>
                </a:solidFill>
              </a:rPr>
              <a:t>(</a:t>
            </a:r>
            <a:r>
              <a:rPr lang="en-US" sz="2000" dirty="0" smtClean="0">
                <a:solidFill>
                  <a:srgbClr val="0000FF"/>
                </a:solidFill>
              </a:rPr>
              <a:t>R6-160034</a:t>
            </a:r>
            <a:r>
              <a:rPr lang="en-US" sz="2000" dirty="0" smtClean="0"/>
              <a:t>, rev </a:t>
            </a:r>
            <a:r>
              <a:rPr lang="en-US" sz="2000" dirty="0" smtClean="0">
                <a:solidFill>
                  <a:srgbClr val="0000FF"/>
                </a:solidFill>
              </a:rPr>
              <a:t>R6-160085)</a:t>
            </a:r>
          </a:p>
          <a:p>
            <a:pPr lvl="1">
              <a:spcBef>
                <a:spcPts val="300"/>
              </a:spcBef>
            </a:pPr>
            <a:r>
              <a:rPr lang="en-US" sz="2000" dirty="0"/>
              <a:t>Investigates improvements </a:t>
            </a:r>
            <a:r>
              <a:rPr lang="en-US" sz="2000" dirty="0" smtClean="0"/>
              <a:t>to shorten </a:t>
            </a:r>
            <a:r>
              <a:rPr lang="en-US" sz="2000" dirty="0"/>
              <a:t>radio interface signalling for TA multilateration </a:t>
            </a:r>
          </a:p>
          <a:p>
            <a:pPr lvl="1">
              <a:spcBef>
                <a:spcPts val="300"/>
              </a:spcBef>
            </a:pPr>
            <a:r>
              <a:rPr lang="de-DE" sz="2000" dirty="0"/>
              <a:t>Proposal to use a code point in the EC-NumberOfBlocks to differentiate EC and PEO access attempt not agreed</a:t>
            </a:r>
            <a:r>
              <a:rPr lang="de-DE" sz="2000" dirty="0" smtClean="0"/>
              <a:t>.</a:t>
            </a:r>
            <a:endParaRPr lang="en-US" sz="2000" dirty="0" smtClean="0">
              <a:solidFill>
                <a:srgbClr val="0000FF"/>
              </a:solidFill>
            </a:endParaRPr>
          </a:p>
          <a:p>
            <a:pPr>
              <a:spcBef>
                <a:spcPts val="300"/>
              </a:spcBef>
            </a:pPr>
            <a:r>
              <a:rPr lang="en-GB" sz="2000" b="1" dirty="0" smtClean="0"/>
              <a:t>Energy efficient hybrid TA/OTD multilateration for neighbour cells in extended coverage </a:t>
            </a:r>
            <a:r>
              <a:rPr lang="en-US" sz="2000" dirty="0" smtClean="0">
                <a:solidFill>
                  <a:srgbClr val="0000FF"/>
                </a:solidFill>
              </a:rPr>
              <a:t>(R6-160035)</a:t>
            </a:r>
          </a:p>
          <a:p>
            <a:pPr lvl="1">
              <a:spcBef>
                <a:spcPts val="300"/>
              </a:spcBef>
            </a:pPr>
            <a:r>
              <a:rPr lang="en-GB" sz="2000" dirty="0" smtClean="0"/>
              <a:t>Investigates power consumption improvement by combining OTD and TA multilateration. Up to 50% energy saving compared to TA multilateration is observed.</a:t>
            </a:r>
          </a:p>
          <a:p>
            <a:pPr>
              <a:spcBef>
                <a:spcPts val="300"/>
              </a:spcBef>
            </a:pPr>
            <a:r>
              <a:rPr lang="en-GB" sz="2000" b="1" dirty="0" smtClean="0"/>
              <a:t>Energy Consumption Analysis of Radio Interface Procedures for Positioning Enhancements </a:t>
            </a:r>
            <a:r>
              <a:rPr lang="en-GB" sz="2000" dirty="0" smtClean="0">
                <a:solidFill>
                  <a:srgbClr val="0000FF"/>
                </a:solidFill>
              </a:rPr>
              <a:t>(R6-160036</a:t>
            </a:r>
            <a:r>
              <a:rPr lang="en-GB" sz="2000" dirty="0" smtClean="0"/>
              <a:t>, rev </a:t>
            </a:r>
            <a:r>
              <a:rPr lang="en-GB" sz="2000" dirty="0" smtClean="0">
                <a:solidFill>
                  <a:srgbClr val="0000FF"/>
                </a:solidFill>
              </a:rPr>
              <a:t>R6-160086)</a:t>
            </a:r>
          </a:p>
          <a:p>
            <a:pPr lvl="1">
              <a:spcBef>
                <a:spcPts val="300"/>
              </a:spcBef>
            </a:pPr>
            <a:r>
              <a:rPr lang="en-GB" sz="2000" dirty="0" smtClean="0"/>
              <a:t>Energy consumption analysis for both above concepts evaluating 20-50% energy saving.</a:t>
            </a:r>
          </a:p>
        </p:txBody>
      </p:sp>
      <p:sp>
        <p:nvSpPr>
          <p:cNvPr id="5" name="Title 1"/>
          <p:cNvSpPr>
            <a:spLocks noGrp="1"/>
          </p:cNvSpPr>
          <p:nvPr>
            <p:ph type="title"/>
          </p:nvPr>
        </p:nvSpPr>
        <p:spPr>
          <a:xfrm>
            <a:off x="457200" y="274638"/>
            <a:ext cx="6834188" cy="1143000"/>
          </a:xfrm>
        </p:spPr>
        <p:txBody>
          <a:bodyPr/>
          <a:lstStyle/>
          <a:p>
            <a:r>
              <a:rPr lang="en-GB" dirty="0" smtClean="0"/>
              <a:t>Positioning</a:t>
            </a:r>
            <a:r>
              <a:rPr lang="de-DE" dirty="0" smtClean="0"/>
              <a:t> </a:t>
            </a:r>
            <a:r>
              <a:rPr lang="en-GB" dirty="0" smtClean="0"/>
              <a:t>Enhancements</a:t>
            </a:r>
            <a:r>
              <a:rPr lang="de-DE" dirty="0" smtClean="0"/>
              <a:t> in GERAN      - ePOS_GERAN (Rel-14)   (2/3)</a:t>
            </a:r>
            <a:endParaRPr lang="en-US" dirty="0"/>
          </a:p>
        </p:txBody>
      </p:sp>
    </p:spTree>
    <p:extLst>
      <p:ext uri="{BB962C8B-B14F-4D97-AF65-F5344CB8AC3E}">
        <p14:creationId xmlns:p14="http://schemas.microsoft.com/office/powerpoint/2010/main" val="2411966831"/>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835" y="1504956"/>
            <a:ext cx="8584912" cy="4830763"/>
          </a:xfrm>
        </p:spPr>
        <p:txBody>
          <a:bodyPr/>
          <a:lstStyle/>
          <a:p>
            <a:r>
              <a:rPr lang="en-US" sz="2000" b="1" dirty="0"/>
              <a:t>Positioning enhancements for GERAN - </a:t>
            </a:r>
            <a:r>
              <a:rPr lang="en-US" sz="2000" b="1" dirty="0" smtClean="0"/>
              <a:t>Workplan/Agreements </a:t>
            </a:r>
            <a:r>
              <a:rPr lang="en-US" sz="2000" dirty="0" smtClean="0">
                <a:solidFill>
                  <a:srgbClr val="0000FF"/>
                </a:solidFill>
              </a:rPr>
              <a:t>(R6-160131) </a:t>
            </a:r>
            <a:r>
              <a:rPr lang="en-US" sz="2000" dirty="0" smtClean="0"/>
              <a:t>was agreed:</a:t>
            </a:r>
          </a:p>
          <a:p>
            <a:pPr lvl="1"/>
            <a:r>
              <a:rPr lang="en-US" sz="2000" dirty="0" smtClean="0"/>
              <a:t>Work plan for </a:t>
            </a:r>
            <a:r>
              <a:rPr lang="en-US" sz="2000" dirty="0"/>
              <a:t>ePOS_GERAN until RAN#75 updated</a:t>
            </a:r>
            <a:endParaRPr lang="en-US" sz="2000" dirty="0" smtClean="0"/>
          </a:p>
          <a:p>
            <a:pPr lvl="1"/>
            <a:r>
              <a:rPr lang="en-US" sz="2000" dirty="0"/>
              <a:t>Agreements and working </a:t>
            </a:r>
            <a:r>
              <a:rPr lang="en-US" sz="2000" dirty="0" smtClean="0"/>
              <a:t>assumptions collected from other Tdocs</a:t>
            </a:r>
            <a:endParaRPr lang="en-US" sz="2000" dirty="0"/>
          </a:p>
          <a:p>
            <a:pPr lvl="1"/>
            <a:r>
              <a:rPr lang="en-US" sz="2000" dirty="0"/>
              <a:t>Initial study phase </a:t>
            </a:r>
            <a:r>
              <a:rPr lang="en-US" sz="2000" dirty="0" smtClean="0"/>
              <a:t>conclusions are added:</a:t>
            </a:r>
          </a:p>
          <a:p>
            <a:pPr lvl="2"/>
            <a:r>
              <a:rPr lang="en-US" sz="1800" dirty="0" smtClean="0"/>
              <a:t>Continue standardization work for TA multilateration method.</a:t>
            </a:r>
          </a:p>
          <a:p>
            <a:pPr lvl="2"/>
            <a:r>
              <a:rPr lang="en-US" sz="1800" dirty="0" smtClean="0"/>
              <a:t>To consider RAN signaling optimizations and the use of OTD measurements to further improve the MS energy saving by up to 50%.</a:t>
            </a:r>
          </a:p>
          <a:p>
            <a:pPr lvl="2"/>
            <a:r>
              <a:rPr lang="en-US" sz="1800" dirty="0" smtClean="0"/>
              <a:t>Investigate tightening of current MS timing accuracy requirements and complexity impacts.</a:t>
            </a:r>
            <a:endParaRPr lang="en-US" sz="1800" dirty="0"/>
          </a:p>
          <a:p>
            <a:r>
              <a:rPr lang="en-GB" sz="2000" dirty="0"/>
              <a:t>Status Report to RAN#73: </a:t>
            </a:r>
            <a:r>
              <a:rPr lang="en-GB" sz="2000" dirty="0" smtClean="0">
                <a:solidFill>
                  <a:srgbClr val="0000FF"/>
                </a:solidFill>
              </a:rPr>
              <a:t>RP-161654</a:t>
            </a:r>
            <a:endParaRPr lang="en-GB" sz="2000" dirty="0">
              <a:solidFill>
                <a:srgbClr val="0000FF"/>
              </a:solidFill>
            </a:endParaRPr>
          </a:p>
        </p:txBody>
      </p:sp>
      <p:sp>
        <p:nvSpPr>
          <p:cNvPr id="5" name="Title 1"/>
          <p:cNvSpPr>
            <a:spLocks noGrp="1"/>
          </p:cNvSpPr>
          <p:nvPr>
            <p:ph type="title"/>
          </p:nvPr>
        </p:nvSpPr>
        <p:spPr>
          <a:xfrm>
            <a:off x="457200" y="274638"/>
            <a:ext cx="6834188" cy="1143000"/>
          </a:xfrm>
        </p:spPr>
        <p:txBody>
          <a:bodyPr/>
          <a:lstStyle/>
          <a:p>
            <a:r>
              <a:rPr lang="en-GB" dirty="0" smtClean="0"/>
              <a:t>Positioning</a:t>
            </a:r>
            <a:r>
              <a:rPr lang="de-DE" dirty="0" smtClean="0"/>
              <a:t> </a:t>
            </a:r>
            <a:r>
              <a:rPr lang="en-GB" dirty="0" smtClean="0"/>
              <a:t>Enhancements</a:t>
            </a:r>
            <a:r>
              <a:rPr lang="de-DE" dirty="0" smtClean="0"/>
              <a:t> in GERAN      - ePOS_GERAN (Rel-14)   (3/3)</a:t>
            </a:r>
            <a:endParaRPr lang="en-US" dirty="0"/>
          </a:p>
        </p:txBody>
      </p:sp>
    </p:spTree>
    <p:extLst>
      <p:ext uri="{BB962C8B-B14F-4D97-AF65-F5344CB8AC3E}">
        <p14:creationId xmlns:p14="http://schemas.microsoft.com/office/powerpoint/2010/main" val="400372963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smtClean="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smtClean="0"/>
              <a:t>Meetings held since RAN#72 plenary</a:t>
            </a:r>
            <a:endParaRPr lang="en-GB" altLang="en-US" dirty="0" smtClean="0"/>
          </a:p>
          <a:p>
            <a:endParaRPr lang="fi-FI" altLang="en-US" dirty="0" smtClean="0"/>
          </a:p>
          <a:p>
            <a:endParaRPr lang="fi-FI" altLang="en-US" dirty="0" smtClean="0"/>
          </a:p>
          <a:p>
            <a:pPr marL="457200" lvl="1" indent="0">
              <a:buNone/>
            </a:pPr>
            <a:endParaRPr lang="en-GB" altLang="en-US" sz="2000" dirty="0" smtClean="0">
              <a:solidFill>
                <a:srgbClr val="0000FF"/>
              </a:solidFill>
            </a:endParaRPr>
          </a:p>
          <a:p>
            <a:pPr lvl="1"/>
            <a:endParaRPr lang="en-GB" altLang="en-US" sz="2000" dirty="0" smtClean="0"/>
          </a:p>
          <a:p>
            <a:pPr lvl="1">
              <a:buFont typeface="Arial" charset="0"/>
              <a:buNone/>
            </a:pPr>
            <a:endParaRPr lang="fi-FI" altLang="en-US" dirty="0" smtClean="0"/>
          </a:p>
        </p:txBody>
      </p:sp>
      <p:graphicFrame>
        <p:nvGraphicFramePr>
          <p:cNvPr id="9" name="Group 115"/>
          <p:cNvGraphicFramePr>
            <a:graphicFrameLocks noGrp="1"/>
          </p:cNvGraphicFramePr>
          <p:nvPr>
            <p:extLst>
              <p:ext uri="{D42A27DB-BD31-4B8C-83A1-F6EECF244321}">
                <p14:modId xmlns:p14="http://schemas.microsoft.com/office/powerpoint/2010/main" val="3472366811"/>
              </p:ext>
            </p:extLst>
          </p:nvPr>
        </p:nvGraphicFramePr>
        <p:xfrm>
          <a:off x="890848" y="1990959"/>
          <a:ext cx="7712075" cy="693738"/>
        </p:xfrm>
        <a:graphic>
          <a:graphicData uri="http://schemas.openxmlformats.org/drawingml/2006/table">
            <a:tbl>
              <a:tblPr/>
              <a:tblGrid>
                <a:gridCol w="1551410"/>
                <a:gridCol w="2349661"/>
                <a:gridCol w="2206041"/>
                <a:gridCol w="1604963"/>
              </a:tblGrid>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RAN6 #1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22 – 26 August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Gothenburg, Sweden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ea typeface="MS PGothic" pitchFamily="34" charset="-128"/>
                          <a:cs typeface="Arial" charset="0"/>
                        </a:rPr>
                        <a:t>EF3</a:t>
                      </a:r>
                      <a:endParaRPr kumimoji="0" lang="en-US" altLang="zh-CN" sz="1600" b="0" i="0" u="none" strike="noStrike" cap="none" normalizeH="0" baseline="0" noProof="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RAN #73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smtClean="0">
                          <a:ln>
                            <a:noFill/>
                          </a:ln>
                          <a:solidFill>
                            <a:schemeClr val="tx1"/>
                          </a:solidFill>
                          <a:effectLst/>
                          <a:latin typeface="Calibri" pitchFamily="34" charset="0"/>
                          <a:ea typeface="+mn-ea"/>
                          <a:cs typeface="Arial" charset="0"/>
                        </a:rPr>
                        <a:t>19 – 22 September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smtClean="0">
                          <a:ln>
                            <a:noFill/>
                          </a:ln>
                          <a:solidFill>
                            <a:schemeClr val="tx1"/>
                          </a:solidFill>
                          <a:effectLst/>
                          <a:latin typeface="Calibri" pitchFamily="34" charset="0"/>
                          <a:ea typeface="+mn-ea"/>
                          <a:cs typeface="Arial" charset="0"/>
                        </a:rPr>
                        <a:t>New Orleans,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kern="1200" cap="none" normalizeH="0" baseline="0" noProof="0" dirty="0" smtClean="0">
                          <a:ln>
                            <a:noFill/>
                          </a:ln>
                          <a:solidFill>
                            <a:schemeClr val="tx1"/>
                          </a:solidFill>
                          <a:effectLst/>
                          <a:latin typeface="Calibri" pitchFamily="34" charset="0"/>
                          <a:ea typeface="+mn-ea"/>
                          <a:cs typeface="Arial" charset="0"/>
                        </a:rPr>
                        <a:t>NAF3</a:t>
                      </a:r>
                      <a:endParaRPr kumimoji="0" lang="en-US" altLang="zh-CN" sz="1600" b="0" i="0" u="none" strike="noStrike" kern="1200" cap="none" normalizeH="0" baseline="0" noProof="0" dirty="0" smtClean="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Support of Dedicated Core Networks </a:t>
            </a:r>
            <a:br>
              <a:rPr lang="en-GB" dirty="0" smtClean="0"/>
            </a:br>
            <a:r>
              <a:rPr lang="en-GB" dirty="0" smtClean="0"/>
              <a:t>- DÉCOR_GERAN (Rel-14)</a:t>
            </a:r>
            <a:endParaRPr lang="en-GB" dirty="0"/>
          </a:p>
        </p:txBody>
      </p:sp>
      <p:sp>
        <p:nvSpPr>
          <p:cNvPr id="3" name="Content Placeholder 2"/>
          <p:cNvSpPr>
            <a:spLocks noGrp="1"/>
          </p:cNvSpPr>
          <p:nvPr>
            <p:ph idx="1"/>
          </p:nvPr>
        </p:nvSpPr>
        <p:spPr>
          <a:xfrm>
            <a:off x="462835" y="1504956"/>
            <a:ext cx="8584912" cy="4830763"/>
          </a:xfrm>
        </p:spPr>
        <p:txBody>
          <a:bodyPr/>
          <a:lstStyle/>
          <a:p>
            <a:r>
              <a:rPr lang="en-GB" sz="2000" b="1" dirty="0" smtClean="0"/>
              <a:t>DÉCOR Way Forward </a:t>
            </a:r>
            <a:r>
              <a:rPr lang="en-GB" sz="2000" dirty="0" smtClean="0">
                <a:solidFill>
                  <a:srgbClr val="0000FF"/>
                </a:solidFill>
              </a:rPr>
              <a:t>(R6-160017</a:t>
            </a:r>
            <a:r>
              <a:rPr lang="en-GB" sz="2000" dirty="0" smtClean="0"/>
              <a:t>, rev </a:t>
            </a:r>
            <a:r>
              <a:rPr lang="en-GB" sz="2000" dirty="0" smtClean="0">
                <a:solidFill>
                  <a:srgbClr val="0000FF"/>
                </a:solidFill>
              </a:rPr>
              <a:t>R6-160089) </a:t>
            </a:r>
            <a:r>
              <a:rPr lang="en-GB" sz="2000" dirty="0" smtClean="0"/>
              <a:t>was agreed:</a:t>
            </a:r>
          </a:p>
          <a:p>
            <a:pPr lvl="1"/>
            <a:r>
              <a:rPr lang="en-GB" sz="2000" dirty="0" smtClean="0"/>
              <a:t>Rerouting procedure in the PS domain with new DCN selection function at SGSN and Gb interface signalling to support DCN selection (SGSN) and MS redirection at GPRS Attach and RAU procedure </a:t>
            </a:r>
          </a:p>
          <a:p>
            <a:pPr lvl="2"/>
            <a:r>
              <a:rPr lang="en-GB" dirty="0" smtClean="0"/>
              <a:t>based on new Information elements (UE Usage Type, SGSN Group Identity, Additional P-TMSI).</a:t>
            </a:r>
            <a:endParaRPr lang="en-GB" sz="1600" dirty="0" smtClean="0"/>
          </a:p>
          <a:p>
            <a:pPr lvl="1"/>
            <a:r>
              <a:rPr lang="en-GB" sz="2000" dirty="0" smtClean="0"/>
              <a:t>Inclusion into GERAN Rel-14 specifications</a:t>
            </a:r>
          </a:p>
          <a:p>
            <a:pPr lvl="1"/>
            <a:r>
              <a:rPr lang="en-GB" sz="2000" dirty="0" smtClean="0"/>
              <a:t>Accompanying CR 48.018 Introduction of Dedicated Core Networks in GERAN agreed in </a:t>
            </a:r>
            <a:r>
              <a:rPr lang="en-GB" sz="2000" dirty="0" smtClean="0">
                <a:solidFill>
                  <a:srgbClr val="0000FF"/>
                </a:solidFill>
              </a:rPr>
              <a:t>R6-160123.</a:t>
            </a:r>
          </a:p>
          <a:p>
            <a:pPr lvl="1"/>
            <a:r>
              <a:rPr lang="en-GB" sz="2000" dirty="0" smtClean="0"/>
              <a:t>With the agreed change the feature is complete.</a:t>
            </a:r>
          </a:p>
          <a:p>
            <a:r>
              <a:rPr lang="en-GB" sz="2000" dirty="0" smtClean="0"/>
              <a:t>Status Report to RAN#73: </a:t>
            </a:r>
            <a:r>
              <a:rPr lang="en-GB" sz="2000" dirty="0" smtClean="0">
                <a:solidFill>
                  <a:srgbClr val="0000FF"/>
                </a:solidFill>
              </a:rPr>
              <a:t>RP-161655</a:t>
            </a:r>
          </a:p>
          <a:p>
            <a:pPr marL="457200" lvl="1" indent="0">
              <a:buNone/>
            </a:pPr>
            <a:endParaRPr lang="en-US" sz="2000" dirty="0"/>
          </a:p>
        </p:txBody>
      </p:sp>
    </p:spTree>
    <p:extLst>
      <p:ext uri="{BB962C8B-B14F-4D97-AF65-F5344CB8AC3E}">
        <p14:creationId xmlns:p14="http://schemas.microsoft.com/office/powerpoint/2010/main" val="493216410"/>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a:t>
            </a:r>
            <a:r>
              <a:rPr lang="en-US" dirty="0"/>
              <a:t>technical enhancements and improvements </a:t>
            </a:r>
            <a:r>
              <a:rPr lang="en-US" dirty="0" smtClean="0"/>
              <a:t>(TEI14)</a:t>
            </a:r>
            <a:endParaRPr lang="en-US" dirty="0"/>
          </a:p>
        </p:txBody>
      </p:sp>
      <p:sp>
        <p:nvSpPr>
          <p:cNvPr id="3" name="Content Placeholder 2"/>
          <p:cNvSpPr>
            <a:spLocks noGrp="1"/>
          </p:cNvSpPr>
          <p:nvPr>
            <p:ph idx="1"/>
          </p:nvPr>
        </p:nvSpPr>
        <p:spPr>
          <a:xfrm>
            <a:off x="462835" y="1504956"/>
            <a:ext cx="8584912" cy="4830763"/>
          </a:xfrm>
        </p:spPr>
        <p:txBody>
          <a:bodyPr/>
          <a:lstStyle/>
          <a:p>
            <a:r>
              <a:rPr lang="en-US" sz="2000" dirty="0" smtClean="0"/>
              <a:t>No contributions.</a:t>
            </a:r>
            <a:endParaRPr lang="en-US" sz="2000" dirty="0"/>
          </a:p>
        </p:txBody>
      </p:sp>
    </p:spTree>
    <p:extLst>
      <p:ext uri="{BB962C8B-B14F-4D97-AF65-F5344CB8AC3E}">
        <p14:creationId xmlns:p14="http://schemas.microsoft.com/office/powerpoint/2010/main" val="160277328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Study Item </a:t>
            </a:r>
            <a:r>
              <a:rPr lang="en-US" dirty="0" smtClean="0"/>
              <a:t>Downlink </a:t>
            </a:r>
            <a:r>
              <a:rPr lang="en-US" dirty="0"/>
              <a:t>MIMO for GERAN </a:t>
            </a:r>
            <a:r>
              <a:rPr lang="en-US" dirty="0" smtClean="0"/>
              <a:t>(FS_DOMIMO_RAN6, Rel-14)</a:t>
            </a:r>
            <a:endParaRPr lang="en-US" dirty="0"/>
          </a:p>
        </p:txBody>
      </p:sp>
      <p:sp>
        <p:nvSpPr>
          <p:cNvPr id="3" name="Content Placeholder 2"/>
          <p:cNvSpPr>
            <a:spLocks noGrp="1"/>
          </p:cNvSpPr>
          <p:nvPr>
            <p:ph idx="1"/>
          </p:nvPr>
        </p:nvSpPr>
        <p:spPr>
          <a:xfrm>
            <a:off x="462835" y="1504956"/>
            <a:ext cx="8584912" cy="4830763"/>
          </a:xfrm>
        </p:spPr>
        <p:txBody>
          <a:bodyPr/>
          <a:lstStyle/>
          <a:p>
            <a:r>
              <a:rPr lang="en-GB" sz="2000" dirty="0" smtClean="0"/>
              <a:t>One discussion paper and 4 pCRs were presented and agreed:</a:t>
            </a:r>
          </a:p>
          <a:p>
            <a:pPr lvl="1"/>
            <a:r>
              <a:rPr lang="en-GB" sz="2000" dirty="0" smtClean="0"/>
              <a:t>pCR 45.871 Downlink MIMO – Mode and Link Adaptation, </a:t>
            </a:r>
            <a:r>
              <a:rPr lang="en-GB" sz="2000" dirty="0" smtClean="0">
                <a:solidFill>
                  <a:srgbClr val="0000FF"/>
                </a:solidFill>
              </a:rPr>
              <a:t>R6-160042</a:t>
            </a:r>
          </a:p>
          <a:p>
            <a:pPr lvl="1"/>
            <a:r>
              <a:rPr lang="en-GB" sz="2000" dirty="0" smtClean="0"/>
              <a:t>pCR 45.871 Downlink MIMO – Signalling, </a:t>
            </a:r>
            <a:r>
              <a:rPr lang="en-GB" sz="2000" dirty="0" smtClean="0">
                <a:solidFill>
                  <a:srgbClr val="0000FF"/>
                </a:solidFill>
              </a:rPr>
              <a:t>R6-160043</a:t>
            </a:r>
          </a:p>
          <a:p>
            <a:pPr lvl="1"/>
            <a:r>
              <a:rPr lang="en-GB" sz="2000" dirty="0" smtClean="0"/>
              <a:t>Compatibility Analysis of Downlink MIMO for GERAN, </a:t>
            </a:r>
            <a:r>
              <a:rPr lang="en-GB" sz="2000" dirty="0" smtClean="0">
                <a:solidFill>
                  <a:srgbClr val="0000FF"/>
                </a:solidFill>
              </a:rPr>
              <a:t>R6-160044</a:t>
            </a:r>
          </a:p>
          <a:p>
            <a:pPr lvl="1"/>
            <a:r>
              <a:rPr lang="en-GB" sz="2000" dirty="0" smtClean="0"/>
              <a:t>pCR 45.871 Downlink MIMO – Compatibility Analysis, </a:t>
            </a:r>
            <a:r>
              <a:rPr lang="en-GB" sz="2000" dirty="0" smtClean="0">
                <a:solidFill>
                  <a:srgbClr val="0000FF"/>
                </a:solidFill>
              </a:rPr>
              <a:t>R6-160045</a:t>
            </a:r>
          </a:p>
          <a:p>
            <a:pPr lvl="1"/>
            <a:r>
              <a:rPr lang="en-GB" sz="2000" dirty="0" smtClean="0"/>
              <a:t>pCR 45.871 Downlink MIMO – Conclusion, </a:t>
            </a:r>
            <a:r>
              <a:rPr lang="en-GB" sz="2000" dirty="0" smtClean="0">
                <a:solidFill>
                  <a:srgbClr val="0000FF"/>
                </a:solidFill>
              </a:rPr>
              <a:t>R6-160046</a:t>
            </a:r>
          </a:p>
          <a:p>
            <a:pPr lvl="1"/>
            <a:endParaRPr lang="en-GB" sz="800" dirty="0" smtClean="0">
              <a:solidFill>
                <a:srgbClr val="0000FF"/>
              </a:solidFill>
            </a:endParaRPr>
          </a:p>
          <a:p>
            <a:r>
              <a:rPr lang="en-GB" sz="2000" dirty="0" smtClean="0"/>
              <a:t>The agreed pCRs are included to TR 45.871 v1.1.0 in </a:t>
            </a:r>
            <a:r>
              <a:rPr lang="en-GB" sz="2000" dirty="0" smtClean="0">
                <a:solidFill>
                  <a:srgbClr val="0000FF"/>
                </a:solidFill>
              </a:rPr>
              <a:t>R6-160091</a:t>
            </a:r>
            <a:r>
              <a:rPr lang="en-GB" sz="2000" dirty="0" smtClean="0"/>
              <a:t>, which is presented in v2.0.0 to RAN#73 for approval  and SI completion.</a:t>
            </a:r>
          </a:p>
          <a:p>
            <a:r>
              <a:rPr lang="en-GB" sz="2000" dirty="0" smtClean="0"/>
              <a:t>Status Report: </a:t>
            </a:r>
            <a:r>
              <a:rPr lang="en-GB" sz="2000" dirty="0" smtClean="0">
                <a:solidFill>
                  <a:srgbClr val="0000FF"/>
                </a:solidFill>
              </a:rPr>
              <a:t>RP-161729</a:t>
            </a:r>
            <a:endParaRPr lang="en-GB" sz="2000" dirty="0">
              <a:solidFill>
                <a:srgbClr val="0000FF"/>
              </a:solidFill>
            </a:endParaRPr>
          </a:p>
        </p:txBody>
      </p:sp>
    </p:spTree>
    <p:extLst>
      <p:ext uri="{BB962C8B-B14F-4D97-AF65-F5344CB8AC3E}">
        <p14:creationId xmlns:p14="http://schemas.microsoft.com/office/powerpoint/2010/main" val="962860929"/>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a:t>
            </a:r>
            <a:r>
              <a:rPr lang="en-US" dirty="0" smtClean="0"/>
              <a:t>ther </a:t>
            </a:r>
            <a:r>
              <a:rPr lang="en-US" dirty="0"/>
              <a:t>Rel-14 </a:t>
            </a:r>
            <a:r>
              <a:rPr lang="en-US" dirty="0" smtClean="0"/>
              <a:t>related documents</a:t>
            </a:r>
            <a:r>
              <a:rPr lang="en-US" dirty="0"/>
              <a:t/>
            </a:r>
            <a:br>
              <a:rPr lang="en-US" dirty="0"/>
            </a:br>
            <a:endParaRPr lang="en-US" dirty="0"/>
          </a:p>
        </p:txBody>
      </p:sp>
      <p:sp>
        <p:nvSpPr>
          <p:cNvPr id="3" name="Content Placeholder 2"/>
          <p:cNvSpPr>
            <a:spLocks noGrp="1"/>
          </p:cNvSpPr>
          <p:nvPr>
            <p:ph idx="1"/>
          </p:nvPr>
        </p:nvSpPr>
        <p:spPr>
          <a:xfrm>
            <a:off x="462835" y="1504956"/>
            <a:ext cx="8464598" cy="4830763"/>
          </a:xfrm>
        </p:spPr>
        <p:txBody>
          <a:bodyPr/>
          <a:lstStyle/>
          <a:p>
            <a:r>
              <a:rPr lang="en-GB" sz="2000" dirty="0"/>
              <a:t>3</a:t>
            </a:r>
            <a:r>
              <a:rPr lang="en-GB" sz="2000" dirty="0" smtClean="0"/>
              <a:t> contributions were submitted in regard to a Rel-14 candidate work item:</a:t>
            </a:r>
          </a:p>
          <a:p>
            <a:pPr marL="0" indent="0">
              <a:buNone/>
            </a:pPr>
            <a:endParaRPr lang="en-GB" sz="800" dirty="0" smtClean="0"/>
          </a:p>
          <a:p>
            <a:r>
              <a:rPr lang="en-GB" sz="2000" dirty="0" smtClean="0"/>
              <a:t>Alternative mappings for EC-GSM-IoT higher coverage classes, </a:t>
            </a:r>
            <a:r>
              <a:rPr lang="en-GB" sz="2000" dirty="0" smtClean="0">
                <a:solidFill>
                  <a:srgbClr val="0000FF"/>
                </a:solidFill>
              </a:rPr>
              <a:t>R6-160031</a:t>
            </a:r>
          </a:p>
          <a:p>
            <a:pPr lvl="1"/>
            <a:r>
              <a:rPr lang="en-GB" sz="2000" dirty="0" smtClean="0"/>
              <a:t>Investigates the usage of alternative mappings for CC2 to CC4 with lesser PDCH resources than in Rel-13 </a:t>
            </a:r>
          </a:p>
          <a:p>
            <a:r>
              <a:rPr lang="en-GB" sz="2000" dirty="0" smtClean="0"/>
              <a:t>EC-GSM-IoT New Channel Formats for Short Packets with NIDD CN, </a:t>
            </a:r>
          </a:p>
          <a:p>
            <a:pPr marL="0" indent="0">
              <a:buNone/>
            </a:pPr>
            <a:r>
              <a:rPr lang="en-GB" sz="2000" dirty="0" smtClean="0">
                <a:solidFill>
                  <a:srgbClr val="0000FF"/>
                </a:solidFill>
              </a:rPr>
              <a:t>      R6-160032</a:t>
            </a:r>
          </a:p>
          <a:p>
            <a:pPr lvl="1"/>
            <a:r>
              <a:rPr lang="en-GB" sz="2000" dirty="0" smtClean="0"/>
              <a:t>Investigates usage of shorter radio blocks to align with shorter payloads due to Non IP data delivery from CN.</a:t>
            </a:r>
          </a:p>
          <a:p>
            <a:r>
              <a:rPr lang="en-GB" sz="2000" dirty="0" smtClean="0"/>
              <a:t>WID on Radio Interface Enhancements for EC-GSM-IoT </a:t>
            </a:r>
            <a:r>
              <a:rPr lang="en-GB" sz="2000" dirty="0" smtClean="0">
                <a:solidFill>
                  <a:srgbClr val="0000FF"/>
                </a:solidFill>
              </a:rPr>
              <a:t>(R6-160033</a:t>
            </a:r>
            <a:r>
              <a:rPr lang="en-GB" sz="2000" dirty="0" smtClean="0"/>
              <a:t>, rev </a:t>
            </a:r>
          </a:p>
          <a:p>
            <a:pPr marL="0" indent="0">
              <a:buNone/>
            </a:pPr>
            <a:r>
              <a:rPr lang="en-GB" sz="2000" dirty="0" smtClean="0">
                <a:solidFill>
                  <a:srgbClr val="0000FF"/>
                </a:solidFill>
              </a:rPr>
              <a:t>      R6-160092) </a:t>
            </a:r>
            <a:r>
              <a:rPr lang="en-GB" sz="2000" dirty="0" smtClean="0"/>
              <a:t>modified to focus on two enhancements:</a:t>
            </a:r>
          </a:p>
          <a:p>
            <a:pPr lvl="1"/>
            <a:r>
              <a:rPr lang="en-GB" sz="2000" dirty="0" smtClean="0"/>
              <a:t>Introduction of alternative mappings for Coverage Classes 2 to 4 </a:t>
            </a:r>
          </a:p>
          <a:p>
            <a:pPr lvl="1"/>
            <a:r>
              <a:rPr lang="en-GB" sz="2000" dirty="0" smtClean="0"/>
              <a:t>MCL improvement on uplink for devices with 23 dBm output power. </a:t>
            </a:r>
          </a:p>
          <a:p>
            <a:pPr lvl="1"/>
            <a:r>
              <a:rPr lang="en-GB" sz="2000" dirty="0" smtClean="0"/>
              <a:t>Further offline discussion was seen needed.</a:t>
            </a:r>
            <a:endParaRPr lang="en-GB" sz="2000" dirty="0"/>
          </a:p>
        </p:txBody>
      </p:sp>
    </p:spTree>
    <p:extLst>
      <p:ext uri="{BB962C8B-B14F-4D97-AF65-F5344CB8AC3E}">
        <p14:creationId xmlns:p14="http://schemas.microsoft.com/office/powerpoint/2010/main" val="3282484266"/>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Plan</a:t>
            </a:r>
            <a:endParaRPr lang="en-US" dirty="0"/>
          </a:p>
        </p:txBody>
      </p:sp>
      <p:sp>
        <p:nvSpPr>
          <p:cNvPr id="3" name="Content Placeholder 2"/>
          <p:cNvSpPr>
            <a:spLocks noGrp="1"/>
          </p:cNvSpPr>
          <p:nvPr>
            <p:ph idx="1"/>
          </p:nvPr>
        </p:nvSpPr>
        <p:spPr>
          <a:xfrm>
            <a:off x="465455" y="1502723"/>
            <a:ext cx="8388350" cy="4830763"/>
          </a:xfrm>
        </p:spPr>
        <p:txBody>
          <a:bodyPr/>
          <a:lstStyle/>
          <a:p>
            <a:r>
              <a:rPr lang="en-GB" sz="2000" dirty="0" smtClean="0"/>
              <a:t>Presented in </a:t>
            </a:r>
            <a:r>
              <a:rPr lang="en-GB" sz="2000" dirty="0" smtClean="0">
                <a:solidFill>
                  <a:srgbClr val="0000FF"/>
                </a:solidFill>
              </a:rPr>
              <a:t>R6-160137</a:t>
            </a:r>
            <a:r>
              <a:rPr lang="en-GB" sz="2000" dirty="0" smtClean="0"/>
              <a:t> and agreed.</a:t>
            </a:r>
          </a:p>
          <a:p>
            <a:pPr marL="0" indent="0">
              <a:buNone/>
            </a:pPr>
            <a:endParaRPr lang="en-GB" sz="2000" dirty="0" smtClean="0"/>
          </a:p>
        </p:txBody>
      </p:sp>
      <p:graphicFrame>
        <p:nvGraphicFramePr>
          <p:cNvPr id="4" name="Group 369"/>
          <p:cNvGraphicFramePr>
            <a:graphicFrameLocks noGrp="1"/>
          </p:cNvGraphicFramePr>
          <p:nvPr>
            <p:extLst>
              <p:ext uri="{D42A27DB-BD31-4B8C-83A1-F6EECF244321}">
                <p14:modId xmlns:p14="http://schemas.microsoft.com/office/powerpoint/2010/main" val="248784617"/>
              </p:ext>
            </p:extLst>
          </p:nvPr>
        </p:nvGraphicFramePr>
        <p:xfrm>
          <a:off x="580959" y="2139647"/>
          <a:ext cx="7773333" cy="3108960"/>
        </p:xfrm>
        <a:graphic>
          <a:graphicData uri="http://schemas.openxmlformats.org/drawingml/2006/table">
            <a:tbl>
              <a:tblPr/>
              <a:tblGrid>
                <a:gridCol w="1871295"/>
                <a:gridCol w="2355273"/>
                <a:gridCol w="1759527"/>
                <a:gridCol w="178723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smtClean="0">
                          <a:ln>
                            <a:noFill/>
                          </a:ln>
                          <a:solidFill>
                            <a:schemeClr val="bg1"/>
                          </a:solidFill>
                          <a:effectLst/>
                          <a:latin typeface="Calibri" pitchFamily="34" charset="0"/>
                          <a:cs typeface="Arial" charset="0"/>
                        </a:rPr>
                        <a:t>Work / Study Item</a:t>
                      </a:r>
                      <a:endParaRPr kumimoji="0" lang="en-US" altLang="zh-CN" sz="1400" b="0" i="0" u="none" strike="noStrike" cap="none" normalizeH="0" baseline="0" dirty="0" smtClean="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bg1"/>
                          </a:solidFill>
                          <a:effectLst/>
                          <a:latin typeface="Calibri" pitchFamily="34" charset="0"/>
                          <a:cs typeface="Arial" charset="0"/>
                        </a:rPr>
                        <a:t>Objective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smtClean="0">
                          <a:ln>
                            <a:noFill/>
                          </a:ln>
                          <a:solidFill>
                            <a:schemeClr val="bg1"/>
                          </a:solidFill>
                          <a:effectLst/>
                          <a:latin typeface="Calibri" pitchFamily="34" charset="0"/>
                          <a:cs typeface="Arial" charset="0"/>
                        </a:rPr>
                        <a:t>Rel (Core Feature)</a:t>
                      </a:r>
                      <a:endParaRPr kumimoji="0" lang="en-US" altLang="zh-CN" sz="14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smtClean="0">
                          <a:ln>
                            <a:noFill/>
                          </a:ln>
                          <a:solidFill>
                            <a:schemeClr val="bg1"/>
                          </a:solidFill>
                          <a:effectLst/>
                          <a:latin typeface="Calibri" pitchFamily="34" charset="0"/>
                          <a:cs typeface="Arial" charset="0"/>
                        </a:rPr>
                        <a:t>Completion</a:t>
                      </a:r>
                      <a:endParaRPr kumimoji="0" lang="en-US" altLang="zh-CN" sz="14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CIoT_EC_GSM-Perf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EC-GSM-IoT, Radio Performance Requirements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100 %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ePOS_GERAN-Core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Enhanced Positioning in GERAN (Stage2+Stage3)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smtClean="0">
                          <a:ln>
                            <a:noFill/>
                          </a:ln>
                          <a:solidFill>
                            <a:schemeClr val="tx1"/>
                          </a:solidFill>
                          <a:effectLst/>
                          <a:latin typeface="Calibri" pitchFamily="34" charset="0"/>
                          <a:cs typeface="Arial" charset="0"/>
                        </a:rPr>
                        <a:t>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ePOS_GERAN-Perf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Enhanced Positioning in GERAN, Radio Performance Requirements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smtClean="0">
                          <a:ln>
                            <a:noFill/>
                          </a:ln>
                          <a:solidFill>
                            <a:schemeClr val="tx1"/>
                          </a:solidFill>
                          <a:effectLst/>
                          <a:latin typeface="Calibri" pitchFamily="34"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DÉCOR-GERAN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Dedicated Core Network Support in GERAN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100 %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SI FS_DOMIMO_RAN6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400" b="0" i="0" u="none" strike="noStrike" cap="none" normalizeH="0" baseline="0" dirty="0" smtClean="0">
                          <a:ln>
                            <a:noFill/>
                          </a:ln>
                          <a:solidFill>
                            <a:schemeClr val="tx1"/>
                          </a:solidFill>
                          <a:effectLst/>
                          <a:latin typeface="Calibri" pitchFamily="34" charset="0"/>
                          <a:cs typeface="Arial" charset="0"/>
                        </a:rPr>
                        <a:t>Study on Downlink MIMO for GERAN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100 %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625996019"/>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1398019673"/>
              </p:ext>
            </p:extLst>
          </p:nvPr>
        </p:nvGraphicFramePr>
        <p:xfrm>
          <a:off x="913469" y="1987246"/>
          <a:ext cx="7205296" cy="3368040"/>
        </p:xfrm>
        <a:graphic>
          <a:graphicData uri="http://schemas.openxmlformats.org/drawingml/2006/table">
            <a:tbl>
              <a:tblPr/>
              <a:tblGrid>
                <a:gridCol w="1749106"/>
                <a:gridCol w="2204868"/>
                <a:gridCol w="1889456"/>
                <a:gridCol w="1361866"/>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smtClean="0">
                          <a:ln>
                            <a:noFill/>
                          </a:ln>
                          <a:solidFill>
                            <a:schemeClr val="bg1"/>
                          </a:solidFill>
                          <a:effectLst/>
                          <a:latin typeface="Calibri" pitchFamily="34" charset="0"/>
                          <a:cs typeface="Arial" charset="0"/>
                        </a:rPr>
                        <a:t>Meeting</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smtClean="0">
                          <a:ln>
                            <a:noFill/>
                          </a:ln>
                          <a:solidFill>
                            <a:schemeClr val="bg1"/>
                          </a:solidFill>
                          <a:effectLst/>
                          <a:latin typeface="Calibri" pitchFamily="34" charset="0"/>
                          <a:cs typeface="Arial" charset="0"/>
                        </a:rPr>
                        <a:t>Date</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smtClean="0">
                          <a:ln>
                            <a:noFill/>
                          </a:ln>
                          <a:solidFill>
                            <a:schemeClr val="bg1"/>
                          </a:solidFill>
                          <a:effectLst/>
                          <a:latin typeface="Calibri" pitchFamily="34" charset="0"/>
                          <a:cs typeface="Arial" charset="0"/>
                        </a:rPr>
                        <a:t>Location</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smtClean="0">
                          <a:ln>
                            <a:noFill/>
                          </a:ln>
                          <a:solidFill>
                            <a:schemeClr val="bg1"/>
                          </a:solidFill>
                          <a:effectLst/>
                          <a:latin typeface="Calibri" pitchFamily="34" charset="0"/>
                          <a:cs typeface="Arial" charset="0"/>
                        </a:rPr>
                        <a:t>Host</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RAN6#1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22 – 26 August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Gothenburg, Sweden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19 – 22 September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US, New Orleans</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100" b="0" i="0" u="none" strike="noStrike" cap="none" normalizeH="0" baseline="0" dirty="0" smtClean="0">
                          <a:ln>
                            <a:noFill/>
                          </a:ln>
                          <a:solidFill>
                            <a:schemeClr val="tx1"/>
                          </a:solidFill>
                          <a:effectLst/>
                          <a:latin typeface="Calibri" pitchFamily="34" charset="0"/>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RAN6#2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14 – 18 November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US, Reno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5 – 8 December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Vienna, Austria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RAN6#3</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smtClean="0"/>
                        <a:t>13</a:t>
                      </a:r>
                      <a:r>
                        <a:rPr kumimoji="0" lang="en-US" altLang="zh-CN" sz="1100" b="0" i="0" u="none" strike="noStrike" cap="none" normalizeH="0" baseline="0" dirty="0" smtClean="0">
                          <a:ln>
                            <a:noFill/>
                          </a:ln>
                          <a:solidFill>
                            <a:schemeClr val="tx1"/>
                          </a:solidFill>
                          <a:effectLst/>
                          <a:latin typeface="Calibri" pitchFamily="34" charset="0"/>
                          <a:cs typeface="Arial" charset="0"/>
                        </a:rPr>
                        <a:t> – </a:t>
                      </a:r>
                      <a:r>
                        <a:rPr lang="en-US" sz="1100" dirty="0" smtClean="0"/>
                        <a:t>17 February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smtClean="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5 – 8 March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Dubrovnik, Croatia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RAN6#4</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smtClean="0"/>
                        <a:t>15</a:t>
                      </a:r>
                      <a:r>
                        <a:rPr kumimoji="0" lang="en-US" altLang="zh-CN" sz="1100" b="0" i="0" u="none" strike="noStrike" cap="none" normalizeH="0" baseline="0" dirty="0" smtClean="0">
                          <a:ln>
                            <a:noFill/>
                          </a:ln>
                          <a:solidFill>
                            <a:schemeClr val="tx1"/>
                          </a:solidFill>
                          <a:effectLst/>
                          <a:latin typeface="Calibri" pitchFamily="34" charset="0"/>
                          <a:cs typeface="Arial" charset="0"/>
                        </a:rPr>
                        <a:t> – </a:t>
                      </a:r>
                      <a:r>
                        <a:rPr lang="en-US" sz="1100" dirty="0" smtClean="0"/>
                        <a:t>19 May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Calibri" panose="020F0502020204030204" pitchFamily="34" charset="0"/>
                          <a:ea typeface="+mn-ea"/>
                          <a:cs typeface="+mn-cs"/>
                        </a:rPr>
                        <a:t>China (TBD)</a:t>
                      </a:r>
                      <a:endParaRPr lang="en-US" sz="1100" dirty="0" smtClean="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5 – 8 June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US (TBD)</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RAN6#5</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21</a:t>
                      </a:r>
                      <a:r>
                        <a:rPr kumimoji="0" lang="en-US" altLang="zh-CN" sz="1100" b="0" i="0" u="none" strike="noStrike" cap="none" normalizeH="0" baseline="0" dirty="0" smtClean="0">
                          <a:ln>
                            <a:noFill/>
                          </a:ln>
                          <a:solidFill>
                            <a:schemeClr val="tx1"/>
                          </a:solidFill>
                          <a:effectLst/>
                          <a:latin typeface="Calibri" pitchFamily="34" charset="0"/>
                          <a:cs typeface="Arial" charset="0"/>
                        </a:rPr>
                        <a:t> – </a:t>
                      </a:r>
                      <a:r>
                        <a:rPr lang="en-GB" sz="1100" kern="1200" dirty="0" smtClean="0">
                          <a:solidFill>
                            <a:schemeClr val="tx1"/>
                          </a:solidFill>
                          <a:effectLst/>
                          <a:latin typeface="+mn-lt"/>
                          <a:ea typeface="+mn-ea"/>
                          <a:cs typeface="+mn-cs"/>
                        </a:rPr>
                        <a:t>25 August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Berlin, Germany</a:t>
                      </a:r>
                      <a:endParaRPr lang="en-US" sz="1100" kern="1200" dirty="0" smtClean="0">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11 – 14 September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Japan (TBD)</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RAN6#6</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27</a:t>
                      </a:r>
                      <a:r>
                        <a:rPr lang="en-GB" sz="1100" kern="1200" baseline="0" dirty="0" smtClean="0">
                          <a:solidFill>
                            <a:schemeClr val="tx1"/>
                          </a:solidFill>
                          <a:effectLst/>
                          <a:latin typeface="+mn-lt"/>
                          <a:ea typeface="+mn-ea"/>
                          <a:cs typeface="+mn-cs"/>
                        </a:rPr>
                        <a:t> November </a:t>
                      </a:r>
                      <a:r>
                        <a:rPr kumimoji="0" lang="en-US" altLang="zh-CN" sz="1100" b="0" i="0" u="none" strike="noStrike" cap="none" normalizeH="0" baseline="0" dirty="0" smtClean="0">
                          <a:ln>
                            <a:noFill/>
                          </a:ln>
                          <a:solidFill>
                            <a:schemeClr val="tx1"/>
                          </a:solidFill>
                          <a:effectLst/>
                          <a:latin typeface="Calibri" pitchFamily="34" charset="0"/>
                          <a:cs typeface="Arial" charset="0"/>
                        </a:rPr>
                        <a:t>– 1</a:t>
                      </a:r>
                      <a:r>
                        <a:rPr lang="en-GB" sz="1100" kern="1200" dirty="0" smtClean="0">
                          <a:solidFill>
                            <a:schemeClr val="tx1"/>
                          </a:solidFill>
                          <a:effectLst/>
                          <a:latin typeface="+mn-lt"/>
                          <a:ea typeface="+mn-ea"/>
                          <a:cs typeface="+mn-cs"/>
                        </a:rPr>
                        <a:t> December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US</a:t>
                      </a:r>
                      <a:r>
                        <a:rPr lang="en-GB" sz="1100" kern="1200" baseline="0" dirty="0" smtClean="0">
                          <a:solidFill>
                            <a:schemeClr val="tx1"/>
                          </a:solidFill>
                          <a:effectLst/>
                          <a:latin typeface="+mn-lt"/>
                          <a:ea typeface="+mn-ea"/>
                          <a:cs typeface="+mn-cs"/>
                        </a:rPr>
                        <a:t> (TBD)</a:t>
                      </a:r>
                      <a:endParaRPr lang="en-US" sz="1100" kern="1200" dirty="0" smtClean="0">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18 – 21 December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Lisbon, Portugal</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bl>
          </a:graphicData>
        </a:graphic>
      </p:graphicFrame>
      <p:sp>
        <p:nvSpPr>
          <p:cNvPr id="5" name="Title 1"/>
          <p:cNvSpPr>
            <a:spLocks noGrp="1"/>
          </p:cNvSpPr>
          <p:nvPr>
            <p:ph type="title"/>
          </p:nvPr>
        </p:nvSpPr>
        <p:spPr>
          <a:xfrm>
            <a:off x="457200" y="274638"/>
            <a:ext cx="6834188" cy="1143000"/>
          </a:xfrm>
        </p:spPr>
        <p:txBody>
          <a:bodyPr/>
          <a:lstStyle/>
          <a:p>
            <a:r>
              <a:rPr lang="sv-SE" altLang="zh-CN" dirty="0"/>
              <a:t>RAN WG6 Schedule 2016 / </a:t>
            </a:r>
            <a:r>
              <a:rPr lang="sv-SE" altLang="zh-CN" dirty="0" smtClean="0"/>
              <a:t>2017</a:t>
            </a: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Concluding Remarks</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26</a:t>
            </a:fld>
            <a:endParaRPr lang="en-GB" altLang="en-US" dirty="0"/>
          </a:p>
        </p:txBody>
      </p:sp>
      <p:sp>
        <p:nvSpPr>
          <p:cNvPr id="4" name="Content Placeholder 2"/>
          <p:cNvSpPr txBox="1">
            <a:spLocks/>
          </p:cNvSpPr>
          <p:nvPr/>
        </p:nvSpPr>
        <p:spPr>
          <a:xfrm>
            <a:off x="465455" y="150272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dirty="0" smtClean="0"/>
              <a:t>RAN6 Chairmen </a:t>
            </a:r>
            <a:r>
              <a:rPr lang="en-GB" sz="2000" kern="0" dirty="0"/>
              <a:t>E</a:t>
            </a:r>
            <a:r>
              <a:rPr lang="en-GB" sz="2000" kern="0" dirty="0" smtClean="0"/>
              <a:t>lections will be held during RAN6#2 (</a:t>
            </a:r>
            <a:r>
              <a:rPr lang="en-US" altLang="zh-CN" sz="2000" dirty="0" smtClean="0">
                <a:latin typeface="Calibri" pitchFamily="34" charset="0"/>
                <a:cs typeface="Arial" charset="0"/>
              </a:rPr>
              <a:t>14-18 </a:t>
            </a:r>
            <a:r>
              <a:rPr lang="en-US" altLang="zh-CN" sz="2000" dirty="0">
                <a:latin typeface="Calibri" pitchFamily="34" charset="0"/>
                <a:cs typeface="Arial" charset="0"/>
              </a:rPr>
              <a:t>November </a:t>
            </a:r>
            <a:r>
              <a:rPr lang="en-US" altLang="zh-CN" sz="2000" dirty="0" smtClean="0">
                <a:latin typeface="Calibri" pitchFamily="34" charset="0"/>
                <a:cs typeface="Arial" charset="0"/>
              </a:rPr>
              <a:t>2016).</a:t>
            </a:r>
            <a:endParaRPr lang="en-US" altLang="zh-CN" sz="2000" dirty="0">
              <a:latin typeface="Calibri" pitchFamily="34" charset="0"/>
              <a:cs typeface="Arial" charset="0"/>
            </a:endParaRPr>
          </a:p>
          <a:p>
            <a:r>
              <a:rPr lang="en-GB" sz="2000" kern="0" dirty="0" smtClean="0"/>
              <a:t>A </a:t>
            </a:r>
            <a:r>
              <a:rPr lang="en-GB" sz="2000" kern="0" dirty="0" smtClean="0"/>
              <a:t>special</a:t>
            </a:r>
            <a:r>
              <a:rPr lang="en-GB" sz="2000" kern="0" dirty="0" smtClean="0"/>
              <a:t> </a:t>
            </a:r>
            <a:r>
              <a:rPr lang="en-GB" sz="2000" kern="0" dirty="0" smtClean="0"/>
              <a:t>thanks to Joern Krause (ETSI </a:t>
            </a:r>
            <a:r>
              <a:rPr lang="en-GB" sz="2000" kern="0" dirty="0"/>
              <a:t>M</a:t>
            </a:r>
            <a:r>
              <a:rPr lang="en-GB" sz="2000" kern="0" dirty="0" smtClean="0"/>
              <a:t>CC) for his efficient secretary support.</a:t>
            </a:r>
          </a:p>
          <a:p>
            <a:r>
              <a:rPr lang="sv-SE" altLang="en-US" sz="2000" dirty="0" smtClean="0"/>
              <a:t>Thanks to all delegates for their hard work and EF3 for hosting the meeting.</a:t>
            </a:r>
            <a:endParaRPr lang="sv-SE" altLang="en-US" sz="2000" dirty="0"/>
          </a:p>
        </p:txBody>
      </p:sp>
    </p:spTree>
    <p:extLst>
      <p:ext uri="{BB962C8B-B14F-4D97-AF65-F5344CB8AC3E}">
        <p14:creationId xmlns:p14="http://schemas.microsoft.com/office/powerpoint/2010/main" val="3367395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en-GB" dirty="0" smtClean="0"/>
              <a:t>RAN6 #1 Statistics (1/3)</a:t>
            </a:r>
            <a:endParaRPr lang="fi-FI" altLang="en-US" dirty="0" smtClean="0"/>
          </a:p>
        </p:txBody>
      </p:sp>
      <p:sp>
        <p:nvSpPr>
          <p:cNvPr id="11" name="TextBox 10"/>
          <p:cNvSpPr txBox="1"/>
          <p:nvPr/>
        </p:nvSpPr>
        <p:spPr>
          <a:xfrm>
            <a:off x="7498808" y="3309518"/>
            <a:ext cx="1527626" cy="707886"/>
          </a:xfrm>
          <a:prstGeom prst="rect">
            <a:avLst/>
          </a:prstGeom>
          <a:noFill/>
        </p:spPr>
        <p:txBody>
          <a:bodyPr wrap="square" rtlCol="0">
            <a:spAutoFit/>
          </a:bodyPr>
          <a:lstStyle/>
          <a:p>
            <a:r>
              <a:rPr lang="en-GB" sz="2000" dirty="0" smtClean="0"/>
              <a:t>Incoming: 55</a:t>
            </a:r>
          </a:p>
          <a:p>
            <a:r>
              <a:rPr lang="en-GB" sz="2000" dirty="0" smtClean="0"/>
              <a:t>Total: 137</a:t>
            </a:r>
            <a:endParaRPr lang="en-GB" sz="2000" dirty="0"/>
          </a:p>
        </p:txBody>
      </p:sp>
      <p:pic>
        <p:nvPicPr>
          <p:cNvPr id="2" name="Picture 1"/>
          <p:cNvPicPr>
            <a:picLocks noChangeAspect="1"/>
          </p:cNvPicPr>
          <p:nvPr/>
        </p:nvPicPr>
        <p:blipFill>
          <a:blip r:embed="rId2"/>
          <a:stretch>
            <a:fillRect/>
          </a:stretch>
        </p:blipFill>
        <p:spPr>
          <a:xfrm>
            <a:off x="751554" y="1662669"/>
            <a:ext cx="6622091" cy="4001584"/>
          </a:xfrm>
          <a:prstGeom prst="rect">
            <a:avLst/>
          </a:prstGeom>
          <a:ln>
            <a:solidFill>
              <a:schemeClr val="bg1">
                <a:lumMod val="50000"/>
              </a:schemeClr>
            </a:solid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498808" y="3309518"/>
            <a:ext cx="1471572" cy="1015663"/>
          </a:xfrm>
          <a:prstGeom prst="rect">
            <a:avLst/>
          </a:prstGeom>
          <a:noFill/>
        </p:spPr>
        <p:txBody>
          <a:bodyPr wrap="square" rtlCol="0">
            <a:spAutoFit/>
          </a:bodyPr>
          <a:lstStyle/>
          <a:p>
            <a:r>
              <a:rPr lang="en-GB" sz="2000" dirty="0" smtClean="0"/>
              <a:t>Rel-13: 31</a:t>
            </a:r>
          </a:p>
          <a:p>
            <a:r>
              <a:rPr lang="en-GB" sz="2000" dirty="0" smtClean="0"/>
              <a:t>Rel-14: 1</a:t>
            </a:r>
          </a:p>
          <a:p>
            <a:r>
              <a:rPr lang="en-GB" sz="2000" dirty="0" smtClean="0"/>
              <a:t>Total: 32</a:t>
            </a:r>
            <a:endParaRPr lang="en-GB" sz="2000" dirty="0"/>
          </a:p>
        </p:txBody>
      </p:sp>
      <p:sp>
        <p:nvSpPr>
          <p:cNvPr id="6" name="Title 1"/>
          <p:cNvSpPr>
            <a:spLocks noGrp="1"/>
          </p:cNvSpPr>
          <p:nvPr>
            <p:ph type="title"/>
          </p:nvPr>
        </p:nvSpPr>
        <p:spPr>
          <a:xfrm>
            <a:off x="436563" y="9525"/>
            <a:ext cx="6834187" cy="1143000"/>
          </a:xfrm>
        </p:spPr>
        <p:txBody>
          <a:bodyPr/>
          <a:lstStyle/>
          <a:p>
            <a:r>
              <a:rPr lang="en-GB" dirty="0" smtClean="0"/>
              <a:t>RAN6 #1 Statistics (2/3)</a:t>
            </a:r>
            <a:endParaRPr lang="fi-FI" altLang="en-US" dirty="0" smtClean="0"/>
          </a:p>
        </p:txBody>
      </p:sp>
      <p:pic>
        <p:nvPicPr>
          <p:cNvPr id="2" name="Picture 1"/>
          <p:cNvPicPr>
            <a:picLocks noChangeAspect="1"/>
          </p:cNvPicPr>
          <p:nvPr/>
        </p:nvPicPr>
        <p:blipFill>
          <a:blip r:embed="rId2"/>
          <a:stretch>
            <a:fillRect/>
          </a:stretch>
        </p:blipFill>
        <p:spPr>
          <a:xfrm>
            <a:off x="754384" y="1648177"/>
            <a:ext cx="6617260" cy="3970357"/>
          </a:xfrm>
          <a:prstGeom prst="rect">
            <a:avLst/>
          </a:prstGeom>
          <a:ln>
            <a:solidFill>
              <a:schemeClr val="bg1">
                <a:lumMod val="50000"/>
              </a:schemeClr>
            </a:solidFill>
          </a:ln>
        </p:spPr>
      </p:pic>
    </p:spTree>
    <p:extLst>
      <p:ext uri="{BB962C8B-B14F-4D97-AF65-F5344CB8AC3E}">
        <p14:creationId xmlns:p14="http://schemas.microsoft.com/office/powerpoint/2010/main" val="4265892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txBox="1">
            <a:spLocks/>
          </p:cNvSpPr>
          <p:nvPr/>
        </p:nvSpPr>
        <p:spPr>
          <a:xfrm>
            <a:off x="288925" y="1146175"/>
            <a:ext cx="8640763" cy="519271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smtClean="0"/>
              <a:t>Total </a:t>
            </a:r>
            <a:r>
              <a:rPr lang="en-GB" sz="2000" dirty="0"/>
              <a:t>number of participants checked-in</a:t>
            </a:r>
            <a:r>
              <a:rPr lang="en-GB" sz="2000" dirty="0" smtClean="0"/>
              <a:t>: 43 </a:t>
            </a:r>
            <a:r>
              <a:rPr lang="en-GB" sz="2000" dirty="0"/>
              <a:t>(registered for the meeting: 53)</a:t>
            </a:r>
          </a:p>
          <a:p>
            <a:endParaRPr lang="en-US" altLang="en-US" kern="0" dirty="0" smtClean="0"/>
          </a:p>
          <a:p>
            <a:endParaRPr lang="fi-FI" altLang="en-US" kern="0" dirty="0" smtClean="0"/>
          </a:p>
          <a:p>
            <a:pPr marL="0" indent="0">
              <a:buNone/>
            </a:pPr>
            <a:endParaRPr lang="fi-FI" altLang="en-US" kern="0" dirty="0" smtClean="0"/>
          </a:p>
          <a:p>
            <a:pPr marL="457200" lvl="1" indent="0">
              <a:buFont typeface="Arial" charset="0"/>
              <a:buNone/>
            </a:pPr>
            <a:endParaRPr lang="en-GB" altLang="en-US" sz="2000" kern="0" dirty="0" smtClean="0">
              <a:solidFill>
                <a:srgbClr val="0000FF"/>
              </a:solidFill>
            </a:endParaRPr>
          </a:p>
          <a:p>
            <a:pPr lvl="1"/>
            <a:endParaRPr lang="en-GB" altLang="en-US" sz="2000" kern="0" dirty="0" smtClean="0"/>
          </a:p>
          <a:p>
            <a:pPr lvl="1">
              <a:buFont typeface="Arial" charset="0"/>
              <a:buNone/>
            </a:pPr>
            <a:endParaRPr lang="fi-FI" altLang="en-US" kern="0" dirty="0" smtClean="0"/>
          </a:p>
        </p:txBody>
      </p:sp>
      <p:sp>
        <p:nvSpPr>
          <p:cNvPr id="5" name="Title 1"/>
          <p:cNvSpPr>
            <a:spLocks noGrp="1"/>
          </p:cNvSpPr>
          <p:nvPr>
            <p:ph type="title"/>
          </p:nvPr>
        </p:nvSpPr>
        <p:spPr>
          <a:xfrm>
            <a:off x="436563" y="9525"/>
            <a:ext cx="6834187" cy="1143000"/>
          </a:xfrm>
        </p:spPr>
        <p:txBody>
          <a:bodyPr/>
          <a:lstStyle/>
          <a:p>
            <a:r>
              <a:rPr lang="en-GB" dirty="0" smtClean="0"/>
              <a:t>RAN6 #1 Statistics (3/3)</a:t>
            </a:r>
            <a:endParaRPr lang="fi-FI" altLang="en-US" dirty="0" smtClean="0"/>
          </a:p>
        </p:txBody>
      </p:sp>
    </p:spTree>
    <p:extLst>
      <p:ext uri="{BB962C8B-B14F-4D97-AF65-F5344CB8AC3E}">
        <p14:creationId xmlns:p14="http://schemas.microsoft.com/office/powerpoint/2010/main" val="27029404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Executive Summary</a:t>
            </a:r>
            <a:endParaRPr lang="en-US" altLang="en-US" dirty="0" smtClean="0"/>
          </a:p>
        </p:txBody>
      </p:sp>
      <p:sp>
        <p:nvSpPr>
          <p:cNvPr id="11267" name="Rectangle 25"/>
          <p:cNvSpPr>
            <a:spLocks noGrp="1"/>
          </p:cNvSpPr>
          <p:nvPr>
            <p:ph type="body" sz="half" idx="1"/>
          </p:nvPr>
        </p:nvSpPr>
        <p:spPr>
          <a:xfrm>
            <a:off x="306388" y="1201057"/>
            <a:ext cx="8686800" cy="4625975"/>
          </a:xfrm>
        </p:spPr>
        <p:txBody>
          <a:bodyPr/>
          <a:lstStyle/>
          <a:p>
            <a:pPr>
              <a:lnSpc>
                <a:spcPct val="85000"/>
              </a:lnSpc>
              <a:spcBef>
                <a:spcPct val="0"/>
              </a:spcBef>
            </a:pPr>
            <a:r>
              <a:rPr lang="en-GB" altLang="en-US" sz="2000" dirty="0" smtClean="0"/>
              <a:t>In total 32 CRs approved: PEO </a:t>
            </a:r>
            <a:r>
              <a:rPr lang="en-GB" altLang="en-US" sz="2000" dirty="0" smtClean="0"/>
              <a:t>(6), </a:t>
            </a:r>
            <a:r>
              <a:rPr lang="en-GB" altLang="en-US" sz="2000" dirty="0" smtClean="0"/>
              <a:t>EC-GSM-IoT (</a:t>
            </a:r>
            <a:r>
              <a:rPr lang="en-GB" altLang="en-US" sz="2000" dirty="0" smtClean="0"/>
              <a:t>24), </a:t>
            </a:r>
            <a:r>
              <a:rPr lang="en-GB" altLang="en-US" sz="2000" dirty="0" smtClean="0"/>
              <a:t>CSPS_COORD_GERAN (1), DÉCOR-GERAN (1) </a:t>
            </a:r>
          </a:p>
          <a:p>
            <a:pPr marL="0" indent="0">
              <a:lnSpc>
                <a:spcPct val="85000"/>
              </a:lnSpc>
              <a:spcBef>
                <a:spcPct val="0"/>
              </a:spcBef>
              <a:buNone/>
            </a:pPr>
            <a:endParaRPr lang="en-GB" altLang="en-US" sz="800" dirty="0" smtClean="0"/>
          </a:p>
          <a:p>
            <a:pPr>
              <a:lnSpc>
                <a:spcPct val="85000"/>
              </a:lnSpc>
              <a:spcBef>
                <a:spcPct val="0"/>
              </a:spcBef>
            </a:pPr>
            <a:r>
              <a:rPr lang="en-GB" altLang="en-US" sz="2000" dirty="0" smtClean="0"/>
              <a:t>Rel-13: Essential correction agreed for PEO feature as collision of code point in channel access request was detected. Also one Stage 3 correction agreed.</a:t>
            </a:r>
          </a:p>
          <a:p>
            <a:pPr marL="0" indent="0">
              <a:lnSpc>
                <a:spcPct val="85000"/>
              </a:lnSpc>
              <a:spcBef>
                <a:spcPct val="0"/>
              </a:spcBef>
              <a:buNone/>
            </a:pPr>
            <a:endParaRPr lang="en-GB" altLang="en-US" sz="800" dirty="0" smtClean="0"/>
          </a:p>
          <a:p>
            <a:pPr>
              <a:lnSpc>
                <a:spcPct val="85000"/>
              </a:lnSpc>
              <a:spcBef>
                <a:spcPct val="0"/>
              </a:spcBef>
            </a:pPr>
            <a:r>
              <a:rPr lang="en-GB" altLang="en-US" sz="2000" dirty="0" smtClean="0"/>
              <a:t>Rel-13: EC-GSM-IoT performance requirements finalized for MS and BTS and </a:t>
            </a:r>
            <a:r>
              <a:rPr lang="en-GB" altLang="en-US" sz="2000" dirty="0"/>
              <a:t>s</a:t>
            </a:r>
            <a:r>
              <a:rPr lang="en-GB" altLang="en-US" sz="2000" dirty="0" smtClean="0"/>
              <a:t>ome miscellaneous corrections agreed to Stage 3 specs. </a:t>
            </a:r>
            <a:r>
              <a:rPr lang="en-GB" altLang="en-US" sz="2000" dirty="0" smtClean="0">
                <a:solidFill>
                  <a:srgbClr val="5A8B25"/>
                </a:solidFill>
              </a:rPr>
              <a:t>WI completed</a:t>
            </a:r>
            <a:r>
              <a:rPr lang="en-GB" altLang="en-US" sz="2000" dirty="0" smtClean="0"/>
              <a:t>.</a:t>
            </a:r>
          </a:p>
          <a:p>
            <a:pPr marL="0" indent="0">
              <a:lnSpc>
                <a:spcPct val="85000"/>
              </a:lnSpc>
              <a:spcBef>
                <a:spcPct val="0"/>
              </a:spcBef>
              <a:buNone/>
            </a:pPr>
            <a:endParaRPr lang="en-GB" altLang="en-US" sz="800" dirty="0" smtClean="0"/>
          </a:p>
          <a:p>
            <a:pPr>
              <a:lnSpc>
                <a:spcPct val="85000"/>
              </a:lnSpc>
              <a:spcBef>
                <a:spcPct val="0"/>
              </a:spcBef>
            </a:pPr>
            <a:r>
              <a:rPr lang="en-GB" altLang="en-US" sz="2000" dirty="0"/>
              <a:t>Rel-13: </a:t>
            </a:r>
            <a:r>
              <a:rPr lang="en-GB" altLang="en-US" sz="2000" dirty="0" smtClean="0"/>
              <a:t>CS/PS Coordination for Shared GERAN Networks: correction CR agreed.</a:t>
            </a:r>
          </a:p>
          <a:p>
            <a:pPr marL="0" indent="0">
              <a:lnSpc>
                <a:spcPct val="85000"/>
              </a:lnSpc>
              <a:spcBef>
                <a:spcPct val="0"/>
              </a:spcBef>
              <a:buNone/>
            </a:pPr>
            <a:endParaRPr lang="en-GB" altLang="en-US" sz="800" dirty="0" smtClean="0"/>
          </a:p>
          <a:p>
            <a:pPr>
              <a:lnSpc>
                <a:spcPct val="85000"/>
              </a:lnSpc>
              <a:spcBef>
                <a:spcPct val="0"/>
              </a:spcBef>
            </a:pPr>
            <a:r>
              <a:rPr lang="en-US" altLang="en-US" sz="2000" dirty="0" smtClean="0"/>
              <a:t>Rel-14: Positioning Enhancements for GERAN, </a:t>
            </a:r>
            <a:r>
              <a:rPr lang="en-US" altLang="en-US" sz="2000" dirty="0"/>
              <a:t>s</a:t>
            </a:r>
            <a:r>
              <a:rPr lang="en-US" altLang="en-US" sz="2000" dirty="0" smtClean="0"/>
              <a:t>tudy on TA multilateration method with secure positioning related signaling positively concluded, related power consumption analysis provided and positioning accuracy performance investigated. Normative work to start at RAN6#2. WI </a:t>
            </a:r>
            <a:r>
              <a:rPr lang="en-US" altLang="en-US" sz="2000" dirty="0"/>
              <a:t>c</a:t>
            </a:r>
            <a:r>
              <a:rPr lang="en-US" altLang="en-US" sz="2000" dirty="0" smtClean="0"/>
              <a:t>ompletion 30%.</a:t>
            </a:r>
          </a:p>
          <a:p>
            <a:pPr marL="0" indent="0">
              <a:lnSpc>
                <a:spcPct val="85000"/>
              </a:lnSpc>
              <a:spcBef>
                <a:spcPct val="0"/>
              </a:spcBef>
              <a:buNone/>
            </a:pPr>
            <a:endParaRPr lang="en-US" altLang="en-US" sz="800" dirty="0" smtClean="0"/>
          </a:p>
          <a:p>
            <a:pPr>
              <a:lnSpc>
                <a:spcPct val="85000"/>
              </a:lnSpc>
              <a:spcBef>
                <a:spcPct val="0"/>
              </a:spcBef>
            </a:pPr>
            <a:r>
              <a:rPr lang="en-US" altLang="en-US" sz="2000" dirty="0" smtClean="0"/>
              <a:t>Rel-14: Dedicated Core Network Support: Introduction in Stage 3 agreed. </a:t>
            </a:r>
            <a:r>
              <a:rPr lang="en-US" altLang="en-US" sz="2000" dirty="0" smtClean="0">
                <a:solidFill>
                  <a:srgbClr val="5A8B25"/>
                </a:solidFill>
              </a:rPr>
              <a:t>WI completed</a:t>
            </a:r>
            <a:r>
              <a:rPr lang="en-US" altLang="en-US" sz="2000" dirty="0" smtClean="0"/>
              <a:t>. </a:t>
            </a:r>
          </a:p>
          <a:p>
            <a:pPr marL="0" indent="0">
              <a:lnSpc>
                <a:spcPct val="85000"/>
              </a:lnSpc>
              <a:spcBef>
                <a:spcPct val="0"/>
              </a:spcBef>
              <a:buNone/>
            </a:pPr>
            <a:endParaRPr lang="en-US" altLang="en-US" sz="800" dirty="0" smtClean="0"/>
          </a:p>
          <a:p>
            <a:pPr>
              <a:lnSpc>
                <a:spcPct val="85000"/>
              </a:lnSpc>
              <a:spcBef>
                <a:spcPct val="0"/>
              </a:spcBef>
            </a:pPr>
            <a:r>
              <a:rPr lang="en-US" altLang="en-US" sz="2000" dirty="0" smtClean="0"/>
              <a:t>Rel-14: Study item DL MIMO for GERAN, TR updated including several agreed pCRs. </a:t>
            </a:r>
            <a:r>
              <a:rPr lang="en-US" altLang="en-US" sz="2000" dirty="0" smtClean="0">
                <a:solidFill>
                  <a:srgbClr val="5A8B25"/>
                </a:solidFill>
              </a:rPr>
              <a:t>SI completed</a:t>
            </a:r>
            <a:r>
              <a:rPr lang="en-US" altLang="en-US" sz="2000" dirty="0" smtClean="0"/>
              <a:t>.</a:t>
            </a:r>
          </a:p>
          <a:p>
            <a:pPr marL="0" indent="0">
              <a:lnSpc>
                <a:spcPct val="85000"/>
              </a:lnSpc>
              <a:spcBef>
                <a:spcPct val="0"/>
              </a:spcBef>
              <a:buNone/>
            </a:pPr>
            <a:endParaRPr lang="en-US" altLang="en-US" sz="800" dirty="0" smtClean="0"/>
          </a:p>
          <a:p>
            <a:pPr>
              <a:lnSpc>
                <a:spcPct val="85000"/>
              </a:lnSpc>
              <a:spcBef>
                <a:spcPct val="0"/>
              </a:spcBef>
            </a:pPr>
            <a:r>
              <a:rPr lang="en-GB" altLang="en-US" sz="2000" dirty="0" smtClean="0"/>
              <a:t>Rel-14: New WID candidate on EC-GSM-IoT radio interface enhancements discussed and revised.</a:t>
            </a:r>
            <a:endParaRPr lang="en-GB" altLang="en-US" sz="1600" b="1"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Matters</a:t>
            </a:r>
            <a:endParaRPr lang="en-US" dirty="0"/>
          </a:p>
        </p:txBody>
      </p:sp>
      <p:sp>
        <p:nvSpPr>
          <p:cNvPr id="3" name="Content Placeholder 2"/>
          <p:cNvSpPr>
            <a:spLocks noGrp="1"/>
          </p:cNvSpPr>
          <p:nvPr>
            <p:ph idx="1"/>
          </p:nvPr>
        </p:nvSpPr>
        <p:spPr>
          <a:xfrm>
            <a:off x="465455" y="1502723"/>
            <a:ext cx="8388350" cy="4830763"/>
          </a:xfrm>
        </p:spPr>
        <p:txBody>
          <a:bodyPr/>
          <a:lstStyle/>
          <a:p>
            <a:r>
              <a:rPr lang="sv-SE" sz="2000" dirty="0" smtClean="0"/>
              <a:t>Meeting Organization </a:t>
            </a:r>
          </a:p>
          <a:p>
            <a:pPr lvl="1" indent="-342900"/>
            <a:r>
              <a:rPr lang="sv-SE" sz="2000" dirty="0" smtClean="0"/>
              <a:t>No need for subgroups identified</a:t>
            </a:r>
          </a:p>
          <a:p>
            <a:r>
              <a:rPr lang="sv-SE" sz="2000" dirty="0" smtClean="0"/>
              <a:t>Submission Deadline</a:t>
            </a:r>
          </a:p>
          <a:p>
            <a:pPr lvl="1"/>
            <a:r>
              <a:rPr lang="sv-SE" sz="2000" dirty="0" smtClean="0"/>
              <a:t>will be on Friday of second week prior to meeting, 21.00 CET/CEST </a:t>
            </a:r>
          </a:p>
          <a:p>
            <a:pPr lvl="1"/>
            <a:r>
              <a:rPr lang="sv-SE" sz="2000" dirty="0" smtClean="0"/>
              <a:t>applies for all contributions for reservation and Tdoc submission</a:t>
            </a:r>
            <a:endParaRPr lang="sv-SE" sz="2000" dirty="0"/>
          </a:p>
          <a:p>
            <a:r>
              <a:rPr lang="sv-SE" sz="2000" dirty="0" smtClean="0"/>
              <a:t>Reflectors</a:t>
            </a:r>
          </a:p>
          <a:p>
            <a:pPr lvl="1"/>
            <a:r>
              <a:rPr lang="en-US" sz="2000" dirty="0" smtClean="0"/>
              <a:t>Need for TSG_RAN_WG6_DRAFTS reflector will be checked after few meetings. </a:t>
            </a:r>
          </a:p>
          <a:p>
            <a:r>
              <a:rPr lang="en-US" sz="2000" dirty="0" smtClean="0"/>
              <a:t>Specification Responsibility</a:t>
            </a:r>
            <a:endParaRPr lang="en-US" sz="2000" dirty="0"/>
          </a:p>
          <a:p>
            <a:pPr lvl="1"/>
            <a:r>
              <a:rPr lang="en-US" sz="2000" dirty="0" smtClean="0"/>
              <a:t>A formal decision is needed on changing the TSG in “GERAN specifications” (43, 44 and 45 series), e.g. change from Rel-14 </a:t>
            </a:r>
            <a:endParaRPr lang="en-GB" sz="2000" dirty="0"/>
          </a:p>
          <a:p>
            <a:pPr marL="0" indent="0">
              <a:buNone/>
            </a:pPr>
            <a:endParaRPr lang="en-GB" dirty="0"/>
          </a:p>
        </p:txBody>
      </p:sp>
    </p:spTree>
    <p:extLst>
      <p:ext uri="{BB962C8B-B14F-4D97-AF65-F5344CB8AC3E}">
        <p14:creationId xmlns:p14="http://schemas.microsoft.com/office/powerpoint/2010/main" val="61156851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Liaisons</a:t>
            </a:r>
            <a:endParaRPr lang="en-US" dirty="0"/>
          </a:p>
        </p:txBody>
      </p:sp>
      <p:sp>
        <p:nvSpPr>
          <p:cNvPr id="3" name="Content Placeholder 2"/>
          <p:cNvSpPr>
            <a:spLocks noGrp="1"/>
          </p:cNvSpPr>
          <p:nvPr>
            <p:ph idx="1"/>
          </p:nvPr>
        </p:nvSpPr>
        <p:spPr>
          <a:xfrm>
            <a:off x="465455" y="1502723"/>
            <a:ext cx="8388350" cy="4830763"/>
          </a:xfrm>
        </p:spPr>
        <p:txBody>
          <a:bodyPr/>
          <a:lstStyle/>
          <a:p>
            <a:r>
              <a:rPr lang="en-GB" sz="2000" dirty="0" smtClean="0"/>
              <a:t>2 incoming LS and 1 outgoing LS were dealt with. </a:t>
            </a:r>
          </a:p>
          <a:p>
            <a:endParaRPr lang="en-GB" sz="2000" dirty="0" smtClean="0">
              <a:solidFill>
                <a:srgbClr val="0000FF"/>
              </a:solidFill>
            </a:endParaRPr>
          </a:p>
          <a:p>
            <a:r>
              <a:rPr lang="en-GB" sz="2000" dirty="0" smtClean="0">
                <a:solidFill>
                  <a:srgbClr val="0000FF"/>
                </a:solidFill>
              </a:rPr>
              <a:t>R6-160055</a:t>
            </a:r>
            <a:r>
              <a:rPr lang="en-GB" sz="2000" dirty="0" smtClean="0"/>
              <a:t> LS on CS/PS coordination in GERAN Shared Networks (RAN3 to SA2, cc RAN6)</a:t>
            </a:r>
          </a:p>
          <a:p>
            <a:pPr lvl="1"/>
            <a:r>
              <a:rPr lang="en-GB" sz="2000" dirty="0" smtClean="0"/>
              <a:t>RAN3 confirmed that it will adopt the same solution as decided for GERAN. </a:t>
            </a:r>
            <a:r>
              <a:rPr lang="en-GB" sz="2000" dirty="0"/>
              <a:t>N</a:t>
            </a:r>
            <a:r>
              <a:rPr lang="en-GB" sz="2000" dirty="0" smtClean="0"/>
              <a:t>oted by RAN6.</a:t>
            </a:r>
          </a:p>
          <a:p>
            <a:r>
              <a:rPr lang="en-GB" sz="2000" dirty="0" smtClean="0">
                <a:solidFill>
                  <a:srgbClr val="0000FF"/>
                </a:solidFill>
              </a:rPr>
              <a:t>R6-160064</a:t>
            </a:r>
            <a:r>
              <a:rPr lang="en-GB" sz="2000" dirty="0" smtClean="0"/>
              <a:t> LS on enhancing legacy GSM security (SA3 to RAN6, CT1, cc CT6)</a:t>
            </a:r>
          </a:p>
          <a:p>
            <a:pPr lvl="1"/>
            <a:r>
              <a:rPr lang="en-GB" sz="2000" dirty="0" smtClean="0"/>
              <a:t>RAN6 was requested to review one CR on legacy GSM issues in the CS domain. </a:t>
            </a:r>
          </a:p>
          <a:p>
            <a:pPr lvl="1"/>
            <a:r>
              <a:rPr lang="en-GB" sz="2000" dirty="0" smtClean="0"/>
              <a:t>RAN6 provided feedback as requested by SA3 in “Response LS on Legacy Security Issues”, sent in </a:t>
            </a:r>
            <a:r>
              <a:rPr lang="en-GB" sz="2000" dirty="0" smtClean="0">
                <a:solidFill>
                  <a:srgbClr val="0000FF"/>
                </a:solidFill>
              </a:rPr>
              <a:t>R6-160125</a:t>
            </a:r>
            <a:r>
              <a:rPr lang="en-GB" sz="2000" dirty="0" smtClean="0"/>
              <a:t> to SA3, CT1, cc CT6.</a:t>
            </a:r>
          </a:p>
          <a:p>
            <a:pPr marL="457200" lvl="1" indent="0">
              <a:buNone/>
            </a:pPr>
            <a:endParaRPr lang="en-GB" sz="2000" dirty="0"/>
          </a:p>
        </p:txBody>
      </p:sp>
    </p:spTree>
    <p:extLst>
      <p:ext uri="{BB962C8B-B14F-4D97-AF65-F5344CB8AC3E}">
        <p14:creationId xmlns:p14="http://schemas.microsoft.com/office/powerpoint/2010/main" val="24601318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smtClean="0"/>
              <a:t>Contributions to Rel-13 and Earlier Features</a:t>
            </a:r>
            <a:endParaRPr lang="en-US" altLang="en-US" dirty="0" smtClean="0"/>
          </a:p>
        </p:txBody>
      </p:sp>
    </p:spTree>
    <p:extLst>
      <p:ext uri="{BB962C8B-B14F-4D97-AF65-F5344CB8AC3E}">
        <p14:creationId xmlns:p14="http://schemas.microsoft.com/office/powerpoint/2010/main" val="23603720"/>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227854</TotalTime>
  <Words>1881</Words>
  <Application>Microsoft Office PowerPoint</Application>
  <PresentationFormat>On-screen Show (4:3)</PresentationFormat>
  <Paragraphs>264</Paragraphs>
  <Slides>26</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MS PGothic</vt:lpstr>
      <vt:lpstr>SimSun</vt:lpstr>
      <vt:lpstr>SimSun</vt:lpstr>
      <vt:lpstr>Arial</vt:lpstr>
      <vt:lpstr>Calibri</vt:lpstr>
      <vt:lpstr>Times New Roman</vt:lpstr>
      <vt:lpstr>3gpp</vt:lpstr>
      <vt:lpstr>  </vt:lpstr>
      <vt:lpstr>Meetings</vt:lpstr>
      <vt:lpstr>RAN6 #1 Statistics (1/3)</vt:lpstr>
      <vt:lpstr>RAN6 #1 Statistics (2/3)</vt:lpstr>
      <vt:lpstr>RAN6 #1 Statistics (3/3)</vt:lpstr>
      <vt:lpstr>Executive Summary</vt:lpstr>
      <vt:lpstr>General Matters</vt:lpstr>
      <vt:lpstr>Liaisons</vt:lpstr>
      <vt:lpstr>Contributions to Rel-13 and Earlier Features</vt:lpstr>
      <vt:lpstr>eDRX_GSM (Rel-13)</vt:lpstr>
      <vt:lpstr>EC-GSM-IoT, Radio aspects   (Rel-13)</vt:lpstr>
      <vt:lpstr>EC-GSM-IoT, Protocol aspects (Rel-13)</vt:lpstr>
      <vt:lpstr>EC-GSM-IoT, Perform. aspects (Rel-13)</vt:lpstr>
      <vt:lpstr>CS/PS Coordination for Shared GERAN Networks (Rel-13)</vt:lpstr>
      <vt:lpstr>Rel-12 and earlier features</vt:lpstr>
      <vt:lpstr>Contributions to Rel-14 Features</vt:lpstr>
      <vt:lpstr>Positioning Enhancements in GERAN      - ePOS_GERAN (Rel-14)   (1/3)</vt:lpstr>
      <vt:lpstr>Positioning Enhancements in GERAN      - ePOS_GERAN (Rel-14)   (2/3)</vt:lpstr>
      <vt:lpstr>Positioning Enhancements in GERAN      - ePOS_GERAN (Rel-14)   (3/3)</vt:lpstr>
      <vt:lpstr>Support of Dedicated Core Networks  - DÉCOR_GERAN (Rel-14)</vt:lpstr>
      <vt:lpstr>Small technical enhancements and improvements (TEI14)</vt:lpstr>
      <vt:lpstr>Study Item Downlink MIMO for GERAN (FS_DOMIMO_RAN6, Rel-14)</vt:lpstr>
      <vt:lpstr>Other Rel-14 related documents </vt:lpstr>
      <vt:lpstr>Work Plan</vt:lpstr>
      <vt:lpstr>RAN WG6 Schedule 2016 / 2017</vt:lpstr>
      <vt:lpstr>Concluding Remarks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RAN6 status report to TSG RAN#73</dc:title>
  <dc:subject>RAN6 status report to RAN#73</dc:subject>
  <dc:creator>juergen.hofmann@nokia.com</dc:creator>
  <dc:description>©3GPP 2009. All rights reserved</dc:description>
  <cp:lastModifiedBy>Hofmann, Juergen (Nokia - DE/Munich)</cp:lastModifiedBy>
  <cp:revision>4044</cp:revision>
  <dcterms:created xsi:type="dcterms:W3CDTF">2009-11-27T05:15:11Z</dcterms:created>
  <dcterms:modified xsi:type="dcterms:W3CDTF">2016-09-13T14:25:45Z</dcterms:modified>
</cp:coreProperties>
</file>