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20"/>
  </p:notesMasterIdLst>
  <p:handoutMasterIdLst>
    <p:handoutMasterId r:id="rId21"/>
  </p:handoutMasterIdLst>
  <p:sldIdLst>
    <p:sldId id="977" r:id="rId13"/>
    <p:sldId id="1053" r:id="rId14"/>
    <p:sldId id="1075" r:id="rId15"/>
    <p:sldId id="1073" r:id="rId16"/>
    <p:sldId id="1074" r:id="rId17"/>
    <p:sldId id="1066" r:id="rId18"/>
    <p:sldId id="1067" r:id="rId19"/>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043FFC"/>
    <a:srgbClr val="CCFF99"/>
    <a:srgbClr val="00698E"/>
    <a:srgbClr val="3333FF"/>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91" autoAdjust="0"/>
    <p:restoredTop sz="78571" autoAdjust="0"/>
  </p:normalViewPr>
  <p:slideViewPr>
    <p:cSldViewPr snapToGrid="0">
      <p:cViewPr varScale="1">
        <p:scale>
          <a:sx n="73" d="100"/>
          <a:sy n="73" d="100"/>
        </p:scale>
        <p:origin x="-852" y="-10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2016/3/9</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2016/3/9</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2016/3/9</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2016/3/9</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Way Forward for RAN1/2/4 new items for LTE </a:t>
            </a:r>
            <a:endParaRPr lang="zh-CN" altLang="zh-CN" sz="4000" b="0" dirty="0">
              <a:solidFill>
                <a:schemeClr val="tx1"/>
              </a:solidFill>
            </a:endParaRPr>
          </a:p>
        </p:txBody>
      </p:sp>
      <p:sp>
        <p:nvSpPr>
          <p:cNvPr id="3" name="矩形 30"/>
          <p:cNvSpPr txBox="1">
            <a:spLocks noChangeArrowheads="1"/>
          </p:cNvSpPr>
          <p:nvPr/>
        </p:nvSpPr>
        <p:spPr>
          <a:xfrm>
            <a:off x="1578692" y="4078999"/>
            <a:ext cx="8769750" cy="1851537"/>
          </a:xfrm>
          <a:prstGeom prst="rect">
            <a:avLst/>
          </a:prstGeom>
        </p:spPr>
        <p:txBody>
          <a:bodyPr/>
          <a:lstStyle/>
          <a:p>
            <a:pPr algn="ctr">
              <a:lnSpc>
                <a:spcPct val="140000"/>
              </a:lnSpc>
              <a:spcBef>
                <a:spcPts val="4200"/>
              </a:spcBef>
              <a:defRPr/>
            </a:pPr>
            <a:r>
              <a:rPr kumimoji="0" lang="en-US" altLang="zh-CN" sz="2400" i="0" u="none" strike="noStrike" kern="0" cap="none" spc="0" normalizeH="0" baseline="0" noProof="0" dirty="0" smtClean="0">
                <a:ln>
                  <a:noFill/>
                </a:ln>
                <a:effectLst/>
                <a:uLnTx/>
                <a:uFillTx/>
                <a:latin typeface="+mj-lt"/>
                <a:ea typeface="+mj-ea"/>
                <a:cs typeface="Arial" pitchFamily="34" charset="0"/>
              </a:rPr>
              <a:t>Huawei</a:t>
            </a:r>
            <a:r>
              <a:rPr lang="en-US" altLang="zh-CN" sz="2400" kern="0" dirty="0" smtClean="0">
                <a:latin typeface="+mj-lt"/>
                <a:ea typeface="+mj-ea"/>
                <a:cs typeface="Arial" pitchFamily="34" charset="0"/>
              </a:rPr>
              <a:t>, Intel, Orange, CMCC, CATT, CATR, HiSilicon, IAESI, </a:t>
            </a:r>
            <a:r>
              <a:rPr lang="en-US" altLang="zh-CN" sz="2400" kern="0" dirty="0" err="1" smtClean="0">
                <a:latin typeface="+mj-lt"/>
                <a:ea typeface="+mj-ea"/>
                <a:cs typeface="Arial" pitchFamily="34" charset="0"/>
              </a:rPr>
              <a:t>NextNav</a:t>
            </a:r>
            <a:r>
              <a:rPr lang="en-US" altLang="zh-CN" sz="2400" kern="0" dirty="0" smtClean="0">
                <a:latin typeface="+mj-lt"/>
                <a:ea typeface="+mj-ea"/>
                <a:cs typeface="Arial" pitchFamily="34" charset="0"/>
              </a:rPr>
              <a:t>, </a:t>
            </a:r>
            <a:r>
              <a:rPr lang="en-US" altLang="zh-CN" sz="2400" kern="0" dirty="0" err="1" smtClean="0">
                <a:latin typeface="+mj-lt"/>
                <a:ea typeface="+mj-ea"/>
                <a:cs typeface="Arial" pitchFamily="34" charset="0"/>
              </a:rPr>
              <a:t>Xinwei</a:t>
            </a:r>
            <a:r>
              <a:rPr lang="en-US" altLang="zh-CN" sz="2400" kern="0" dirty="0" smtClean="0">
                <a:latin typeface="+mj-lt"/>
                <a:ea typeface="+mj-ea"/>
                <a:cs typeface="Arial" pitchFamily="34" charset="0"/>
              </a:rPr>
              <a:t>, ITRI, </a:t>
            </a:r>
            <a:r>
              <a:rPr lang="en-US" altLang="zh-CN" sz="2400" kern="0" dirty="0" err="1" smtClean="0">
                <a:latin typeface="+mj-lt"/>
                <a:ea typeface="+mj-ea"/>
                <a:cs typeface="Arial" pitchFamily="34" charset="0"/>
              </a:rPr>
              <a:t>Wilus</a:t>
            </a:r>
            <a:r>
              <a:rPr lang="en-US" altLang="zh-CN" sz="2400" kern="0" dirty="0" smtClean="0">
                <a:latin typeface="+mj-lt"/>
                <a:ea typeface="+mj-ea"/>
                <a:cs typeface="Arial" pitchFamily="34" charset="0"/>
              </a:rPr>
              <a:t>, ITL</a:t>
            </a:r>
            <a:endParaRPr lang="zh-CN" altLang="zh-CN" sz="2400" kern="0" dirty="0">
              <a:latin typeface="+mj-lt"/>
              <a:ea typeface="+mj-ea"/>
              <a:cs typeface="Arial" pitchFamily="34" charset="0"/>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dirty="0" smtClean="0"/>
              <a:t>RP-160624</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10.1.1</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TextBox 4"/>
          <p:cNvSpPr txBox="1"/>
          <p:nvPr/>
        </p:nvSpPr>
        <p:spPr>
          <a:xfrm>
            <a:off x="319315" y="6284686"/>
            <a:ext cx="9414629" cy="369332"/>
          </a:xfrm>
          <a:prstGeom prst="rect">
            <a:avLst/>
          </a:prstGeom>
          <a:noFill/>
        </p:spPr>
        <p:txBody>
          <a:bodyPr wrap="none" rtlCol="0">
            <a:spAutoFit/>
          </a:bodyPr>
          <a:lstStyle/>
          <a:p>
            <a:r>
              <a:rPr lang="en-US" dirty="0" smtClean="0"/>
              <a:t>Note: supporting companies for RAN1 and RAN2 new items are shown separately on the next slides</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RAN1-led items</a:t>
            </a:r>
            <a:endParaRPr lang="en-US" sz="2400" b="0" dirty="0">
              <a:solidFill>
                <a:schemeClr val="tx1"/>
              </a:solidFill>
            </a:endParaRPr>
          </a:p>
        </p:txBody>
      </p:sp>
      <p:sp>
        <p:nvSpPr>
          <p:cNvPr id="4" name="Content Placeholder 3"/>
          <p:cNvSpPr>
            <a:spLocks noGrp="1"/>
          </p:cNvSpPr>
          <p:nvPr>
            <p:ph idx="1"/>
          </p:nvPr>
        </p:nvSpPr>
        <p:spPr>
          <a:xfrm>
            <a:off x="624114" y="1364344"/>
            <a:ext cx="11146971" cy="4760686"/>
          </a:xfrm>
        </p:spPr>
        <p:txBody>
          <a:bodyPr/>
          <a:lstStyle/>
          <a:p>
            <a:r>
              <a:rPr lang="en-US" sz="2800" dirty="0" smtClean="0"/>
              <a:t>The following items are further considered for approval:</a:t>
            </a:r>
          </a:p>
          <a:p>
            <a:pPr lvl="1"/>
            <a:r>
              <a:rPr lang="en-US" sz="2400" dirty="0" smtClean="0"/>
              <a:t>MUST (RP-16xxxx)</a:t>
            </a:r>
          </a:p>
          <a:p>
            <a:pPr lvl="1"/>
            <a:r>
              <a:rPr lang="en-US" sz="2400" dirty="0" smtClean="0"/>
              <a:t>FD-MIMO (RP-160xxx)</a:t>
            </a:r>
          </a:p>
          <a:p>
            <a:pPr lvl="2"/>
            <a:r>
              <a:rPr lang="en-GB" sz="2000" dirty="0" smtClean="0"/>
              <a:t>AAS BS core requirements moved to RAN4 AAS WI</a:t>
            </a:r>
          </a:p>
          <a:p>
            <a:pPr lvl="1"/>
            <a:r>
              <a:rPr lang="en-GB" sz="2400" dirty="0" smtClean="0"/>
              <a:t>UL enhancements (RP-160xxx)</a:t>
            </a:r>
          </a:p>
          <a:p>
            <a:pPr lvl="2"/>
            <a:r>
              <a:rPr lang="en-GB" sz="2000" dirty="0" smtClean="0"/>
              <a:t>Including UL256QAM, PUSCH in </a:t>
            </a:r>
            <a:r>
              <a:rPr lang="en-GB" sz="2000" dirty="0" err="1" smtClean="0"/>
              <a:t>UpPTS</a:t>
            </a:r>
            <a:endParaRPr lang="en-GB" sz="2000" dirty="0" smtClean="0"/>
          </a:p>
          <a:p>
            <a:pPr lvl="1"/>
            <a:r>
              <a:rPr lang="en-GB" sz="2400" dirty="0" smtClean="0"/>
              <a:t>SRS carrier switching (RP-160xxx)</a:t>
            </a:r>
          </a:p>
          <a:p>
            <a:pPr lvl="2"/>
            <a:r>
              <a:rPr lang="en-GB" sz="2000" dirty="0" smtClean="0"/>
              <a:t>Formerly one objective of advanced CA</a:t>
            </a:r>
          </a:p>
          <a:p>
            <a:pPr lvl="1"/>
            <a:r>
              <a:rPr lang="en-GB" sz="2400" dirty="0" err="1" smtClean="0"/>
              <a:t>FeCoMP</a:t>
            </a:r>
            <a:r>
              <a:rPr lang="en-GB" sz="2400" dirty="0" smtClean="0"/>
              <a:t> SI (RP-160xxx)</a:t>
            </a:r>
          </a:p>
          <a:p>
            <a:pPr lvl="2"/>
            <a:r>
              <a:rPr lang="en-GB" sz="2000" dirty="0" smtClean="0"/>
              <a:t>Without the objective for unlicensed spectrum</a:t>
            </a:r>
          </a:p>
          <a:p>
            <a:pPr lvl="2"/>
            <a:endParaRPr lang="en-GB" sz="2000" dirty="0" smtClean="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RAN1 TU </a:t>
            </a:r>
            <a:r>
              <a:rPr lang="en-US" b="0" dirty="0" smtClean="0">
                <a:solidFill>
                  <a:schemeClr val="tx1"/>
                </a:solidFill>
                <a:ea typeface="SimHei" pitchFamily="2" charset="-122"/>
              </a:rPr>
              <a:t>allocation (v3)</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p14="http://schemas.microsoft.com/office/powerpoint/2010/main" xmlns="" val="161682371"/>
              </p:ext>
            </p:extLst>
          </p:nvPr>
        </p:nvGraphicFramePr>
        <p:xfrm>
          <a:off x="574768" y="1188720"/>
          <a:ext cx="10855229" cy="4572000"/>
        </p:xfrm>
        <a:graphic>
          <a:graphicData uri="http://schemas.openxmlformats.org/drawingml/2006/table">
            <a:tbl>
              <a:tblPr firstRow="1" bandRow="1">
                <a:tableStyleId>{5C22544A-7EE6-4342-B048-85BDC9FD1C3A}</a:tableStyleId>
              </a:tblPr>
              <a:tblGrid>
                <a:gridCol w="2333645"/>
                <a:gridCol w="1092343"/>
                <a:gridCol w="1141995"/>
                <a:gridCol w="1125502"/>
                <a:gridCol w="1290436"/>
                <a:gridCol w="1290436"/>
                <a:gridCol w="1290436"/>
                <a:gridCol w="1290436"/>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#84bis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#88</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algn="ctr"/>
                      <a:r>
                        <a:rPr kumimoji="1" lang="en-US" altLang="ja-JP" dirty="0" smtClean="0"/>
                        <a:t>MUST</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2</a:t>
                      </a:r>
                      <a:endParaRPr kumimoji="1" lang="ja-JP" altLang="en-US" dirty="0"/>
                    </a:p>
                  </a:txBody>
                  <a:tcPr/>
                </a:tc>
                <a:tc>
                  <a:txBody>
                    <a:bodyPr/>
                    <a:lstStyle/>
                    <a:p>
                      <a:pPr algn="ctr"/>
                      <a:r>
                        <a:rPr kumimoji="1" lang="en-US" altLang="ja-JP" dirty="0" smtClean="0"/>
                        <a:t>2</a:t>
                      </a:r>
                      <a:endParaRPr kumimoji="1" lang="ja-JP" altLang="en-US"/>
                    </a:p>
                  </a:txBody>
                  <a:tcPr/>
                </a:tc>
                <a:tc>
                  <a:txBody>
                    <a:bodyPr/>
                    <a:lstStyle/>
                    <a:p>
                      <a:pPr algn="ctr"/>
                      <a:endParaRPr kumimoji="1" lang="ja-JP" altLang="en-US"/>
                    </a:p>
                  </a:txBody>
                  <a:tcPr/>
                </a:tc>
                <a:tc>
                  <a:txBody>
                    <a:bodyPr/>
                    <a:lstStyle/>
                    <a:p>
                      <a:pPr algn="ctr"/>
                      <a:r>
                        <a:rPr kumimoji="1" lang="en-US" altLang="ja-JP" dirty="0" smtClean="0"/>
                        <a:t>8.5</a:t>
                      </a:r>
                      <a:endParaRPr kumimoji="1" lang="ja-JP" altLang="en-US" dirty="0"/>
                    </a:p>
                  </a:txBody>
                  <a:tcPr/>
                </a:tc>
              </a:tr>
              <a:tr h="360004">
                <a:tc>
                  <a:txBody>
                    <a:bodyPr/>
                    <a:lstStyle/>
                    <a:p>
                      <a:pPr algn="ctr"/>
                      <a:r>
                        <a:rPr kumimoji="1" lang="en-US" altLang="ja-JP" dirty="0" smtClean="0"/>
                        <a:t>FD-MIMO</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solidFill>
                            <a:srgbClr val="FF0000"/>
                          </a:solidFill>
                        </a:rPr>
                        <a:t>21</a:t>
                      </a:r>
                      <a:endParaRPr kumimoji="1" lang="ja-JP" altLang="en-US" dirty="0">
                        <a:solidFill>
                          <a:srgbClr val="FF0000"/>
                        </a:solidFill>
                      </a:endParaRPr>
                    </a:p>
                  </a:txBody>
                  <a:tcPr/>
                </a:tc>
              </a:tr>
              <a:tr h="360004">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UL</a:t>
                      </a:r>
                      <a:r>
                        <a:rPr kumimoji="1" lang="en-US" altLang="ja-JP" sz="1800" kern="1200" baseline="0" dirty="0" smtClean="0">
                          <a:solidFill>
                            <a:schemeClr val="tx1"/>
                          </a:solidFill>
                          <a:latin typeface="+mn-lt"/>
                          <a:ea typeface="+mn-ea"/>
                          <a:cs typeface="+mn-cs"/>
                        </a:rPr>
                        <a:t> enhancements</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tx1"/>
                          </a:solidFill>
                          <a:latin typeface="+mn-lt"/>
                          <a:ea typeface="+mn-ea"/>
                          <a:cs typeface="+mn-cs"/>
                        </a:rPr>
                        <a:t>1</a:t>
                      </a:r>
                      <a:endParaRPr kumimoji="1" lang="ja-JP" altLang="en-US" sz="1800" kern="1200" smtClean="0">
                        <a:solidFill>
                          <a:schemeClr val="tx1"/>
                        </a:solidFill>
                        <a:latin typeface="+mn-lt"/>
                        <a:ea typeface="+mn-ea"/>
                        <a:cs typeface="+mn-cs"/>
                      </a:endParaRPr>
                    </a:p>
                  </a:txBody>
                  <a:tcPr/>
                </a:tc>
                <a:tc>
                  <a:txBody>
                    <a:bodyPr/>
                    <a:lstStyle/>
                    <a:p>
                      <a:pPr algn="ctr"/>
                      <a:r>
                        <a:rPr lang="en-US" altLang="zh-CN" dirty="0" smtClean="0">
                          <a:solidFill>
                            <a:schemeClr val="tx1"/>
                          </a:solidFill>
                        </a:rPr>
                        <a:t>1</a:t>
                      </a:r>
                      <a:endParaRPr lang="zh-CN" altLang="en-US" dirty="0">
                        <a:solidFill>
                          <a:schemeClr val="tx1"/>
                        </a:solidFill>
                      </a:endParaRPr>
                    </a:p>
                  </a:txBody>
                  <a:tcPr/>
                </a:tc>
                <a:tc>
                  <a:txBody>
                    <a:bodyPr/>
                    <a:lstStyle/>
                    <a:p>
                      <a:pPr marL="0" algn="ctr" defTabSz="914400" rtl="0" eaLnBrk="1" latinLnBrk="0" hangingPunct="1"/>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SRS carrier switching</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endParaRPr kumimoji="1" lang="en-US" altLang="ja-JP" dirty="0" smtClean="0"/>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dk1"/>
                          </a:solidFill>
                          <a:latin typeface="+mn-lt"/>
                          <a:ea typeface="+mn-ea"/>
                          <a:cs typeface="+mn-cs"/>
                        </a:rPr>
                        <a:t>FeCoMP</a:t>
                      </a:r>
                      <a:r>
                        <a:rPr kumimoji="1" lang="en-US" altLang="ja-JP" sz="1800" kern="1200" dirty="0" smtClean="0">
                          <a:solidFill>
                            <a:schemeClr val="dk1"/>
                          </a:solidFill>
                          <a:latin typeface="+mn-lt"/>
                          <a:ea typeface="+mn-ea"/>
                          <a:cs typeface="+mn-cs"/>
                        </a:rPr>
                        <a:t> SI</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0.5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4.5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Indoor</a:t>
                      </a:r>
                      <a:r>
                        <a:rPr kumimoji="1" lang="en-US" altLang="ja-JP" sz="1800" kern="1200" baseline="0" dirty="0" smtClean="0">
                          <a:solidFill>
                            <a:schemeClr val="bg1">
                              <a:lumMod val="50000"/>
                            </a:schemeClr>
                          </a:solidFill>
                          <a:latin typeface="+mn-lt"/>
                          <a:ea typeface="+mn-ea"/>
                          <a:cs typeface="+mn-cs"/>
                        </a:rPr>
                        <a:t> positioning (RAN2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kern="1200" smtClean="0">
                        <a:solidFill>
                          <a:schemeClr val="bg1">
                            <a:lumMod val="50000"/>
                          </a:schemeClr>
                        </a:solidFill>
                        <a:latin typeface="+mn-lt"/>
                        <a:ea typeface="+mn-ea"/>
                        <a:cs typeface="+mn-cs"/>
                      </a:endParaRPr>
                    </a:p>
                  </a:txBody>
                  <a:tcPr/>
                </a:tc>
                <a:tc>
                  <a:txBody>
                    <a:bodyPr/>
                    <a:lstStyle/>
                    <a:p>
                      <a:pPr algn="ctr"/>
                      <a:endParaRPr lang="zh-CN" altLang="en-US" dirty="0">
                        <a:solidFill>
                          <a:schemeClr val="bg1">
                            <a:lumMod val="50000"/>
                          </a:schemeClr>
                        </a:solidFill>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FeD2D (RAN2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[2]</a:t>
                      </a:r>
                      <a:endParaRPr kumimoji="1" lang="ja-JP" altLang="en-US" sz="1800" kern="1200" dirty="0">
                        <a:solidFill>
                          <a:schemeClr val="bg1">
                            <a:lumMod val="50000"/>
                          </a:schemeClr>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bg1">
                              <a:lumMod val="50000"/>
                            </a:schemeClr>
                          </a:solidFill>
                          <a:latin typeface="+mn-lt"/>
                          <a:ea typeface="+mn-ea"/>
                          <a:cs typeface="+mn-cs"/>
                        </a:rPr>
                        <a:t>[2]</a:t>
                      </a:r>
                      <a:endParaRPr kumimoji="1" lang="ja-JP" altLang="en-US" sz="1800" kern="1200" smtClean="0">
                        <a:solidFill>
                          <a:schemeClr val="bg1">
                            <a:lumMod val="50000"/>
                          </a:schemeClr>
                        </a:solidFill>
                        <a:latin typeface="+mn-lt"/>
                        <a:ea typeface="+mn-ea"/>
                        <a:cs typeface="+mn-cs"/>
                      </a:endParaRPr>
                    </a:p>
                  </a:txBody>
                  <a:tcPr/>
                </a:tc>
                <a:tc>
                  <a:txBody>
                    <a:bodyPr/>
                    <a:lstStyle/>
                    <a:p>
                      <a:pPr algn="ctr"/>
                      <a:r>
                        <a:rPr lang="en-US" altLang="zh-CN" dirty="0" smtClean="0">
                          <a:solidFill>
                            <a:schemeClr val="bg1">
                              <a:lumMod val="50000"/>
                            </a:schemeClr>
                          </a:solidFill>
                        </a:rPr>
                        <a:t>[2]</a:t>
                      </a:r>
                      <a:endParaRPr lang="zh-CN" altLang="en-US" dirty="0">
                        <a:solidFill>
                          <a:schemeClr val="bg1">
                            <a:lumMod val="50000"/>
                          </a:schemeClr>
                        </a:solidFill>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[2]</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bg1">
                              <a:lumMod val="50000"/>
                            </a:schemeClr>
                          </a:solidFill>
                          <a:latin typeface="+mn-lt"/>
                          <a:ea typeface="+mn-ea"/>
                          <a:cs typeface="+mn-cs"/>
                        </a:rPr>
                        <a:t>VoLTE</a:t>
                      </a:r>
                      <a:r>
                        <a:rPr kumimoji="1" lang="en-US" altLang="ja-JP" sz="1800" kern="1200" dirty="0" smtClean="0">
                          <a:solidFill>
                            <a:schemeClr val="bg1">
                              <a:lumMod val="50000"/>
                            </a:schemeClr>
                          </a:solidFill>
                          <a:latin typeface="+mn-lt"/>
                          <a:ea typeface="+mn-ea"/>
                          <a:cs typeface="+mn-cs"/>
                        </a:rPr>
                        <a:t> (RAN2</a:t>
                      </a:r>
                      <a:r>
                        <a:rPr kumimoji="1" lang="en-US" altLang="ja-JP" sz="1800" kern="1200" baseline="0" dirty="0" smtClean="0">
                          <a:solidFill>
                            <a:schemeClr val="bg1">
                              <a:lumMod val="50000"/>
                            </a:schemeClr>
                          </a:solidFill>
                          <a:latin typeface="+mn-lt"/>
                          <a:ea typeface="+mn-ea"/>
                          <a:cs typeface="+mn-cs"/>
                        </a:rPr>
                        <a:t>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endParaRPr lang="zh-CN" altLang="en-US" dirty="0">
                        <a:solidFill>
                          <a:schemeClr val="bg1">
                            <a:lumMod val="50000"/>
                          </a:schemeClr>
                        </a:solidFill>
                      </a:endParaRPr>
                    </a:p>
                  </a:txBody>
                  <a:tcPr/>
                </a:tc>
                <a:tc>
                  <a:txBody>
                    <a:bodyPr/>
                    <a:lstStyle/>
                    <a:p>
                      <a:endParaRPr lang="zh-CN" altLang="en-US" dirty="0">
                        <a:solidFill>
                          <a:schemeClr val="bg1">
                            <a:lumMod val="50000"/>
                          </a:schemeClr>
                        </a:solidFill>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22233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RAN2-led items</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dirty="0" smtClean="0"/>
              <a:t>The following RAN2 items are approved in RAN#71:</a:t>
            </a:r>
          </a:p>
          <a:p>
            <a:pPr lvl="1"/>
            <a:r>
              <a:rPr lang="en-US" dirty="0" smtClean="0"/>
              <a:t>SI on enhancement of </a:t>
            </a:r>
            <a:r>
              <a:rPr lang="en-US" dirty="0" err="1" smtClean="0"/>
              <a:t>VoLTE</a:t>
            </a:r>
            <a:r>
              <a:rPr lang="en-US" dirty="0" smtClean="0"/>
              <a:t> </a:t>
            </a:r>
            <a:r>
              <a:rPr lang="en-US" sz="2400" dirty="0" smtClean="0"/>
              <a:t>(was RP-160261)</a:t>
            </a:r>
          </a:p>
          <a:p>
            <a:pPr lvl="1"/>
            <a:r>
              <a:rPr lang="en-US" dirty="0" smtClean="0"/>
              <a:t>WI on L2 latency reduction techniques for </a:t>
            </a:r>
            <a:r>
              <a:rPr lang="en-US" sz="2400" dirty="0" smtClean="0"/>
              <a:t>LTE (was RP-160328)</a:t>
            </a:r>
          </a:p>
          <a:p>
            <a:pPr lvl="2"/>
            <a:r>
              <a:rPr lang="en-US" sz="2000" dirty="0" smtClean="0"/>
              <a:t>Remove contention-based PUSCH</a:t>
            </a:r>
          </a:p>
          <a:p>
            <a:pPr lvl="1"/>
            <a:r>
              <a:rPr lang="en-US" dirty="0" smtClean="0"/>
              <a:t>WI on Light Connection in LTE </a:t>
            </a:r>
            <a:r>
              <a:rPr lang="en-US" sz="2400" dirty="0" smtClean="0"/>
              <a:t>(was RP-160499)</a:t>
            </a:r>
            <a:endParaRPr lang="en-US" dirty="0" smtClean="0">
              <a:solidFill>
                <a:srgbClr val="FF0000"/>
              </a:solidFill>
            </a:endParaRPr>
          </a:p>
          <a:p>
            <a:pPr lvl="1"/>
            <a:r>
              <a:rPr lang="en-US" dirty="0" smtClean="0"/>
              <a:t>WI on Mobility Enhancements </a:t>
            </a:r>
            <a:r>
              <a:rPr lang="en-US" dirty="0" smtClean="0"/>
              <a:t>(was RP-160593)</a:t>
            </a:r>
            <a:endParaRPr lang="en-US" dirty="0" smtClean="0"/>
          </a:p>
          <a:p>
            <a:pPr lvl="1"/>
            <a:r>
              <a:rPr lang="en-US" dirty="0" smtClean="0"/>
              <a:t>WI on Further Indoor Positioning enhancements for UTRA and LTE </a:t>
            </a:r>
            <a:r>
              <a:rPr lang="en-US" sz="2400" dirty="0" smtClean="0"/>
              <a:t>(was RP-160334</a:t>
            </a:r>
            <a:r>
              <a:rPr lang="en-US" sz="2400" dirty="0" smtClean="0"/>
              <a:t>) </a:t>
            </a:r>
            <a:r>
              <a:rPr lang="en-US" sz="2400" dirty="0" smtClean="0"/>
              <a:t>- regulatory related</a:t>
            </a:r>
            <a:endParaRPr lang="en-US" sz="2400" dirty="0" smtClean="0"/>
          </a:p>
          <a:p>
            <a:pPr lvl="1"/>
            <a:r>
              <a:rPr lang="en-US" dirty="0" smtClean="0"/>
              <a:t>WI on LWA enhancements </a:t>
            </a:r>
            <a:r>
              <a:rPr lang="en-US" sz="2400" dirty="0" smtClean="0"/>
              <a:t>(was in RP160522, now </a:t>
            </a:r>
            <a:r>
              <a:rPr lang="en-US" sz="2400" dirty="0" err="1" smtClean="0"/>
              <a:t>downscoped</a:t>
            </a:r>
            <a:r>
              <a:rPr lang="en-US" sz="2400" dirty="0" smtClean="0"/>
              <a:t>)</a:t>
            </a:r>
          </a:p>
          <a:p>
            <a:pPr lvl="1"/>
            <a:r>
              <a:rPr lang="en-US" dirty="0" smtClean="0"/>
              <a:t>SI on FeD2D </a:t>
            </a:r>
            <a:r>
              <a:rPr lang="en-US" sz="2400" dirty="0" smtClean="0"/>
              <a:t>(was RP-160267, now </a:t>
            </a:r>
            <a:r>
              <a:rPr lang="en-US" sz="2400" dirty="0" err="1" smtClean="0"/>
              <a:t>downscoped</a:t>
            </a:r>
            <a:r>
              <a:rPr lang="en-US" sz="2400" dirty="0" smtClean="0"/>
              <a:t>)</a:t>
            </a: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28987"/>
            <a:ext cx="10659861" cy="711242"/>
          </a:xfrm>
        </p:spPr>
        <p:txBody>
          <a:bodyPr/>
          <a:lstStyle/>
          <a:p>
            <a:r>
              <a:rPr lang="en-US" b="0" dirty="0" smtClean="0">
                <a:solidFill>
                  <a:schemeClr val="tx2"/>
                </a:solidFill>
                <a:ea typeface="SimHei" pitchFamily="2" charset="-122"/>
              </a:rPr>
              <a:t>RAN2</a:t>
            </a:r>
            <a:r>
              <a:rPr lang="en-US" b="0" dirty="0" smtClean="0">
                <a:solidFill>
                  <a:schemeClr val="tx1"/>
                </a:solidFill>
                <a:ea typeface="SimHei" pitchFamily="2" charset="-122"/>
              </a:rPr>
              <a:t> TU allocation</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 xmlns:p14="http://schemas.microsoft.com/office/powerpoint/2010/main" val="161682371"/>
              </p:ext>
            </p:extLst>
          </p:nvPr>
        </p:nvGraphicFramePr>
        <p:xfrm>
          <a:off x="493486" y="815437"/>
          <a:ext cx="11379199" cy="5650677"/>
        </p:xfrm>
        <a:graphic>
          <a:graphicData uri="http://schemas.openxmlformats.org/drawingml/2006/table">
            <a:tbl>
              <a:tblPr firstRow="1" bandRow="1">
                <a:tableStyleId>{5C22544A-7EE6-4342-B048-85BDC9FD1C3A}</a:tableStyleId>
              </a:tblPr>
              <a:tblGrid>
                <a:gridCol w="2446286"/>
                <a:gridCol w="1145070"/>
                <a:gridCol w="1197118"/>
                <a:gridCol w="1179829"/>
                <a:gridCol w="1352724"/>
                <a:gridCol w="1352724"/>
                <a:gridCol w="1352724"/>
                <a:gridCol w="1352724"/>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#93bis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#94</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VOLTE</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Latency</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Light Connection</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0.5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0.5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Indoor Positioning </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0.25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rgbClr val="0000FF"/>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2.25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LWA </a:t>
                      </a:r>
                      <a:r>
                        <a:rPr kumimoji="1" lang="en-US" altLang="ja-JP" sz="1800" kern="1200" dirty="0" err="1" smtClean="0">
                          <a:solidFill>
                            <a:schemeClr val="dk1"/>
                          </a:solidFill>
                          <a:latin typeface="+mn-lt"/>
                          <a:ea typeface="+mn-ea"/>
                          <a:cs typeface="+mn-cs"/>
                        </a:rPr>
                        <a:t>enh</a:t>
                      </a:r>
                      <a:r>
                        <a:rPr kumimoji="1" lang="en-US" altLang="ja-JP" sz="1800" kern="1200" dirty="0" smtClean="0">
                          <a:solidFill>
                            <a:schemeClr val="dk1"/>
                          </a:solidFill>
                          <a:latin typeface="+mn-lt"/>
                          <a:ea typeface="+mn-ea"/>
                          <a:cs typeface="+mn-cs"/>
                        </a:rPr>
                        <a:t>.</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FeD2D</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10.5</a:t>
                      </a:r>
                    </a:p>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mobility</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0.5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5.5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MBMS (RAN1 lead)</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0.5</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0.5</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noStrike" kern="1200" dirty="0" smtClean="0">
                          <a:solidFill>
                            <a:srgbClr val="FF0000"/>
                          </a:solidFill>
                          <a:latin typeface="+mn-lt"/>
                          <a:ea typeface="+mn-ea"/>
                          <a:cs typeface="+mn-cs"/>
                        </a:rPr>
                        <a:t>0</a:t>
                      </a:r>
                      <a:endParaRPr kumimoji="1" lang="ja-JP" altLang="en-US" sz="1800" strike="noStrike" kern="1200" dirty="0">
                        <a:solidFill>
                          <a:srgbClr val="FF0000"/>
                        </a:solidFill>
                        <a:latin typeface="+mn-lt"/>
                        <a:ea typeface="+mn-ea"/>
                        <a:cs typeface="+mn-cs"/>
                      </a:endParaRPr>
                    </a:p>
                  </a:txBody>
                  <a:tcPr/>
                </a:tc>
              </a:tr>
              <a:tr h="3600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bg1">
                              <a:lumMod val="50000"/>
                            </a:schemeClr>
                          </a:solidFill>
                          <a:latin typeface="+mn-lt"/>
                          <a:ea typeface="+mn-ea"/>
                          <a:cs typeface="+mn-cs"/>
                        </a:rPr>
                        <a:t>SRS carrier switching</a:t>
                      </a:r>
                      <a:endParaRPr kumimoji="1" lang="ja-JP" altLang="en-US" sz="1800" kern="1200" smtClean="0">
                        <a:solidFill>
                          <a:schemeClr val="bg1">
                            <a:lumMod val="50000"/>
                          </a:schemeClr>
                        </a:solidFill>
                        <a:latin typeface="+mn-lt"/>
                        <a:ea typeface="+mn-ea"/>
                        <a:cs typeface="+mn-cs"/>
                      </a:endParaRPr>
                    </a:p>
                    <a:p>
                      <a:pPr marL="0" algn="ctr" defTabSz="914400" rtl="0" eaLnBrk="1" latinLnBrk="0" hangingPunct="1"/>
                      <a:r>
                        <a:rPr kumimoji="1" lang="en-US" altLang="ja-JP" sz="1800" kern="1200" dirty="0" smtClean="0">
                          <a:solidFill>
                            <a:schemeClr val="bg1">
                              <a:lumMod val="50000"/>
                            </a:schemeClr>
                          </a:solidFill>
                          <a:latin typeface="+mn-lt"/>
                          <a:ea typeface="+mn-ea"/>
                          <a:cs typeface="+mn-cs"/>
                        </a:rPr>
                        <a:t> (RAN1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1</a:t>
                      </a:r>
                      <a:endParaRPr kumimoji="1" lang="ja-JP" altLang="en-US" sz="1800" kern="1200" dirty="0">
                        <a:solidFill>
                          <a:schemeClr val="bg1">
                            <a:lumMod val="50000"/>
                          </a:schemeClr>
                        </a:solidFill>
                        <a:latin typeface="+mn-lt"/>
                        <a:ea typeface="+mn-ea"/>
                        <a:cs typeface="+mn-cs"/>
                      </a:endParaRPr>
                    </a:p>
                  </a:txBody>
                  <a:tcPr/>
                </a:tc>
              </a:tr>
              <a:tr h="712917">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Measurement Gap</a:t>
                      </a:r>
                    </a:p>
                    <a:p>
                      <a:pPr marL="0" algn="ctr" defTabSz="914400" rtl="0" eaLnBrk="1" latinLnBrk="0" hangingPunct="1"/>
                      <a:r>
                        <a:rPr kumimoji="1" lang="en-US" altLang="ja-JP" sz="1800" kern="1200" dirty="0" smtClean="0">
                          <a:solidFill>
                            <a:schemeClr val="bg1">
                              <a:lumMod val="50000"/>
                            </a:schemeClr>
                          </a:solidFill>
                          <a:latin typeface="+mn-lt"/>
                          <a:ea typeface="+mn-ea"/>
                          <a:cs typeface="+mn-cs"/>
                        </a:rPr>
                        <a:t>(RAN4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0.5</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7.25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7</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6.5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olidFill>
                  <a:schemeClr val="tx1"/>
                </a:solidFill>
              </a:rPr>
              <a:t> </a:t>
            </a:r>
            <a:r>
              <a:rPr lang="en-US" b="0" dirty="0" smtClean="0">
                <a:solidFill>
                  <a:schemeClr val="tx1"/>
                </a:solidFill>
                <a:ea typeface="SimHei" pitchFamily="2" charset="-122"/>
              </a:rPr>
              <a:t>Proposal for new RAN4-led items</a:t>
            </a:r>
            <a:endParaRPr lang="zh-CN" altLang="en-US" dirty="0">
              <a:solidFill>
                <a:schemeClr val="tx1"/>
              </a:solidFill>
            </a:endParaRPr>
          </a:p>
        </p:txBody>
      </p:sp>
      <p:sp>
        <p:nvSpPr>
          <p:cNvPr id="3" name="内容占位符 2"/>
          <p:cNvSpPr>
            <a:spLocks noGrp="1"/>
          </p:cNvSpPr>
          <p:nvPr>
            <p:ph idx="1"/>
          </p:nvPr>
        </p:nvSpPr>
        <p:spPr>
          <a:xfrm>
            <a:off x="623554" y="1340768"/>
            <a:ext cx="10975658" cy="5400600"/>
          </a:xfrm>
        </p:spPr>
        <p:txBody>
          <a:bodyPr>
            <a:noAutofit/>
          </a:bodyPr>
          <a:lstStyle/>
          <a:p>
            <a:r>
              <a:rPr lang="en-US" altLang="zh-CN" dirty="0" smtClean="0"/>
              <a:t>The following items are approved:</a:t>
            </a:r>
          </a:p>
          <a:p>
            <a:pPr lvl="1"/>
            <a:r>
              <a:rPr lang="en-US" altLang="zh-CN" dirty="0" smtClean="0"/>
              <a:t>AAS WI (RF session, Huawei, RP-160548)</a:t>
            </a:r>
          </a:p>
          <a:p>
            <a:pPr lvl="1"/>
            <a:r>
              <a:rPr lang="en-US" altLang="zh-CN" dirty="0" smtClean="0"/>
              <a:t>SI for flexible bandwidth (RF, Huawei, China Unicom, China Telecom, RP-160309)</a:t>
            </a:r>
          </a:p>
          <a:p>
            <a:pPr lvl="1"/>
            <a:r>
              <a:rPr lang="en-GB" altLang="zh-CN" dirty="0" smtClean="0"/>
              <a:t>Measurement gap enhancement (RRM session, Intel, revision from RP-160349)</a:t>
            </a:r>
          </a:p>
          <a:p>
            <a:pPr lvl="1"/>
            <a:r>
              <a:rPr lang="en-US" altLang="zh-CN" dirty="0" smtClean="0"/>
              <a:t>MIMO OTA WI (RF session, Intel, RP-160346)</a:t>
            </a:r>
            <a:endParaRPr lang="en-GB" altLang="zh-CN" dirty="0" smtClean="0"/>
          </a:p>
          <a:p>
            <a:pPr lvl="2"/>
            <a:r>
              <a:rPr lang="en-US" altLang="zh-CN" dirty="0" smtClean="0"/>
              <a:t>Scope still under discussion</a:t>
            </a:r>
          </a:p>
        </p:txBody>
      </p:sp>
    </p:spTree>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87552"/>
            <a:ext cx="10975975" cy="1143000"/>
          </a:xfrm>
        </p:spPr>
        <p:txBody>
          <a:bodyPr>
            <a:normAutofit/>
          </a:bodyPr>
          <a:lstStyle/>
          <a:p>
            <a:r>
              <a:rPr lang="en-US" altLang="zh-CN" dirty="0" smtClean="0">
                <a:solidFill>
                  <a:schemeClr val="tx1"/>
                </a:solidFill>
              </a:rPr>
              <a:t> RAN4 TU for RAN4/RAN1 new WI/SI</a:t>
            </a:r>
            <a:endParaRPr lang="zh-CN" altLang="en-US" dirty="0">
              <a:solidFill>
                <a:schemeClr val="tx1"/>
              </a:solidFill>
            </a:endParaRPr>
          </a:p>
        </p:txBody>
      </p:sp>
      <p:graphicFrame>
        <p:nvGraphicFramePr>
          <p:cNvPr id="5" name="表 3"/>
          <p:cNvGraphicFramePr>
            <a:graphicFrameLocks noGrp="1"/>
          </p:cNvGraphicFramePr>
          <p:nvPr>
            <p:extLst>
              <p:ext uri="{D42A27DB-BD31-4B8C-83A1-F6EECF244321}">
                <p14:modId xmlns:p14="http://schemas.microsoft.com/office/powerpoint/2010/main" xmlns="" val="161682371"/>
              </p:ext>
            </p:extLst>
          </p:nvPr>
        </p:nvGraphicFramePr>
        <p:xfrm>
          <a:off x="387944" y="918165"/>
          <a:ext cx="10965855" cy="5242560"/>
        </p:xfrm>
        <a:graphic>
          <a:graphicData uri="http://schemas.openxmlformats.org/drawingml/2006/table">
            <a:tbl>
              <a:tblPr firstRow="1" bandRow="1">
                <a:tableStyleId>{5C22544A-7EE6-4342-B048-85BDC9FD1C3A}</a:tableStyleId>
              </a:tblPr>
              <a:tblGrid>
                <a:gridCol w="2357426"/>
                <a:gridCol w="1103476"/>
                <a:gridCol w="1153633"/>
                <a:gridCol w="1136972"/>
                <a:gridCol w="1303587"/>
                <a:gridCol w="1303587"/>
                <a:gridCol w="1303587"/>
                <a:gridCol w="1303587"/>
              </a:tblGrid>
              <a:tr h="292669">
                <a:tc rowSpan="2">
                  <a:txBody>
                    <a:bodyPr/>
                    <a:lstStyle/>
                    <a:p>
                      <a:pPr algn="ctr"/>
                      <a:endParaRPr kumimoji="1" lang="ja-JP" altLang="en-US" sz="1400" dirty="0">
                        <a:latin typeface="+mn-lt"/>
                      </a:endParaRPr>
                    </a:p>
                  </a:txBody>
                  <a:tcPr marL="121952" marR="121952"/>
                </a:tc>
                <a:tc gridSpan="2">
                  <a:txBody>
                    <a:bodyPr/>
                    <a:lstStyle/>
                    <a:p>
                      <a:pPr algn="ctr"/>
                      <a:r>
                        <a:rPr kumimoji="1" lang="en-US" altLang="ja-JP" sz="1400" dirty="0" smtClean="0">
                          <a:latin typeface="+mn-lt"/>
                        </a:rPr>
                        <a:t>Q2/16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Q3/16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gridSpan="2">
                  <a:txBody>
                    <a:bodyPr/>
                    <a:lstStyle/>
                    <a:p>
                      <a:pPr algn="ctr"/>
                      <a:r>
                        <a:rPr kumimoji="1" lang="en-US" altLang="ja-JP" sz="1400" dirty="0" smtClean="0">
                          <a:latin typeface="+mn-lt"/>
                        </a:rPr>
                        <a:t>Q4/16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Q1/17</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Total</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r>
              <a:tr h="292669">
                <a:tc vMerge="1">
                  <a:txBody>
                    <a:bodyPr/>
                    <a:lstStyle/>
                    <a:p>
                      <a:endParaRPr kumimoji="1" lang="ja-JP" altLang="en-US"/>
                    </a:p>
                  </a:txBody>
                  <a:tcPr/>
                </a:tc>
                <a:tc>
                  <a:txBody>
                    <a:bodyPr/>
                    <a:lstStyle/>
                    <a:p>
                      <a:pPr algn="ctr"/>
                      <a:r>
                        <a:rPr kumimoji="1" lang="en-US" altLang="ja-JP" sz="1400" dirty="0" smtClean="0">
                          <a:latin typeface="+mn-lt"/>
                        </a:rPr>
                        <a:t>78bis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79</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81</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82</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AAS</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a:t>
                      </a:r>
                      <a:endParaRPr kumimoji="1" lang="ja-JP" altLang="en-US" sz="1400" dirty="0">
                        <a:latin typeface="+mn-lt"/>
                      </a:endParaRPr>
                    </a:p>
                  </a:txBody>
                  <a:tcPr marL="121952" marR="121952"/>
                </a:tc>
                <a:tc>
                  <a:txBody>
                    <a:bodyPr/>
                    <a:lstStyle/>
                    <a:p>
                      <a:pPr algn="ctr"/>
                      <a:r>
                        <a:rPr kumimoji="1" lang="en-US" altLang="ja-JP" sz="1400" dirty="0" smtClean="0">
                          <a:latin typeface="+mn-lt"/>
                        </a:rPr>
                        <a:t>RF 1</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Flexible</a:t>
                      </a:r>
                      <a:r>
                        <a:rPr kumimoji="1" lang="en-US" altLang="ja-JP" sz="1400" kern="1200" baseline="0" dirty="0" smtClean="0">
                          <a:solidFill>
                            <a:schemeClr val="dk1"/>
                          </a:solidFill>
                          <a:latin typeface="+mn-lt"/>
                          <a:ea typeface="+mn-ea"/>
                          <a:cs typeface="+mn-cs"/>
                        </a:rPr>
                        <a:t> bandwidth</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1.5 RRM 0.25</a:t>
                      </a:r>
                      <a:endParaRPr kumimoji="1" lang="en-US" altLang="ja-JP" sz="1400" dirty="0" smtClean="0">
                        <a:latin typeface="+mn-lt"/>
                      </a:endParaRPr>
                    </a:p>
                  </a:txBody>
                  <a:tcPr marL="121952" marR="121952"/>
                </a:tc>
                <a:tc>
                  <a:txBody>
                    <a:bodyPr/>
                    <a:lstStyle/>
                    <a:p>
                      <a:pPr algn="ctr"/>
                      <a:r>
                        <a:rPr kumimoji="1" lang="en-US" altLang="ja-JP" sz="1400" dirty="0" smtClean="0">
                          <a:latin typeface="+mn-lt"/>
                        </a:rPr>
                        <a:t>RF 0.5</a:t>
                      </a:r>
                    </a:p>
                    <a:p>
                      <a:pPr algn="ctr"/>
                      <a:r>
                        <a:rPr kumimoji="1" lang="en-US" altLang="ja-JP" sz="1400" dirty="0" smtClean="0">
                          <a:latin typeface="+mn-lt"/>
                        </a:rPr>
                        <a:t>RRM 0.25</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MIMO OTA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Measurement</a:t>
                      </a:r>
                      <a:r>
                        <a:rPr kumimoji="1" lang="en-US" altLang="ja-JP" sz="1400" kern="1200" baseline="0" dirty="0" smtClean="0">
                          <a:solidFill>
                            <a:schemeClr val="dk1"/>
                          </a:solidFill>
                          <a:latin typeface="+mn-lt"/>
                          <a:ea typeface="+mn-ea"/>
                          <a:cs typeface="+mn-cs"/>
                        </a:rPr>
                        <a:t> gap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smtClean="0"/>
                        <a:t>MUST</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a:t>
                      </a:r>
                      <a:r>
                        <a:rPr kumimoji="1" lang="en-US" altLang="ja-JP" sz="1400" kern="1200" baseline="0" dirty="0" smtClean="0">
                          <a:solidFill>
                            <a:schemeClr val="dk1"/>
                          </a:solidFill>
                          <a:latin typeface="+mn-lt"/>
                          <a:ea typeface="+mn-ea"/>
                          <a:cs typeface="+mn-cs"/>
                        </a:rPr>
                        <a:t> </a:t>
                      </a:r>
                      <a:r>
                        <a:rPr kumimoji="1" lang="en-US" altLang="ja-JP" sz="1400" kern="1200" dirty="0" smtClean="0">
                          <a:solidFill>
                            <a:schemeClr val="dk1"/>
                          </a:solidFill>
                          <a:latin typeface="+mn-lt"/>
                          <a:ea typeface="+mn-ea"/>
                          <a:cs typeface="+mn-cs"/>
                        </a:rPr>
                        <a:t>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err="1" smtClean="0"/>
                        <a:t>eFD</a:t>
                      </a:r>
                      <a:r>
                        <a:rPr lang="en-US" altLang="zh-CN" sz="1400" dirty="0" smtClean="0"/>
                        <a:t>-MIMO</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Advanced CA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UL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Indoor positioning</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SC PTM</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smtClean="0">
                        <a:solidFill>
                          <a:schemeClr val="bg1">
                            <a:lumMod val="65000"/>
                          </a:schemeClr>
                        </a:solidFill>
                        <a:latin typeface="+mn-lt"/>
                        <a:ea typeface="+mn-ea"/>
                        <a:cs typeface="+mn-cs"/>
                      </a:endParaRPr>
                    </a:p>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Total</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bl>
          </a:graphicData>
        </a:graphic>
      </p:graphicFrame>
      <p:sp>
        <p:nvSpPr>
          <p:cNvPr id="4" name="TextBox 3"/>
          <p:cNvSpPr txBox="1"/>
          <p:nvPr/>
        </p:nvSpPr>
        <p:spPr>
          <a:xfrm>
            <a:off x="728204" y="6037497"/>
            <a:ext cx="7556107" cy="646331"/>
          </a:xfrm>
          <a:prstGeom prst="rect">
            <a:avLst/>
          </a:prstGeom>
          <a:noFill/>
        </p:spPr>
        <p:txBody>
          <a:bodyPr wrap="none" rtlCol="0">
            <a:spAutoFit/>
          </a:bodyPr>
          <a:lstStyle/>
          <a:p>
            <a:r>
              <a:rPr lang="en-US" dirty="0" smtClean="0"/>
              <a:t>RAN1/RAN2 impact of RAN4 new items: only </a:t>
            </a:r>
            <a:r>
              <a:rPr kumimoji="1" lang="en-US" altLang="ja-JP" dirty="0" smtClean="0">
                <a:solidFill>
                  <a:schemeClr val="dk1"/>
                </a:solidFill>
              </a:rPr>
              <a:t>Measurement gap enhancement</a:t>
            </a:r>
            <a:r>
              <a:rPr kumimoji="1" lang="ja-JP" altLang="en-US" dirty="0" smtClean="0">
                <a:solidFill>
                  <a:schemeClr val="dk1"/>
                </a:solidFill>
              </a:rPr>
              <a:t> </a:t>
            </a:r>
            <a:endParaRPr kumimoji="1" lang="en-US" altLang="ja-JP" dirty="0" smtClean="0">
              <a:solidFill>
                <a:schemeClr val="dk1"/>
              </a:solidFill>
            </a:endParaRPr>
          </a:p>
          <a:p>
            <a:r>
              <a:rPr kumimoji="1" lang="en-US" altLang="ja-JP" dirty="0" smtClean="0">
                <a:solidFill>
                  <a:schemeClr val="dk1"/>
                </a:solidFill>
              </a:rPr>
              <a:t>RAN2: 1+0.5 TU in </a:t>
            </a:r>
            <a:r>
              <a:rPr kumimoji="1" lang="en-US" altLang="ja-JP" dirty="0" smtClean="0"/>
              <a:t>Q4/16,  RAN1 (maybe some)</a:t>
            </a:r>
            <a:endParaRPr lang="en-US" dirty="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37146</TotalTime>
  <Words>701</Words>
  <Application>Microsoft Office PowerPoint</Application>
  <PresentationFormat>Custom</PresentationFormat>
  <Paragraphs>291</Paragraphs>
  <Slides>7</Slides>
  <Notes>5</Notes>
  <HiddenSlides>0</HiddenSlides>
  <MMClips>0</MMClips>
  <ScaleCrop>false</ScaleCrop>
  <HeadingPairs>
    <vt:vector size="4" baseType="variant">
      <vt:variant>
        <vt:lpstr>Theme</vt:lpstr>
      </vt:variant>
      <vt:variant>
        <vt:i4>12</vt:i4>
      </vt:variant>
      <vt:variant>
        <vt:lpstr>Slide Titles</vt:lpstr>
      </vt:variant>
      <vt:variant>
        <vt:i4>7</vt:i4>
      </vt:variant>
    </vt:vector>
  </HeadingPairs>
  <TitlesOfParts>
    <vt:vector size="19"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Way Forward for RAN1/2/4 new items for LTE </vt:lpstr>
      <vt:lpstr>Proposal for new RAN1-led items</vt:lpstr>
      <vt:lpstr>RAN1 TU allocation (v3)</vt:lpstr>
      <vt:lpstr>Proposal for new RAN2-led items</vt:lpstr>
      <vt:lpstr>RAN2 TU allocation</vt:lpstr>
      <vt:lpstr> Proposal for new RAN4-led items</vt:lpstr>
      <vt:lpstr> RAN4 TU for RAN4/RAN1 new WI/SI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HW</cp:lastModifiedBy>
  <cp:revision>2921</cp:revision>
  <dcterms:created xsi:type="dcterms:W3CDTF">2010-09-30T06:00:50Z</dcterms:created>
  <dcterms:modified xsi:type="dcterms:W3CDTF">2016-03-10T07:35:22Z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2015_ms_pID_725343">
    <vt:lpwstr>(3)LNObSDWeWajsJNLLj7WkF7YgqKwN3ISwtKcCoU8P62SieDPleBpJa488RS46e703aViH5G4B
8qgsz11YeIGsuxR27qOjq46bXStbD75R/JWlba/hzlVy42qdYnut0i8XkxxLDOU4ucS1S4DL
+qsjBuM8BbaGtq8RoqsmJFeDEtLrX2ZBUMjOUe/E59rLEKk1p5hGOxPXVdT46LfYhA3OfD5c
MYNhHyIVhq7beB90xQ</vt:lpwstr>
  </property>
  <property fmtid="{D5CDD505-2E9C-101B-9397-08002B2CF9AE}" pid="28" name="_2015_ms_pID_7253431">
    <vt:lpwstr>8pMwrHHmw9Msgbi9JxR+E1OBWgh5a6PbYyCEcqmEJNjgFrsamTimOG
hpPcS4Cxp1PRJesH3Lyp4KjufHF34n4wXWsMgjAU7JsH8fb6lW3u49aPv6///YpPDiOQ3drV
kjXBPiBarnks1orx4CJ8I01+URDKcOV7DXspbnUnt/qKhHk8KosniHEF4atW6kUECFthZfny
G/+F5PzAfN1jRVJWCiKwqxwVWO/dw9A5xxDu</vt:lpwstr>
  </property>
  <property fmtid="{D5CDD505-2E9C-101B-9397-08002B2CF9AE}" pid="29" name="_2015_ms_pID_7253432">
    <vt:lpwstr>TvWMYPbETyBXOFcI7c3psU7w6ywgTfkqu8x0
cb6eS3SYpIp/I23JakvpsRlWuurkbA6Hmo7vT7+yLgHx1M6Y8kJ7ItTukvxoiuXarSrktO59
</vt:lpwstr>
  </property>
  <property fmtid="{D5CDD505-2E9C-101B-9397-08002B2CF9AE}" pid="30" name="_readonly">
    <vt:lpwstr/>
  </property>
  <property fmtid="{D5CDD505-2E9C-101B-9397-08002B2CF9AE}" pid="31" name="_change">
    <vt:lpwstr/>
  </property>
  <property fmtid="{D5CDD505-2E9C-101B-9397-08002B2CF9AE}" pid="32" name="_full-control">
    <vt:lpwstr/>
  </property>
  <property fmtid="{D5CDD505-2E9C-101B-9397-08002B2CF9AE}" pid="33" name="sflag">
    <vt:lpwstr>1457560498</vt:lpwstr>
  </property>
</Properties>
</file>