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3" r:id="rId4"/>
    <p:sldId id="274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>
        <p:scale>
          <a:sx n="100" d="100"/>
          <a:sy n="100" d="100"/>
        </p:scale>
        <p:origin x="-1666" y="-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84/Docs/R1-161266.zip" TargetMode="External"/><Relationship Id="rId2" Type="http://schemas.openxmlformats.org/officeDocument/2006/relationships/hyperlink" Target="http://www.3gpp.org/ftp/tsg_ran/WG1_RL1/TSGR1_84/Docs/R1-16104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86868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On </a:t>
            </a:r>
            <a:r>
              <a:rPr lang="en-US" dirty="0"/>
              <a:t>support of larger max TBS for TDD UL for </a:t>
            </a:r>
            <a:r>
              <a:rPr lang="en-US" dirty="0" smtClean="0"/>
              <a:t>eMTC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83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RP-160335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Göteborg, Sweden, 7th – 10th March,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10.7.5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>
                <a:solidFill>
                  <a:srgbClr val="0070C0"/>
                </a:solidFill>
              </a:rPr>
              <a:t>Cat-M1 has a maximum TBS of 1000 bits in both DL and UL</a:t>
            </a:r>
          </a:p>
          <a:p>
            <a:endParaRPr lang="en-US" sz="1800" dirty="0">
              <a:solidFill>
                <a:srgbClr val="00B050"/>
              </a:solidFill>
            </a:endParaRPr>
          </a:p>
          <a:p>
            <a:r>
              <a:rPr lang="en-US" sz="1800" dirty="0" smtClean="0">
                <a:solidFill>
                  <a:srgbClr val="0070C0"/>
                </a:solidFill>
              </a:rPr>
              <a:t>It has been proposed </a:t>
            </a:r>
            <a:r>
              <a:rPr lang="en-US" sz="1800" dirty="0">
                <a:solidFill>
                  <a:srgbClr val="0070C0"/>
                </a:solidFill>
              </a:rPr>
              <a:t>to specify a larger max UL TBS (~3000 bits) for Cat-M1 in TDD</a:t>
            </a:r>
          </a:p>
          <a:p>
            <a:pPr lvl="1"/>
            <a:r>
              <a:rPr lang="en-US" sz="1600" dirty="0"/>
              <a:t>RAN1 contributions </a:t>
            </a:r>
            <a:r>
              <a:rPr lang="en-US" sz="1600" dirty="0">
                <a:hlinkClick r:id="rId2"/>
              </a:rPr>
              <a:t>R1-161041</a:t>
            </a:r>
            <a:r>
              <a:rPr lang="en-US" sz="1600" dirty="0"/>
              <a:t> and </a:t>
            </a:r>
            <a:r>
              <a:rPr lang="en-US" sz="1600" dirty="0">
                <a:hlinkClick r:id="rId3"/>
              </a:rPr>
              <a:t>R1-161266</a:t>
            </a:r>
            <a:endParaRPr lang="en-US" sz="1600" dirty="0"/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intention </a:t>
            </a:r>
            <a:r>
              <a:rPr lang="en-US" sz="1600" dirty="0" smtClean="0"/>
              <a:t>would be</a:t>
            </a:r>
            <a:r>
              <a:rPr lang="en-US" sz="1600" dirty="0" smtClean="0"/>
              <a:t> </a:t>
            </a:r>
            <a:r>
              <a:rPr lang="en-US" sz="1600" dirty="0" smtClean="0"/>
              <a:t>to achieve a higher UL </a:t>
            </a:r>
            <a:r>
              <a:rPr lang="en-US" sz="1600" dirty="0"/>
              <a:t>peak rate in DL-heavy TDD configurations</a:t>
            </a:r>
          </a:p>
          <a:p>
            <a:pPr lvl="1"/>
            <a:r>
              <a:rPr lang="en-US" sz="1600" dirty="0"/>
              <a:t>Surveillance cameras </a:t>
            </a:r>
            <a:r>
              <a:rPr lang="en-US" sz="1600" dirty="0" smtClean="0"/>
              <a:t>has been mentioned </a:t>
            </a:r>
            <a:r>
              <a:rPr lang="en-US" sz="1600" dirty="0"/>
              <a:t>as </a:t>
            </a:r>
            <a:r>
              <a:rPr lang="en-US" sz="1600" dirty="0" smtClean="0"/>
              <a:t>a use case where </a:t>
            </a:r>
            <a:r>
              <a:rPr lang="en-US" sz="1600" dirty="0"/>
              <a:t>this would be beneficial</a:t>
            </a:r>
          </a:p>
          <a:p>
            <a:endParaRPr lang="en-US" sz="1800" dirty="0" smtClean="0">
              <a:solidFill>
                <a:srgbClr val="00B050"/>
              </a:solidFill>
            </a:endParaRPr>
          </a:p>
          <a:p>
            <a:r>
              <a:rPr lang="en-US" sz="1800" dirty="0" smtClean="0">
                <a:solidFill>
                  <a:srgbClr val="0070C0"/>
                </a:solidFill>
              </a:rPr>
              <a:t>WI core part for Rel-13 eMTC is supposed to be finalized at RAN#71</a:t>
            </a:r>
          </a:p>
          <a:p>
            <a:pPr lvl="1"/>
            <a:r>
              <a:rPr lang="en-US" sz="1600" dirty="0" smtClean="0"/>
              <a:t>Late, sudden changes may have unforeseen impacts in one or more WGs and delay the WI completion</a:t>
            </a:r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PUSCH link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05200" cy="4525963"/>
          </a:xfrm>
        </p:spPr>
        <p:txBody>
          <a:bodyPr>
            <a:normAutofit lnSpcReduction="10000"/>
          </a:bodyPr>
          <a:lstStyle/>
          <a:p>
            <a:r>
              <a:rPr lang="en-US" sz="1800" dirty="0">
                <a:solidFill>
                  <a:srgbClr val="0070C0"/>
                </a:solidFill>
              </a:rPr>
              <a:t>Assumptions</a:t>
            </a:r>
          </a:p>
          <a:p>
            <a:pPr lvl="1"/>
            <a:r>
              <a:rPr lang="en-US" sz="1600" dirty="0"/>
              <a:t>Cat-M1</a:t>
            </a:r>
          </a:p>
          <a:p>
            <a:pPr lvl="1"/>
            <a:r>
              <a:rPr lang="en-US" sz="1600" dirty="0"/>
              <a:t>EPA 5 Hz channel model</a:t>
            </a:r>
          </a:p>
          <a:p>
            <a:pPr lvl="1"/>
            <a:r>
              <a:rPr lang="en-US" sz="1600" dirty="0" smtClean="0"/>
              <a:t>TBS</a:t>
            </a:r>
            <a:r>
              <a:rPr lang="en-US" sz="1600" dirty="0"/>
              <a:t>: {1000, 3240} bits</a:t>
            </a:r>
          </a:p>
          <a:p>
            <a:pPr lvl="1"/>
            <a:r>
              <a:rPr lang="en-US" sz="1600" dirty="0"/>
              <a:t>Number of repetitions</a:t>
            </a:r>
            <a:r>
              <a:rPr lang="en-US" sz="1600" dirty="0" smtClean="0"/>
              <a:t>:</a:t>
            </a:r>
            <a:br>
              <a:rPr lang="en-US" sz="1600" dirty="0" smtClean="0"/>
            </a:br>
            <a:r>
              <a:rPr lang="en-US" sz="1600" dirty="0" smtClean="0"/>
              <a:t>{</a:t>
            </a:r>
            <a:r>
              <a:rPr lang="en-US" sz="1600" dirty="0"/>
              <a:t>1, 2, 4, 8, 16}</a:t>
            </a:r>
          </a:p>
          <a:p>
            <a:pPr lvl="1"/>
            <a:r>
              <a:rPr lang="en-US" sz="1600" dirty="0" smtClean="0"/>
              <a:t>Results </a:t>
            </a:r>
            <a:r>
              <a:rPr lang="en-US" sz="1600" dirty="0"/>
              <a:t>are for full-duplex </a:t>
            </a:r>
            <a:r>
              <a:rPr lang="en-US" sz="1600" dirty="0" smtClean="0"/>
              <a:t>FDD </a:t>
            </a:r>
            <a:r>
              <a:rPr lang="en-US" sz="1600" dirty="0" smtClean="0">
                <a:sym typeface="Wingdings" panose="05000000000000000000" pitchFamily="2" charset="2"/>
              </a:rPr>
              <a:t> </a:t>
            </a:r>
            <a:r>
              <a:rPr lang="en-US" sz="1600" dirty="0" smtClean="0"/>
              <a:t>multiply with 0.4 or 0.2 to obtain results for UL/DL conf. #1 and #2, respectively</a:t>
            </a:r>
            <a:endParaRPr lang="en-US" sz="1600" dirty="0"/>
          </a:p>
          <a:p>
            <a:endParaRPr lang="en-US" sz="1800" dirty="0">
              <a:solidFill>
                <a:srgbClr val="00B050"/>
              </a:solidFill>
            </a:endParaRPr>
          </a:p>
          <a:p>
            <a:r>
              <a:rPr lang="en-US" sz="1800" dirty="0">
                <a:solidFill>
                  <a:srgbClr val="0070C0"/>
                </a:solidFill>
              </a:rPr>
              <a:t>Results</a:t>
            </a:r>
          </a:p>
          <a:p>
            <a:pPr lvl="1"/>
            <a:r>
              <a:rPr lang="en-US" sz="1600" dirty="0"/>
              <a:t>Larger </a:t>
            </a:r>
            <a:r>
              <a:rPr lang="en-US" sz="1600" dirty="0" smtClean="0"/>
              <a:t>TBS </a:t>
            </a:r>
            <a:r>
              <a:rPr lang="en-US" sz="1600" dirty="0"/>
              <a:t>will only improve </a:t>
            </a:r>
            <a:r>
              <a:rPr lang="en-US" sz="1600" dirty="0" smtClean="0"/>
              <a:t>performance </a:t>
            </a:r>
            <a:r>
              <a:rPr lang="en-US" sz="1600" dirty="0"/>
              <a:t>for SNR &gt; 0 dB</a:t>
            </a:r>
          </a:p>
          <a:p>
            <a:pPr lvl="1"/>
            <a:r>
              <a:rPr lang="en-US" sz="1600" dirty="0"/>
              <a:t>Typically the cell-edge SNR is around -4 </a:t>
            </a:r>
            <a:r>
              <a:rPr lang="en-US" sz="1600" dirty="0" smtClean="0"/>
              <a:t>dB</a:t>
            </a:r>
            <a:endParaRPr lang="en-US" sz="1600" dirty="0"/>
          </a:p>
        </p:txBody>
      </p:sp>
      <p:grpSp>
        <p:nvGrpSpPr>
          <p:cNvPr id="8" name="Group 7"/>
          <p:cNvGrpSpPr/>
          <p:nvPr/>
        </p:nvGrpSpPr>
        <p:grpSpPr>
          <a:xfrm>
            <a:off x="3873500" y="1536700"/>
            <a:ext cx="5270500" cy="4102100"/>
            <a:chOff x="3873500" y="1536700"/>
            <a:chExt cx="5270500" cy="4102100"/>
          </a:xfrm>
        </p:grpSpPr>
        <p:pic>
          <p:nvPicPr>
            <p:cNvPr id="6" name="Picture 3" descr="C:\Users\emwjohb\Desktop\catm_tbs1000_vs_324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3500" y="1536700"/>
              <a:ext cx="5270500" cy="4102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 bwMode="auto">
            <a:xfrm>
              <a:off x="6804660" y="3587750"/>
              <a:ext cx="434340" cy="147066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27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Cell fraction where Cat-M1 </a:t>
            </a:r>
            <a:r>
              <a:rPr lang="en-US" dirty="0" smtClean="0"/>
              <a:t>UEs </a:t>
            </a:r>
            <a:r>
              <a:rPr lang="en-US" dirty="0"/>
              <a:t>benefit from larger UL TBS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rgbClr val="0070C0"/>
                </a:solidFill>
              </a:rPr>
              <a:t>Propagation model in TR 36.888 Table 5.2.1.3</a:t>
            </a:r>
          </a:p>
          <a:p>
            <a:pPr lvl="1"/>
            <a:r>
              <a:rPr lang="en-US" sz="1600" dirty="0"/>
              <a:t>L = I + 37.6 log</a:t>
            </a:r>
            <a:r>
              <a:rPr lang="en-US" sz="1600" baseline="-25000" dirty="0"/>
              <a:t>10</a:t>
            </a:r>
            <a:r>
              <a:rPr lang="en-US" sz="1600" dirty="0"/>
              <a:t>(R)</a:t>
            </a:r>
          </a:p>
          <a:p>
            <a:pPr lvl="1"/>
            <a:r>
              <a:rPr lang="en-US" sz="1600" dirty="0"/>
              <a:t>R in kilometers</a:t>
            </a:r>
          </a:p>
          <a:p>
            <a:pPr lvl="1"/>
            <a:r>
              <a:rPr lang="en-US" sz="1600" dirty="0"/>
              <a:t>I = 130.5 for 2.6 GHz, I = 120.9 for 900 MHz</a:t>
            </a:r>
          </a:p>
          <a:p>
            <a:endParaRPr lang="en-US" sz="1800" dirty="0"/>
          </a:p>
          <a:p>
            <a:r>
              <a:rPr lang="sv-SE" sz="1800" dirty="0">
                <a:solidFill>
                  <a:srgbClr val="0070C0"/>
                </a:solidFill>
              </a:rPr>
              <a:t>L</a:t>
            </a:r>
            <a:r>
              <a:rPr lang="sv-SE" sz="1800" baseline="-25000" dirty="0">
                <a:solidFill>
                  <a:srgbClr val="0070C0"/>
                </a:solidFill>
              </a:rPr>
              <a:t>3240 </a:t>
            </a:r>
            <a:r>
              <a:rPr lang="sv-SE" sz="1800" dirty="0">
                <a:solidFill>
                  <a:srgbClr val="0070C0"/>
                </a:solidFill>
              </a:rPr>
              <a:t>- L</a:t>
            </a:r>
            <a:r>
              <a:rPr lang="sv-SE" sz="1800" baseline="-25000" dirty="0">
                <a:solidFill>
                  <a:srgbClr val="0070C0"/>
                </a:solidFill>
              </a:rPr>
              <a:t>1000</a:t>
            </a:r>
            <a:r>
              <a:rPr lang="sv-SE" sz="1800" dirty="0">
                <a:solidFill>
                  <a:srgbClr val="0070C0"/>
                </a:solidFill>
              </a:rPr>
              <a:t> = 4 dB </a:t>
            </a:r>
            <a:r>
              <a:rPr lang="sv-SE" sz="1800" dirty="0">
                <a:solidFill>
                  <a:srgbClr val="0070C0"/>
                </a:solidFill>
                <a:sym typeface="Wingdings" panose="05000000000000000000" pitchFamily="2" charset="2"/>
              </a:rPr>
              <a:t> (R</a:t>
            </a:r>
            <a:r>
              <a:rPr lang="sv-SE" sz="1800" baseline="-25000" dirty="0">
                <a:solidFill>
                  <a:srgbClr val="0070C0"/>
                </a:solidFill>
                <a:sym typeface="Wingdings" panose="05000000000000000000" pitchFamily="2" charset="2"/>
              </a:rPr>
              <a:t>3240</a:t>
            </a:r>
            <a:r>
              <a:rPr lang="sv-SE" sz="1800" dirty="0">
                <a:solidFill>
                  <a:srgbClr val="0070C0"/>
                </a:solidFill>
                <a:sym typeface="Wingdings" panose="05000000000000000000" pitchFamily="2" charset="2"/>
              </a:rPr>
              <a:t>)</a:t>
            </a:r>
            <a:r>
              <a:rPr lang="sv-SE" sz="1800" baseline="30000" dirty="0">
                <a:solidFill>
                  <a:srgbClr val="0070C0"/>
                </a:solidFill>
                <a:sym typeface="Wingdings" panose="05000000000000000000" pitchFamily="2" charset="2"/>
              </a:rPr>
              <a:t>2 </a:t>
            </a:r>
            <a:r>
              <a:rPr lang="sv-SE" sz="1800" dirty="0">
                <a:solidFill>
                  <a:srgbClr val="0070C0"/>
                </a:solidFill>
              </a:rPr>
              <a:t>/ </a:t>
            </a:r>
            <a:r>
              <a:rPr lang="sv-SE" sz="1800" dirty="0">
                <a:solidFill>
                  <a:srgbClr val="0070C0"/>
                </a:solidFill>
                <a:sym typeface="Wingdings" panose="05000000000000000000" pitchFamily="2" charset="2"/>
              </a:rPr>
              <a:t>(</a:t>
            </a:r>
            <a:r>
              <a:rPr lang="sv-SE" sz="1800" dirty="0">
                <a:solidFill>
                  <a:srgbClr val="0070C0"/>
                </a:solidFill>
              </a:rPr>
              <a:t>R</a:t>
            </a:r>
            <a:r>
              <a:rPr lang="sv-SE" sz="1800" baseline="-25000" dirty="0">
                <a:solidFill>
                  <a:srgbClr val="0070C0"/>
                </a:solidFill>
              </a:rPr>
              <a:t>1000</a:t>
            </a:r>
            <a:r>
              <a:rPr lang="sv-SE" sz="1800" dirty="0">
                <a:solidFill>
                  <a:srgbClr val="0070C0"/>
                </a:solidFill>
                <a:sym typeface="Wingdings" panose="05000000000000000000" pitchFamily="2" charset="2"/>
              </a:rPr>
              <a:t>)</a:t>
            </a:r>
            <a:r>
              <a:rPr lang="sv-SE" sz="1800" baseline="30000" dirty="0">
                <a:solidFill>
                  <a:srgbClr val="0070C0"/>
                </a:solidFill>
                <a:sym typeface="Wingdings" panose="05000000000000000000" pitchFamily="2" charset="2"/>
              </a:rPr>
              <a:t>2</a:t>
            </a:r>
            <a:r>
              <a:rPr lang="sv-SE" sz="1800" baseline="-25000" dirty="0">
                <a:solidFill>
                  <a:srgbClr val="0070C0"/>
                </a:solidFill>
              </a:rPr>
              <a:t> </a:t>
            </a:r>
            <a:r>
              <a:rPr lang="sv-SE" sz="1800" dirty="0">
                <a:solidFill>
                  <a:srgbClr val="0070C0"/>
                </a:solidFill>
              </a:rPr>
              <a:t>= 61</a:t>
            </a:r>
            <a:r>
              <a:rPr lang="sv-SE" sz="1800" dirty="0" smtClean="0">
                <a:solidFill>
                  <a:srgbClr val="0070C0"/>
                </a:solidFill>
              </a:rPr>
              <a:t>% of the normal cell area</a:t>
            </a:r>
            <a:endParaRPr lang="sv-SE" sz="1800" dirty="0">
              <a:solidFill>
                <a:srgbClr val="0070C0"/>
              </a:solidFill>
            </a:endParaRPr>
          </a:p>
          <a:p>
            <a:pPr lvl="1"/>
            <a:r>
              <a:rPr lang="en-US" sz="1600" dirty="0"/>
              <a:t>Only users in a smaller part of the cell (61%) would benefit from the larger max </a:t>
            </a:r>
            <a:r>
              <a:rPr lang="en-US" sz="1600" dirty="0" smtClean="0"/>
              <a:t>TBS</a:t>
            </a:r>
          </a:p>
          <a:p>
            <a:endParaRPr lang="en-US" sz="1800" dirty="0" smtClean="0">
              <a:solidFill>
                <a:srgbClr val="0070C0"/>
              </a:solidFill>
            </a:endParaRPr>
          </a:p>
          <a:p>
            <a:r>
              <a:rPr lang="en-US" sz="1800" dirty="0" smtClean="0">
                <a:solidFill>
                  <a:srgbClr val="0070C0"/>
                </a:solidFill>
              </a:rPr>
              <a:t>Cat-1 </a:t>
            </a:r>
            <a:r>
              <a:rPr lang="en-US" sz="1800" dirty="0">
                <a:solidFill>
                  <a:srgbClr val="0070C0"/>
                </a:solidFill>
              </a:rPr>
              <a:t>may be more fitting if it is desired to cover the normal LTE cell coverage with somewhat higher data rates</a:t>
            </a:r>
          </a:p>
          <a:p>
            <a:pPr lvl="1"/>
            <a:r>
              <a:rPr lang="en-US" sz="1600" dirty="0"/>
              <a:t>Cat-1 can use a larger channel bandwidth than Cat-M1 </a:t>
            </a:r>
            <a:r>
              <a:rPr lang="en-US" sz="1600" dirty="0" smtClean="0"/>
              <a:t>which means that Cat-1 can achieve higher data rates without relying on 16QAM transmission</a:t>
            </a:r>
          </a:p>
          <a:p>
            <a:pPr lvl="1"/>
            <a:r>
              <a:rPr lang="en-US" sz="1600" dirty="0" smtClean="0"/>
              <a:t>And for lower data rates both Cat-1 and Cat-M1 are able to provide enhanced coverage using Rel-13 CE modes A and B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4234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Conclusions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38700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rgbClr val="0070C0"/>
                </a:solidFill>
              </a:rPr>
              <a:t>Only </a:t>
            </a:r>
            <a:r>
              <a:rPr lang="en-US" sz="1800" dirty="0" smtClean="0">
                <a:solidFill>
                  <a:srgbClr val="0070C0"/>
                </a:solidFill>
              </a:rPr>
              <a:t>Cat-M1 users </a:t>
            </a:r>
            <a:r>
              <a:rPr lang="en-US" sz="1800" dirty="0">
                <a:solidFill>
                  <a:srgbClr val="0070C0"/>
                </a:solidFill>
              </a:rPr>
              <a:t>in a </a:t>
            </a:r>
            <a:r>
              <a:rPr lang="en-US" sz="1800" dirty="0" smtClean="0">
                <a:solidFill>
                  <a:srgbClr val="0070C0"/>
                </a:solidFill>
              </a:rPr>
              <a:t>small </a:t>
            </a:r>
            <a:r>
              <a:rPr lang="en-US" sz="1800" dirty="0">
                <a:solidFill>
                  <a:srgbClr val="0070C0"/>
                </a:solidFill>
              </a:rPr>
              <a:t>part of the cell </a:t>
            </a:r>
            <a:r>
              <a:rPr lang="en-US" sz="1800" dirty="0" smtClean="0">
                <a:solidFill>
                  <a:srgbClr val="0070C0"/>
                </a:solidFill>
              </a:rPr>
              <a:t>(~60% of the normal cell area) are expected to benefit </a:t>
            </a:r>
            <a:r>
              <a:rPr lang="en-US" sz="1800" dirty="0">
                <a:solidFill>
                  <a:srgbClr val="0070C0"/>
                </a:solidFill>
              </a:rPr>
              <a:t>from </a:t>
            </a:r>
            <a:r>
              <a:rPr lang="en-US" sz="1800" dirty="0" smtClean="0">
                <a:solidFill>
                  <a:srgbClr val="0070C0"/>
                </a:solidFill>
              </a:rPr>
              <a:t>a larger </a:t>
            </a:r>
            <a:r>
              <a:rPr lang="en-US" sz="1800" dirty="0">
                <a:solidFill>
                  <a:srgbClr val="0070C0"/>
                </a:solidFill>
              </a:rPr>
              <a:t>max </a:t>
            </a:r>
            <a:r>
              <a:rPr lang="en-US" sz="1800" dirty="0" smtClean="0">
                <a:solidFill>
                  <a:srgbClr val="0070C0"/>
                </a:solidFill>
              </a:rPr>
              <a:t>UL TBS than 1000 bits</a:t>
            </a:r>
          </a:p>
          <a:p>
            <a:pPr lvl="1"/>
            <a:r>
              <a:rPr lang="en-US" sz="1600" dirty="0" smtClean="0"/>
              <a:t>This means that the application cannot rely on these higher data rates being available</a:t>
            </a:r>
          </a:p>
          <a:p>
            <a:endParaRPr lang="en-US" sz="1800" dirty="0">
              <a:solidFill>
                <a:srgbClr val="0070C0"/>
              </a:solidFill>
            </a:endParaRPr>
          </a:p>
          <a:p>
            <a:r>
              <a:rPr lang="en-US" sz="1800" dirty="0" smtClean="0">
                <a:solidFill>
                  <a:srgbClr val="0070C0"/>
                </a:solidFill>
              </a:rPr>
              <a:t>Cat-1 may be more fitting if it is desired to cover the normal LTE cell coverage with somewhat higher data rates</a:t>
            </a:r>
          </a:p>
          <a:p>
            <a:pPr lvl="1"/>
            <a:r>
              <a:rPr lang="en-US" sz="1600" dirty="0" smtClean="0"/>
              <a:t>Cat-1 UEs are expected to become available at attractive price levels in the near future</a:t>
            </a:r>
          </a:p>
          <a:p>
            <a:endParaRPr lang="en-US" sz="1800" dirty="0" smtClean="0"/>
          </a:p>
          <a:p>
            <a:r>
              <a:rPr lang="en-US" sz="1800" dirty="0">
                <a:solidFill>
                  <a:srgbClr val="0070C0"/>
                </a:solidFill>
              </a:rPr>
              <a:t>Late, sudden changes may have unforeseen impacts in one or more WGs and delay the </a:t>
            </a:r>
            <a:r>
              <a:rPr lang="en-US" sz="1800" dirty="0" smtClean="0">
                <a:solidFill>
                  <a:srgbClr val="0070C0"/>
                </a:solidFill>
              </a:rPr>
              <a:t>Rel-13 eMTC WI </a:t>
            </a:r>
            <a:r>
              <a:rPr lang="en-US" sz="1800" dirty="0">
                <a:solidFill>
                  <a:srgbClr val="0070C0"/>
                </a:solidFill>
              </a:rPr>
              <a:t>completion</a:t>
            </a:r>
          </a:p>
          <a:p>
            <a:endParaRPr lang="en-US" sz="1800" dirty="0"/>
          </a:p>
          <a:p>
            <a:r>
              <a:rPr lang="en-US" sz="1800" dirty="0" smtClean="0">
                <a:solidFill>
                  <a:srgbClr val="0070C0"/>
                </a:solidFill>
              </a:rPr>
              <a:t>Improved data rate (through various means) can be considered in Rel-14</a:t>
            </a:r>
          </a:p>
          <a:p>
            <a:pPr lvl="1"/>
            <a:r>
              <a:rPr lang="en-US" sz="1600" dirty="0" smtClean="0"/>
              <a:t>See separate WI proposal in RP-160200 and RP-160201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rgbClr val="0070C0"/>
                </a:solidFill>
              </a:rPr>
              <a:t>Do </a:t>
            </a:r>
            <a:r>
              <a:rPr lang="en-US" sz="2000" dirty="0">
                <a:solidFill>
                  <a:srgbClr val="0070C0"/>
                </a:solidFill>
              </a:rPr>
              <a:t>not further consider increased max UL TBS for Rel-13 </a:t>
            </a:r>
            <a:r>
              <a:rPr lang="en-US" sz="2000" dirty="0" smtClean="0">
                <a:solidFill>
                  <a:srgbClr val="0070C0"/>
                </a:solidFill>
              </a:rPr>
              <a:t>Cat-M1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9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</TotalTime>
  <Words>432</Words>
  <Application>Microsoft Office PowerPoint</Application>
  <PresentationFormat>On-screen Show (4:3)</PresentationFormat>
  <Paragraphs>52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On support of larger max TBS for TDD UL for eMTC</vt:lpstr>
      <vt:lpstr>Background</vt:lpstr>
      <vt:lpstr>PUSCH link performance</vt:lpstr>
      <vt:lpstr>Cell fraction where Cat-M1 UEs benefit from larger UL TBS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Further Enhanced Machine-Type Communications in Rel-14</dc:title>
  <dc:creator/>
  <cp:lastModifiedBy>Johan Bergman</cp:lastModifiedBy>
  <cp:revision>167</cp:revision>
  <dcterms:created xsi:type="dcterms:W3CDTF">2006-08-16T00:00:00Z</dcterms:created>
  <dcterms:modified xsi:type="dcterms:W3CDTF">2016-03-01T15:17:37Z</dcterms:modified>
</cp:coreProperties>
</file>