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gnus" initials="M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557" autoAdjust="0"/>
  </p:normalViewPr>
  <p:slideViewPr>
    <p:cSldViewPr>
      <p:cViewPr>
        <p:scale>
          <a:sx n="68" d="100"/>
          <a:sy n="68" d="100"/>
        </p:scale>
        <p:origin x="-144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8654-E8E6-4565-9681-579164EBA6AC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2016/3/1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714620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msg3 </a:t>
            </a:r>
            <a:endParaRPr kumimoji="1" lang="ja-JP" altLang="en-US" dirty="0"/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RP-160284</a:t>
            </a: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RAN#71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7-10 March 2016, Goteborg, 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Sweden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Source: ZTE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it-IT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484784"/>
            <a:ext cx="8857710" cy="5256584"/>
          </a:xfrm>
        </p:spPr>
        <p:txBody>
          <a:bodyPr>
            <a:normAutofit/>
          </a:bodyPr>
          <a:lstStyle/>
          <a:p>
            <a:pPr marL="514350" indent="-514350"/>
            <a:r>
              <a:rPr lang="en-US" altLang="ja-JP" sz="2800" dirty="0" smtClean="0"/>
              <a:t>At RAN2#93 different views were expressed on the content of msg3 for NB-IoT and specifically on the resume identifier(s) for the Resume message:</a:t>
            </a:r>
          </a:p>
          <a:p>
            <a:pPr marL="914400" lvl="1" indent="-514350"/>
            <a:r>
              <a:rPr lang="en-US" altLang="ja-JP" sz="2400" dirty="0" smtClean="0"/>
              <a:t>Most companies supported the use of C-RNTI (16 bit) + PCI </a:t>
            </a:r>
            <a:r>
              <a:rPr lang="en-US" altLang="ja-JP" sz="2400" dirty="0" smtClean="0"/>
              <a:t>   (</a:t>
            </a:r>
            <a:r>
              <a:rPr lang="en-US" altLang="ja-JP" sz="2400" dirty="0" smtClean="0"/>
              <a:t>9 bit), as a sufficient solution for NB-IoT requirements and allowing </a:t>
            </a:r>
            <a:r>
              <a:rPr lang="en-US" altLang="ja-JP" sz="2400" dirty="0" smtClean="0"/>
              <a:t>to limit the NB-IoT </a:t>
            </a:r>
            <a:r>
              <a:rPr lang="en-US" altLang="ja-JP" sz="2400" dirty="0" smtClean="0"/>
              <a:t>msg3 TB size </a:t>
            </a:r>
            <a:r>
              <a:rPr lang="en-US" altLang="ja-JP" sz="2400" dirty="0" smtClean="0"/>
              <a:t>to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64 bits (also to limit UE power consumption)</a:t>
            </a:r>
          </a:p>
          <a:p>
            <a:pPr marL="914400" lvl="1" indent="-514350"/>
            <a:r>
              <a:rPr lang="en-US" altLang="ja-JP" sz="2400" dirty="0" smtClean="0"/>
              <a:t>Other companies claimed this is not sufficient/flexible enough (also considering non-NB-IoT applications) and supported a new 40-bit Resume ID, provided by the network to the UE in the Suspend message. This would require a NB-IoT msg3 TB size in the order of 80 bits </a:t>
            </a:r>
          </a:p>
          <a:p>
            <a:pPr marL="514350" indent="-514350"/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</p:txBody>
      </p:sp>
    </p:spTree>
    <p:extLst>
      <p:ext uri="{BB962C8B-B14F-4D97-AF65-F5344CB8AC3E}">
        <p14:creationId xmlns="" xmlns:p14="http://schemas.microsoft.com/office/powerpoint/2010/main" val="8594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Proposals </a:t>
            </a:r>
            <a:endParaRPr kumimoji="1" lang="ja-JP" altLang="en-US" sz="31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571612"/>
            <a:ext cx="9036496" cy="5143536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In the Suspend message the network provides a </a:t>
            </a:r>
            <a:r>
              <a:rPr lang="en-US" altLang="ja-JP" dirty="0" smtClean="0"/>
              <a:t>new “Resume </a:t>
            </a:r>
            <a:r>
              <a:rPr lang="en-US" altLang="ja-JP" dirty="0" smtClean="0"/>
              <a:t>UE ID” (16 bits)</a:t>
            </a:r>
          </a:p>
          <a:p>
            <a:pPr marL="914400" lvl="1" indent="-514350"/>
            <a:r>
              <a:rPr lang="en-US" altLang="ja-JP" dirty="0" smtClean="0"/>
              <a:t>Note: This solves the flexibility issue by decoupling the UE identifiers for suspended connections from the C-RNTI values in a cell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In the Resume message the UE provides:</a:t>
            </a:r>
          </a:p>
          <a:p>
            <a:pPr marL="514350" indent="-514350">
              <a:buNone/>
            </a:pPr>
            <a:r>
              <a:rPr lang="en-US" altLang="ja-JP" dirty="0" smtClean="0"/>
              <a:t>	The Resume UE ID previously received by the network and - depending on the size of the </a:t>
            </a:r>
            <a:r>
              <a:rPr lang="en-US" altLang="ja-JP" smtClean="0"/>
              <a:t>UL </a:t>
            </a:r>
            <a:r>
              <a:rPr lang="en-US" altLang="ja-JP" smtClean="0"/>
              <a:t>grant:</a:t>
            </a:r>
            <a:endParaRPr lang="en-US" altLang="ja-JP" dirty="0" smtClean="0"/>
          </a:p>
          <a:p>
            <a:pPr marL="914400" lvl="1" indent="-514350"/>
            <a:r>
              <a:rPr lang="en-US" altLang="ja-JP" dirty="0" smtClean="0"/>
              <a:t>Either the PCI (9 bits) of the cell where the connection was suspended</a:t>
            </a:r>
          </a:p>
          <a:p>
            <a:pPr marL="914400" lvl="1" indent="-514350">
              <a:buNone/>
            </a:pPr>
            <a:r>
              <a:rPr lang="en-US" altLang="ja-JP" dirty="0" smtClean="0"/>
              <a:t>	(-&gt;  64 bits msg3 TB size)</a:t>
            </a:r>
          </a:p>
          <a:p>
            <a:pPr marL="914400" lvl="1" indent="-514350"/>
            <a:r>
              <a:rPr lang="en-US" altLang="ja-JP" dirty="0" smtClean="0"/>
              <a:t>Or a 24-bit “Cell ID” of the cell where the connection was suspended     </a:t>
            </a:r>
          </a:p>
          <a:p>
            <a:pPr marL="914400" lvl="1" indent="-514350">
              <a:buNone/>
            </a:pPr>
            <a:r>
              <a:rPr lang="en-US" altLang="ja-JP" dirty="0" smtClean="0"/>
              <a:t>	(-&gt;  80 bits msg3 TB size)</a:t>
            </a:r>
          </a:p>
          <a:p>
            <a:pPr marL="1314450" lvl="2" indent="-514350"/>
            <a:r>
              <a:rPr lang="en-US" altLang="ja-JP" dirty="0" smtClean="0"/>
              <a:t>FFS if the “Cell ID” is provided by the network in the Suspend message of derived by the UE from the existing 28-bit </a:t>
            </a:r>
            <a:r>
              <a:rPr lang="en-US" altLang="ja-JP" dirty="0" err="1" smtClean="0"/>
              <a:t>CellIdentity</a:t>
            </a:r>
            <a:r>
              <a:rPr lang="en-US" altLang="ja-JP" dirty="0" smtClean="0"/>
              <a:t> (e.g. using the 24 LSB bits)</a:t>
            </a:r>
          </a:p>
          <a:p>
            <a:pPr marL="914400" lvl="1" indent="-514350"/>
            <a:r>
              <a:rPr lang="en-US" altLang="ja-JP" dirty="0" smtClean="0"/>
              <a:t>Note: this allows the network to decide whether PCI is sufficient and then use a smaller UL grant / msg3 TB size or to require the “Cell ID” and then accept a larger msg3 TB size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altLang="ja-JP" dirty="0" smtClean="0"/>
              <a:t>The same general approach is adopted for the non-NB-IoT case</a:t>
            </a:r>
          </a:p>
          <a:p>
            <a:pPr marL="914400" lvl="1" indent="-514350"/>
            <a:r>
              <a:rPr lang="en-US" altLang="ja-JP" dirty="0" smtClean="0"/>
              <a:t>Note: the consequence of this is that a LTE network requiring the longer “Cell ID” in the Resume message always needs to allocate a bigger UL grant than today for msg3</a:t>
            </a:r>
          </a:p>
          <a:p>
            <a:pPr marL="914400" lvl="1" indent="-514350"/>
            <a:r>
              <a:rPr lang="en-US" altLang="ja-JP" dirty="0" smtClean="0"/>
              <a:t>Further details (e.g. which TB size to use for larger LTE msg3) are FFS</a:t>
            </a:r>
          </a:p>
          <a:p>
            <a:pPr marL="514350" indent="-514350">
              <a:buFont typeface="+mj-lt"/>
              <a:buAutoNum type="arabicPeriod" startAt="3"/>
            </a:pPr>
            <a:endParaRPr lang="en-US" altLang="ja-JP" dirty="0" smtClean="0"/>
          </a:p>
          <a:p>
            <a:pPr marL="514350" indent="-514350">
              <a:buFont typeface="+mj-lt"/>
              <a:buAutoNum type="arabicPeriod" startAt="3"/>
            </a:pPr>
            <a:endParaRPr lang="en-US" altLang="ja-JP" dirty="0" smtClean="0"/>
          </a:p>
        </p:txBody>
      </p:sp>
    </p:spTree>
    <p:extLst>
      <p:ext uri="{BB962C8B-B14F-4D97-AF65-F5344CB8AC3E}">
        <p14:creationId xmlns="" xmlns:p14="http://schemas.microsoft.com/office/powerpoint/2010/main" val="8594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7574</TotalTime>
  <Words>185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Way forward on msg3 </vt:lpstr>
      <vt:lpstr>Background</vt:lpstr>
      <vt:lpstr>Proposals 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msg3</dc:title>
  <dc:creator>ZTE</dc:creator>
  <cp:lastModifiedBy>ZTE</cp:lastModifiedBy>
  <cp:revision>99</cp:revision>
  <dcterms:created xsi:type="dcterms:W3CDTF">2015-06-15T19:39:43Z</dcterms:created>
  <dcterms:modified xsi:type="dcterms:W3CDTF">2016-03-01T13:34:17Z</dcterms:modified>
</cp:coreProperties>
</file>