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72" r:id="rId3"/>
    <p:sldId id="273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0041" autoAdjust="0"/>
    <p:restoredTop sz="81171" autoAdjust="0"/>
  </p:normalViewPr>
  <p:slideViewPr>
    <p:cSldViewPr>
      <p:cViewPr>
        <p:scale>
          <a:sx n="100" d="100"/>
          <a:sy n="100" d="100"/>
        </p:scale>
        <p:origin x="-1666" y="4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8686800" cy="147002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Motivation </a:t>
            </a:r>
            <a:r>
              <a:rPr lang="en-US" dirty="0"/>
              <a:t>for WI proposal for </a:t>
            </a:r>
            <a:r>
              <a:rPr lang="en-US" dirty="0" smtClean="0"/>
              <a:t>L1/L2 </a:t>
            </a:r>
            <a:r>
              <a:rPr lang="en-US" dirty="0"/>
              <a:t>eMTC and NB-IOT enhancements in LTE</a:t>
            </a:r>
            <a:endParaRPr lang="en-US" baseline="-25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Ericsson</a:t>
            </a:r>
            <a:endParaRPr lang="en-U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48309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RP-160200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59613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Meeting #71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Göteborg, Sweden, 7th – 10th March, 2016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10.1.1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91936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Justification</a:t>
            </a:r>
            <a:endParaRPr lang="en-GB" baseline="-25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hangingPunct="0"/>
            <a:r>
              <a:rPr lang="en-GB" sz="1800" dirty="0" smtClean="0">
                <a:solidFill>
                  <a:srgbClr val="0070C0"/>
                </a:solidFill>
              </a:rPr>
              <a:t>Rel-13 introduces two classes of low-cost MTC devices with enhanced coverage and low power consumption:</a:t>
            </a:r>
          </a:p>
          <a:p>
            <a:pPr lvl="1" hangingPunct="0"/>
            <a:r>
              <a:rPr lang="en-GB" sz="1600" dirty="0" smtClean="0"/>
              <a:t>eMTC devices with a UE bandwidth of 6 PRBs (1.08 MHz)</a:t>
            </a:r>
          </a:p>
          <a:p>
            <a:pPr lvl="1" hangingPunct="0"/>
            <a:r>
              <a:rPr lang="en-GB" sz="1600" dirty="0" smtClean="0"/>
              <a:t>NB-</a:t>
            </a:r>
            <a:r>
              <a:rPr lang="en-GB" sz="1600" dirty="0" err="1" smtClean="0"/>
              <a:t>IoT</a:t>
            </a:r>
            <a:r>
              <a:rPr lang="en-GB" sz="1600" dirty="0" smtClean="0"/>
              <a:t> devices with a UE bandwidth of 1 PRB (180 kHz)</a:t>
            </a:r>
          </a:p>
          <a:p>
            <a:pPr hangingPunct="0"/>
            <a:endParaRPr lang="en-GB" sz="1800" dirty="0" smtClean="0"/>
          </a:p>
          <a:p>
            <a:pPr hangingPunct="0"/>
            <a:r>
              <a:rPr lang="en-GB" sz="1800" dirty="0" smtClean="0">
                <a:solidFill>
                  <a:srgbClr val="0070C0"/>
                </a:solidFill>
              </a:rPr>
              <a:t>It is </a:t>
            </a:r>
            <a:r>
              <a:rPr lang="en-GB" sz="1800" dirty="0" smtClean="0">
                <a:solidFill>
                  <a:srgbClr val="0070C0"/>
                </a:solidFill>
                <a:sym typeface="Wingdings" panose="05000000000000000000" pitchFamily="2" charset="2"/>
              </a:rPr>
              <a:t>important to ensure that large amounts of MTC devices and MTC traffic can be handled efficiently in the networks.</a:t>
            </a:r>
            <a:endParaRPr lang="en-GB" sz="1800" dirty="0" smtClean="0">
              <a:solidFill>
                <a:srgbClr val="0070C0"/>
              </a:solidFill>
            </a:endParaRPr>
          </a:p>
          <a:p>
            <a:pPr lvl="1" hangingPunct="0"/>
            <a:r>
              <a:rPr lang="en-GB" sz="1600" dirty="0" smtClean="0"/>
              <a:t>It </a:t>
            </a:r>
            <a:r>
              <a:rPr lang="en-GB" sz="1600" dirty="0"/>
              <a:t>is desired to ensure that useful </a:t>
            </a:r>
            <a:r>
              <a:rPr lang="en-GB" sz="1600" dirty="0" smtClean="0"/>
              <a:t>higher-layer improvements </a:t>
            </a:r>
            <a:r>
              <a:rPr lang="en-GB" sz="1600" dirty="0"/>
              <a:t>introduced for </a:t>
            </a:r>
            <a:r>
              <a:rPr lang="en-GB" sz="1600" dirty="0" smtClean="0"/>
              <a:t>NB-</a:t>
            </a:r>
            <a:r>
              <a:rPr lang="en-GB" sz="1600" dirty="0" err="1" smtClean="0"/>
              <a:t>IoT</a:t>
            </a:r>
            <a:r>
              <a:rPr lang="en-GB" sz="1600" dirty="0" smtClean="0"/>
              <a:t> </a:t>
            </a:r>
            <a:r>
              <a:rPr lang="en-GB" sz="1600" dirty="0"/>
              <a:t>devices can be exploited also for eMTC devices, and vice versa.</a:t>
            </a:r>
            <a:endParaRPr lang="sv-SE" sz="1600" dirty="0"/>
          </a:p>
          <a:p>
            <a:pPr lvl="1" hangingPunct="0"/>
            <a:r>
              <a:rPr lang="en-GB" sz="1600" dirty="0" smtClean="0"/>
              <a:t>It is </a:t>
            </a:r>
            <a:r>
              <a:rPr lang="en-GB" sz="1600" dirty="0"/>
              <a:t>in many cases more efficient to use multicast transmission instead of unicast </a:t>
            </a:r>
            <a:r>
              <a:rPr lang="en-GB" sz="1600" dirty="0" smtClean="0"/>
              <a:t>transmission, e.g. for rollout of firmware or software upgrades.</a:t>
            </a:r>
          </a:p>
        </p:txBody>
      </p:sp>
    </p:spTree>
    <p:extLst>
      <p:ext uri="{BB962C8B-B14F-4D97-AF65-F5344CB8AC3E}">
        <p14:creationId xmlns:p14="http://schemas.microsoft.com/office/powerpoint/2010/main" val="2203406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8686800" cy="4876800"/>
          </a:xfrm>
        </p:spPr>
        <p:txBody>
          <a:bodyPr>
            <a:noAutofit/>
          </a:bodyPr>
          <a:lstStyle/>
          <a:p>
            <a:pPr lvl="0" hangingPunct="0"/>
            <a:r>
              <a:rPr lang="en-GB" sz="1800" dirty="0">
                <a:solidFill>
                  <a:srgbClr val="0070C0"/>
                </a:solidFill>
              </a:rPr>
              <a:t>Physical layer improvements for eMTC devices, e.g.</a:t>
            </a:r>
            <a:endParaRPr lang="sv-SE" sz="1800" dirty="0">
              <a:solidFill>
                <a:srgbClr val="0070C0"/>
              </a:solidFill>
            </a:endParaRPr>
          </a:p>
          <a:p>
            <a:pPr lvl="1" hangingPunct="0"/>
            <a:r>
              <a:rPr lang="en-US" sz="1600" dirty="0" smtClean="0"/>
              <a:t>Sync </a:t>
            </a:r>
            <a:r>
              <a:rPr lang="en-US" sz="1600" dirty="0"/>
              <a:t>signal repetition</a:t>
            </a:r>
            <a:r>
              <a:rPr lang="en-US" sz="1600" dirty="0">
                <a:solidFill>
                  <a:schemeClr val="bg1">
                    <a:lumMod val="75000"/>
                  </a:schemeClr>
                </a:solidFill>
              </a:rPr>
              <a:t> (for quicker sync acquisition and reduced power </a:t>
            </a:r>
            <a:r>
              <a:rPr lang="en-US" sz="1600" dirty="0" smtClean="0">
                <a:solidFill>
                  <a:schemeClr val="bg1">
                    <a:lumMod val="75000"/>
                  </a:schemeClr>
                </a:solidFill>
              </a:rPr>
              <a:t>consumption)</a:t>
            </a:r>
          </a:p>
          <a:p>
            <a:pPr lvl="1" hangingPunct="0"/>
            <a:r>
              <a:rPr lang="en-US" sz="1600" dirty="0" smtClean="0"/>
              <a:t>UL </a:t>
            </a:r>
            <a:r>
              <a:rPr lang="en-US" sz="1600" dirty="0"/>
              <a:t>lower order modulation</a:t>
            </a:r>
            <a:r>
              <a:rPr lang="en-US" sz="1600" dirty="0">
                <a:solidFill>
                  <a:schemeClr val="bg1">
                    <a:lumMod val="75000"/>
                  </a:schemeClr>
                </a:solidFill>
              </a:rPr>
              <a:t> (for improved UL </a:t>
            </a:r>
            <a:r>
              <a:rPr lang="en-US" sz="1600" dirty="0" smtClean="0">
                <a:solidFill>
                  <a:schemeClr val="bg1">
                    <a:lumMod val="75000"/>
                  </a:schemeClr>
                </a:solidFill>
              </a:rPr>
              <a:t>coverage)</a:t>
            </a:r>
          </a:p>
          <a:p>
            <a:pPr lvl="1" hangingPunct="0"/>
            <a:r>
              <a:rPr lang="en-US" sz="1600" dirty="0" smtClean="0"/>
              <a:t>Use </a:t>
            </a:r>
            <a:r>
              <a:rPr lang="en-US" sz="1600" dirty="0"/>
              <a:t>of the entire DL subframe</a:t>
            </a:r>
            <a:r>
              <a:rPr lang="en-US" sz="1600" dirty="0">
                <a:solidFill>
                  <a:schemeClr val="bg1">
                    <a:lumMod val="75000"/>
                  </a:schemeClr>
                </a:solidFill>
              </a:rPr>
              <a:t> (for improved DL capacity and </a:t>
            </a:r>
            <a:r>
              <a:rPr lang="en-US" sz="1600" dirty="0" smtClean="0">
                <a:solidFill>
                  <a:schemeClr val="bg1">
                    <a:lumMod val="75000"/>
                  </a:schemeClr>
                </a:solidFill>
              </a:rPr>
              <a:t>throughput)</a:t>
            </a:r>
          </a:p>
          <a:p>
            <a:pPr lvl="1" hangingPunct="0"/>
            <a:r>
              <a:rPr lang="en-US" sz="1600" dirty="0" smtClean="0"/>
              <a:t>Smaller </a:t>
            </a:r>
            <a:r>
              <a:rPr lang="en-US" sz="1600" dirty="0"/>
              <a:t>UL resource allocation than 1 PRB</a:t>
            </a:r>
            <a:r>
              <a:rPr lang="en-US" sz="1600" dirty="0">
                <a:solidFill>
                  <a:schemeClr val="bg1">
                    <a:lumMod val="75000"/>
                  </a:schemeClr>
                </a:solidFill>
              </a:rPr>
              <a:t> (for improved UL </a:t>
            </a:r>
            <a:r>
              <a:rPr lang="en-US" sz="1600" dirty="0" smtClean="0">
                <a:solidFill>
                  <a:schemeClr val="bg1">
                    <a:lumMod val="75000"/>
                  </a:schemeClr>
                </a:solidFill>
              </a:rPr>
              <a:t>capacity)</a:t>
            </a:r>
          </a:p>
          <a:p>
            <a:pPr lvl="1" hangingPunct="0"/>
            <a:r>
              <a:rPr lang="en-US" sz="1600" dirty="0" smtClean="0"/>
              <a:t>Longer TTI </a:t>
            </a:r>
            <a:r>
              <a:rPr lang="en-US" sz="1600" dirty="0"/>
              <a:t>than 1 </a:t>
            </a:r>
            <a:r>
              <a:rPr lang="en-US" sz="1600" dirty="0" err="1"/>
              <a:t>ms</a:t>
            </a:r>
            <a:r>
              <a:rPr lang="en-US" sz="1600" dirty="0">
                <a:solidFill>
                  <a:schemeClr val="bg1">
                    <a:lumMod val="75000"/>
                  </a:schemeClr>
                </a:solidFill>
              </a:rPr>
              <a:t> (for improved </a:t>
            </a:r>
            <a:r>
              <a:rPr lang="en-US" sz="1600" dirty="0" smtClean="0">
                <a:solidFill>
                  <a:schemeClr val="bg1">
                    <a:lumMod val="75000"/>
                  </a:schemeClr>
                </a:solidFill>
              </a:rPr>
              <a:t>user throughput)</a:t>
            </a:r>
          </a:p>
          <a:p>
            <a:pPr lvl="1" hangingPunct="0"/>
            <a:r>
              <a:rPr lang="en-US" sz="1600" dirty="0"/>
              <a:t>Reduced soft buffer size</a:t>
            </a:r>
            <a:r>
              <a:rPr lang="en-US" sz="1600" dirty="0">
                <a:solidFill>
                  <a:schemeClr val="bg1">
                    <a:lumMod val="75000"/>
                  </a:schemeClr>
                </a:solidFill>
              </a:rPr>
              <a:t> (for reduced device cost)</a:t>
            </a:r>
          </a:p>
          <a:p>
            <a:pPr lvl="1" hangingPunct="0"/>
            <a:r>
              <a:rPr lang="en-US" sz="1600" dirty="0" smtClean="0"/>
              <a:t>Larger TBS, HARQ-ACK bundling, more HARQ processes, etc.</a:t>
            </a:r>
            <a:r>
              <a:rPr lang="en-US" sz="1600" dirty="0" smtClean="0">
                <a:solidFill>
                  <a:schemeClr val="bg1">
                    <a:lumMod val="75000"/>
                  </a:schemeClr>
                </a:solidFill>
              </a:rPr>
              <a:t> (for improved peak rate)</a:t>
            </a:r>
          </a:p>
          <a:p>
            <a:pPr hangingPunct="0"/>
            <a:endParaRPr lang="en-GB" sz="1800" dirty="0" smtClean="0"/>
          </a:p>
          <a:p>
            <a:pPr hangingPunct="0"/>
            <a:r>
              <a:rPr lang="en-GB" sz="1800" dirty="0" smtClean="0">
                <a:solidFill>
                  <a:srgbClr val="0070C0"/>
                </a:solidFill>
              </a:rPr>
              <a:t>Higher </a:t>
            </a:r>
            <a:r>
              <a:rPr lang="en-GB" sz="1800" dirty="0">
                <a:solidFill>
                  <a:srgbClr val="0070C0"/>
                </a:solidFill>
              </a:rPr>
              <a:t>layer improvements for eMTC devices </a:t>
            </a:r>
            <a:r>
              <a:rPr lang="en-GB" sz="1800" dirty="0" smtClean="0">
                <a:solidFill>
                  <a:srgbClr val="0070C0"/>
                </a:solidFill>
              </a:rPr>
              <a:t>and NB-</a:t>
            </a:r>
            <a:r>
              <a:rPr lang="en-GB" sz="1800" dirty="0" err="1" smtClean="0">
                <a:solidFill>
                  <a:srgbClr val="0070C0"/>
                </a:solidFill>
              </a:rPr>
              <a:t>IoT</a:t>
            </a:r>
            <a:r>
              <a:rPr lang="en-GB" sz="1800" dirty="0" smtClean="0">
                <a:solidFill>
                  <a:srgbClr val="0070C0"/>
                </a:solidFill>
              </a:rPr>
              <a:t> devices</a:t>
            </a:r>
            <a:endParaRPr lang="sv-SE" sz="1800" dirty="0">
              <a:solidFill>
                <a:srgbClr val="0070C0"/>
              </a:solidFill>
            </a:endParaRPr>
          </a:p>
          <a:p>
            <a:pPr lvl="1" hangingPunct="0"/>
            <a:r>
              <a:rPr lang="en-GB" sz="1600" dirty="0"/>
              <a:t>Congestion and overload control in connected </a:t>
            </a:r>
            <a:r>
              <a:rPr lang="en-GB" sz="1600" dirty="0" smtClean="0"/>
              <a:t>mode</a:t>
            </a:r>
            <a:r>
              <a:rPr lang="en-GB" sz="1600" dirty="0" smtClean="0">
                <a:solidFill>
                  <a:schemeClr val="bg1">
                    <a:lumMod val="75000"/>
                  </a:schemeClr>
                </a:solidFill>
              </a:rPr>
              <a:t> (to avoid RACH overload)</a:t>
            </a:r>
          </a:p>
          <a:p>
            <a:pPr lvl="1" hangingPunct="0"/>
            <a:r>
              <a:rPr lang="en-US" sz="1600" dirty="0"/>
              <a:t>Ensure operator control of usage of low complexity and coverage extension features e.g. based on </a:t>
            </a:r>
            <a:r>
              <a:rPr lang="en-US" sz="1600" dirty="0" smtClean="0"/>
              <a:t>services/subscription</a:t>
            </a:r>
            <a:r>
              <a:rPr lang="en-US" sz="1600" dirty="0" smtClean="0">
                <a:solidFill>
                  <a:schemeClr val="bg1">
                    <a:lumMod val="75000"/>
                  </a:schemeClr>
                </a:solidFill>
              </a:rPr>
              <a:t> (for efficient spectrum usage)</a:t>
            </a:r>
            <a:endParaRPr lang="sv-SE" sz="1600" dirty="0">
              <a:solidFill>
                <a:schemeClr val="bg1">
                  <a:lumMod val="75000"/>
                </a:schemeClr>
              </a:solidFill>
            </a:endParaRPr>
          </a:p>
          <a:p>
            <a:pPr hangingPunct="0"/>
            <a:endParaRPr lang="en-US" sz="1800" dirty="0" smtClean="0"/>
          </a:p>
          <a:p>
            <a:pPr hangingPunct="0"/>
            <a:r>
              <a:rPr lang="en-US" sz="1800" dirty="0" smtClean="0">
                <a:solidFill>
                  <a:srgbClr val="0070C0"/>
                </a:solidFill>
              </a:rPr>
              <a:t>Low </a:t>
            </a:r>
            <a:r>
              <a:rPr lang="en-US" sz="1800" dirty="0">
                <a:solidFill>
                  <a:srgbClr val="0070C0"/>
                </a:solidFill>
              </a:rPr>
              <a:t>complexity multicast functionality for eMTC devices </a:t>
            </a:r>
            <a:r>
              <a:rPr lang="en-US" sz="1800" dirty="0" smtClean="0">
                <a:solidFill>
                  <a:srgbClr val="0070C0"/>
                </a:solidFill>
              </a:rPr>
              <a:t>and NB-</a:t>
            </a:r>
            <a:r>
              <a:rPr lang="en-US" sz="1800" dirty="0" err="1" smtClean="0">
                <a:solidFill>
                  <a:srgbClr val="0070C0"/>
                </a:solidFill>
              </a:rPr>
              <a:t>IoT</a:t>
            </a:r>
            <a:r>
              <a:rPr lang="en-US" sz="1800" dirty="0" smtClean="0">
                <a:solidFill>
                  <a:srgbClr val="0070C0"/>
                </a:solidFill>
              </a:rPr>
              <a:t> devices</a:t>
            </a:r>
            <a:endParaRPr lang="sv-SE" sz="1800" dirty="0">
              <a:solidFill>
                <a:srgbClr val="0070C0"/>
              </a:solidFill>
            </a:endParaRPr>
          </a:p>
          <a:p>
            <a:pPr lvl="1" hangingPunct="0"/>
            <a:r>
              <a:rPr lang="en-US" sz="1600" dirty="0"/>
              <a:t>E.g. MBMS transmission based on MBSFN or </a:t>
            </a:r>
            <a:r>
              <a:rPr lang="en-US" sz="1600" dirty="0" smtClean="0"/>
              <a:t>SC-</a:t>
            </a:r>
            <a:r>
              <a:rPr lang="en-US" sz="1600" dirty="0" err="1" smtClean="0"/>
              <a:t>PtM</a:t>
            </a:r>
            <a:r>
              <a:rPr lang="en-US" sz="1600" dirty="0" smtClean="0">
                <a:solidFill>
                  <a:schemeClr val="bg1">
                    <a:lumMod val="75000"/>
                  </a:schemeClr>
                </a:solidFill>
              </a:rPr>
              <a:t> (for device software upgrades)</a:t>
            </a:r>
            <a:endParaRPr lang="sv-SE" sz="1600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838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1628</TotalTime>
  <Words>318</Words>
  <Application>Microsoft Office PowerPoint</Application>
  <PresentationFormat>On-screen Show (4:3)</PresentationFormat>
  <Paragraphs>30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Motivation for WI proposal for L1/L2 eMTC and NB-IOT enhancements in LTE</vt:lpstr>
      <vt:lpstr>Justification</vt:lpstr>
      <vt:lpstr>Objective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Further Enhanced Machine-Type Communications in Rel-14</dc:title>
  <dc:creator/>
  <cp:lastModifiedBy>Johan Bergman</cp:lastModifiedBy>
  <cp:revision>161</cp:revision>
  <dcterms:created xsi:type="dcterms:W3CDTF">2006-08-16T00:00:00Z</dcterms:created>
  <dcterms:modified xsi:type="dcterms:W3CDTF">2016-03-01T15:12:04Z</dcterms:modified>
</cp:coreProperties>
</file>