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2" r:id="rId1"/>
  </p:sldMasterIdLst>
  <p:notesMasterIdLst>
    <p:notesMasterId r:id="rId10"/>
  </p:notesMasterIdLst>
  <p:handoutMasterIdLst>
    <p:handoutMasterId r:id="rId11"/>
  </p:handoutMasterIdLst>
  <p:sldIdLst>
    <p:sldId id="259" r:id="rId2"/>
    <p:sldId id="285" r:id="rId3"/>
    <p:sldId id="301" r:id="rId4"/>
    <p:sldId id="307" r:id="rId5"/>
    <p:sldId id="306" r:id="rId6"/>
    <p:sldId id="305" r:id="rId7"/>
    <p:sldId id="261" r:id="rId8"/>
    <p:sldId id="293" r:id="rId9"/>
  </p:sldIdLst>
  <p:sldSz cx="12192000" cy="6858000"/>
  <p:notesSz cx="6884988" cy="10018713"/>
  <p:embeddedFontLst>
    <p:embeddedFont>
      <p:font typeface="Ericsson Capital TT" panose="02000503000000020004" pitchFamily="2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85"/>
            <p14:sldId id="301"/>
            <p14:sldId id="307"/>
            <p14:sldId id="306"/>
            <p14:sldId id="305"/>
            <p14:sldId id="261"/>
            <p14:sldId id="293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fano Sorrentino" initials="SS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9D4"/>
    <a:srgbClr val="9FB7D3"/>
    <a:srgbClr val="8BC5FF"/>
    <a:srgbClr val="99CCFF"/>
    <a:srgbClr val="6A8FBF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387" autoAdjust="0"/>
    <p:restoredTop sz="95319" autoAdjust="0"/>
  </p:normalViewPr>
  <p:slideViewPr>
    <p:cSldViewPr snapToGrid="0" snapToObjects="1">
      <p:cViewPr varScale="1">
        <p:scale>
          <a:sx n="57" d="100"/>
          <a:sy n="57" d="100"/>
        </p:scale>
        <p:origin x="-90" y="-3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2014-12-02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© Ericsson AB 2014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2014-12-02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© Ericsson AB 2014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2014-12-02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6F761-C646-4053-8F43-20A832786B84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2014-12-02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1D356F-4EAC-4CF1-A547-35D69F78C4D5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931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2014-12-02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838947-ADF9-47C3-A1C8-84A3E607F4B2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941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2014-12-02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57426DD-D14D-4954-A87D-AED1AD41F312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5711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2014-12-02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6DEA7F4-ADC3-4E1F-8781-8CAB78075214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1353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2014-12-02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72FF98-9587-4BA2-9731-2EFA73E1DD93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2191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2014-12-02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110BCD-FB07-460F-AFB0-B88FD8245FAD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8247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2014-12-02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09A7E7-E10E-4441-A862-545C1D7FDF7D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© Ericsson AB 2014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775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587015" y="158449"/>
            <a:ext cx="10645428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292" y="6509933"/>
            <a:ext cx="70908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6318" y="1284288"/>
            <a:ext cx="10646833" cy="51260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753992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Public  |  © Ericsson AB 2014  |  2014-12-02  |  Page </a:t>
            </a:r>
            <a:fld id="{B0846341-439B-4B0D-9916-C25102134BC3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1" r:id="rId18"/>
    <p:sldLayoutId id="2147483700" r:id="rId19"/>
    <p:sldLayoutId id="2147483680" r:id="rId20"/>
    <p:sldLayoutId id="2147483699" r:id="rId21"/>
    <p:sldLayoutId id="2147483696" r:id="rId22"/>
    <p:sldLayoutId id="2147483698" r:id="rId23"/>
    <p:sldLayoutId id="2147483697" r:id="rId2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Motivation for new </a:t>
            </a:r>
            <a:r>
              <a:rPr lang="en-US" dirty="0" smtClean="0"/>
              <a:t>WI</a:t>
            </a:r>
            <a:r>
              <a:rPr lang="en-US" dirty="0"/>
              <a:t>: 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Enhanced </a:t>
            </a:r>
            <a:r>
              <a:rPr lang="en-US" dirty="0"/>
              <a:t>LTE D2D Proximity Services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US" dirty="0"/>
              <a:t>Rel-12 RAN WI on Proximity Services opened in March 2014 </a:t>
            </a:r>
            <a:r>
              <a:rPr lang="en-US" dirty="0" smtClean="0"/>
              <a:t>covering</a:t>
            </a:r>
          </a:p>
          <a:p>
            <a:pPr lvl="1" hangingPunct="0"/>
            <a:r>
              <a:rPr lang="en-US" dirty="0" smtClean="0"/>
              <a:t>D2D </a:t>
            </a:r>
            <a:r>
              <a:rPr lang="en-US" dirty="0"/>
              <a:t>discovery for in network </a:t>
            </a:r>
            <a:endParaRPr lang="en-US" dirty="0" smtClean="0"/>
          </a:p>
          <a:p>
            <a:pPr lvl="1" hangingPunct="0"/>
            <a:r>
              <a:rPr lang="en-US" dirty="0" smtClean="0"/>
              <a:t>D2D </a:t>
            </a:r>
            <a:r>
              <a:rPr lang="en-US" dirty="0"/>
              <a:t>unicast, multicast and broadcast communication for both in network and out of network </a:t>
            </a:r>
            <a:r>
              <a:rPr lang="en-US" dirty="0" smtClean="0"/>
              <a:t>coverage</a:t>
            </a:r>
          </a:p>
          <a:p>
            <a:pPr lvl="2"/>
            <a:endParaRPr lang="en-US" sz="2400" dirty="0"/>
          </a:p>
          <a:p>
            <a:r>
              <a:rPr lang="en-US" dirty="0" smtClean="0"/>
              <a:t>Rel-13 </a:t>
            </a:r>
            <a:r>
              <a:rPr lang="en-US" dirty="0"/>
              <a:t>SA2 WI on Enhanced Proximity Services opened in June 2014</a:t>
            </a:r>
          </a:p>
          <a:p>
            <a:pPr lvl="2" hangingPunct="0"/>
            <a:endParaRPr lang="sv-SE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4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Enhancements for </a:t>
            </a:r>
            <a:r>
              <a:rPr lang="en-US" dirty="0" smtClean="0"/>
              <a:t>discovery and communication targeting PS use cases as well as new potential use cases for LTE (ITS) </a:t>
            </a:r>
            <a:endParaRPr lang="en-US" dirty="0"/>
          </a:p>
          <a:p>
            <a:pPr lvl="1"/>
            <a:r>
              <a:rPr lang="en-US" dirty="0" smtClean="0"/>
              <a:t>meet additional Public Safety service </a:t>
            </a:r>
            <a:r>
              <a:rPr lang="en-US" dirty="0"/>
              <a:t>requirements by SA1 &amp; </a:t>
            </a:r>
            <a:r>
              <a:rPr lang="en-US" dirty="0" smtClean="0"/>
              <a:t>SA2</a:t>
            </a:r>
            <a:endParaRPr lang="en-US" dirty="0"/>
          </a:p>
          <a:p>
            <a:pPr lvl="1"/>
            <a:r>
              <a:rPr lang="en-US" dirty="0" smtClean="0"/>
              <a:t>includes </a:t>
            </a:r>
            <a:r>
              <a:rPr lang="en-US" dirty="0"/>
              <a:t>aspects from Rel-12 that were not completed as well as new features for </a:t>
            </a:r>
            <a:r>
              <a:rPr lang="en-US" dirty="0" smtClean="0"/>
              <a:t>Rel-13</a:t>
            </a:r>
          </a:p>
          <a:p>
            <a:pPr lvl="1"/>
            <a:r>
              <a:rPr lang="en-US" dirty="0" smtClean="0"/>
              <a:t>support radio requirements for V2V safety broadcast communication for ITS (CAM)</a:t>
            </a:r>
            <a:endParaRPr lang="en-US" dirty="0"/>
          </a:p>
          <a:p>
            <a:endParaRPr lang="en-US" sz="2000" dirty="0"/>
          </a:p>
          <a:p>
            <a:r>
              <a:rPr lang="en-US" dirty="0"/>
              <a:t>Scope of proposed RAN study </a:t>
            </a:r>
            <a:r>
              <a:rPr lang="en-US" dirty="0" smtClean="0"/>
              <a:t>item</a:t>
            </a:r>
          </a:p>
          <a:p>
            <a:pPr lvl="1"/>
            <a:r>
              <a:rPr lang="en-US" b="1" dirty="0" smtClean="0"/>
              <a:t>LTE </a:t>
            </a:r>
            <a:r>
              <a:rPr lang="en-US" b="1" dirty="0"/>
              <a:t>direct discovery enhancements </a:t>
            </a:r>
            <a:r>
              <a:rPr lang="en-US" dirty="0" smtClean="0"/>
              <a:t>=&gt; </a:t>
            </a:r>
            <a:r>
              <a:rPr lang="en-US" dirty="0"/>
              <a:t>for </a:t>
            </a:r>
            <a:r>
              <a:rPr lang="en-US" dirty="0" smtClean="0"/>
              <a:t>PS and V2V </a:t>
            </a:r>
            <a:r>
              <a:rPr lang="en-US" dirty="0"/>
              <a:t>CAM </a:t>
            </a:r>
            <a:r>
              <a:rPr lang="en-US" dirty="0" smtClean="0"/>
              <a:t> (in and out of coverage) and for commercial discovery (in coverage)</a:t>
            </a:r>
            <a:endParaRPr lang="en-US" dirty="0"/>
          </a:p>
          <a:p>
            <a:pPr lvl="1"/>
            <a:r>
              <a:rPr lang="en-US" sz="2000" b="1" dirty="0" smtClean="0"/>
              <a:t>LTE </a:t>
            </a:r>
            <a:r>
              <a:rPr lang="en-US" sz="2000" b="1" dirty="0"/>
              <a:t>direct communication enhancements within and outside network coverage </a:t>
            </a:r>
            <a:r>
              <a:rPr lang="en-US" sz="2000" dirty="0"/>
              <a:t>=&gt; for PS</a:t>
            </a:r>
          </a:p>
          <a:p>
            <a:pPr marL="622300" lvl="1" indent="0">
              <a:buNone/>
            </a:pP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Proposed RAN Work Item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28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The </a:t>
            </a:r>
            <a:r>
              <a:rPr lang="en-US" sz="2000" dirty="0" smtClean="0"/>
              <a:t>EPC can </a:t>
            </a:r>
            <a:r>
              <a:rPr lang="en-US" sz="2000" dirty="0"/>
              <a:t>switch a Rel13+ </a:t>
            </a:r>
            <a:r>
              <a:rPr lang="en-US" sz="2000" dirty="0" err="1"/>
              <a:t>ProSe</a:t>
            </a:r>
            <a:r>
              <a:rPr lang="en-US" sz="2000" dirty="0"/>
              <a:t> </a:t>
            </a:r>
            <a:r>
              <a:rPr lang="en-US" sz="2000" dirty="0" smtClean="0"/>
              <a:t>unicast traffic session between </a:t>
            </a:r>
            <a:r>
              <a:rPr lang="en-US" sz="2000" dirty="0"/>
              <a:t>infrastructure </a:t>
            </a:r>
            <a:r>
              <a:rPr lang="en-US" sz="2000" dirty="0" smtClean="0"/>
              <a:t>path, relay path and direct path</a:t>
            </a:r>
            <a:endParaRPr lang="en-US" sz="2000" dirty="0"/>
          </a:p>
          <a:p>
            <a:pPr lvl="1"/>
            <a:r>
              <a:rPr lang="en-US" sz="1800" dirty="0" smtClean="0"/>
              <a:t>The </a:t>
            </a:r>
            <a:r>
              <a:rPr lang="en-US" sz="1800" dirty="0"/>
              <a:t>“switch” is decided by the </a:t>
            </a:r>
            <a:r>
              <a:rPr lang="en-US" sz="1800" dirty="0" err="1" smtClean="0"/>
              <a:t>eNB</a:t>
            </a:r>
            <a:r>
              <a:rPr lang="en-US" sz="1800" dirty="0" smtClean="0"/>
              <a:t>/MME </a:t>
            </a:r>
            <a:r>
              <a:rPr lang="en-US" sz="1800" dirty="0"/>
              <a:t>based on available </a:t>
            </a:r>
            <a:r>
              <a:rPr lang="en-US" sz="1800" dirty="0" smtClean="0"/>
              <a:t>measurements, radio </a:t>
            </a:r>
            <a:r>
              <a:rPr lang="en-US" sz="1800" dirty="0"/>
              <a:t>and traffic properties</a:t>
            </a:r>
          </a:p>
          <a:p>
            <a:pPr lvl="1"/>
            <a:r>
              <a:rPr lang="en-US" sz="1800" dirty="0" smtClean="0"/>
              <a:t>The </a:t>
            </a:r>
            <a:r>
              <a:rPr lang="en-US" sz="1800" dirty="0"/>
              <a:t>NW can authorize/deny relaying </a:t>
            </a:r>
            <a:r>
              <a:rPr lang="en-US" sz="1800" dirty="0" smtClean="0"/>
              <a:t>to </a:t>
            </a:r>
            <a:r>
              <a:rPr lang="en-US" sz="1800" dirty="0"/>
              <a:t>a specific </a:t>
            </a:r>
            <a:r>
              <a:rPr lang="en-US" sz="1800" dirty="0" smtClean="0"/>
              <a:t>UE</a:t>
            </a:r>
            <a:endParaRPr lang="en-US" sz="1800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Continuity and UE-NW Relaying</a:t>
            </a:r>
            <a:endParaRPr lang="en-US" dirty="0"/>
          </a:p>
        </p:txBody>
      </p:sp>
      <p:sp>
        <p:nvSpPr>
          <p:cNvPr id="4" name="Isosceles Triangle 17"/>
          <p:cNvSpPr>
            <a:spLocks noChangeArrowheads="1"/>
          </p:cNvSpPr>
          <p:nvPr/>
        </p:nvSpPr>
        <p:spPr bwMode="auto">
          <a:xfrm>
            <a:off x="1832112" y="3725765"/>
            <a:ext cx="198440" cy="75723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lIns="72000" rIns="72000"/>
          <a:lstStyle/>
          <a:p>
            <a:pPr>
              <a:spcBef>
                <a:spcPct val="50000"/>
              </a:spcBef>
            </a:pPr>
            <a:endParaRPr lang="en-US" sz="1400"/>
          </a:p>
        </p:txBody>
      </p:sp>
      <p:sp>
        <p:nvSpPr>
          <p:cNvPr id="5" name="TextBox 58"/>
          <p:cNvSpPr txBox="1">
            <a:spLocks noChangeArrowheads="1"/>
          </p:cNvSpPr>
          <p:nvPr/>
        </p:nvSpPr>
        <p:spPr bwMode="auto">
          <a:xfrm>
            <a:off x="1706076" y="4524277"/>
            <a:ext cx="63350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sv-SE" sz="1400"/>
              <a:t>eNB1</a:t>
            </a:r>
          </a:p>
        </p:txBody>
      </p:sp>
      <p:sp>
        <p:nvSpPr>
          <p:cNvPr id="6" name="TextBox 53"/>
          <p:cNvSpPr txBox="1">
            <a:spLocks noChangeArrowheads="1"/>
          </p:cNvSpPr>
          <p:nvPr/>
        </p:nvSpPr>
        <p:spPr bwMode="auto">
          <a:xfrm>
            <a:off x="2553467" y="5556152"/>
            <a:ext cx="5341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sv-SE" sz="1400"/>
              <a:t>UE1</a:t>
            </a:r>
            <a:endParaRPr lang="en-US" sz="1400"/>
          </a:p>
        </p:txBody>
      </p:sp>
      <p:grpSp>
        <p:nvGrpSpPr>
          <p:cNvPr id="7" name="Group 44"/>
          <p:cNvGrpSpPr>
            <a:grpSpLocks/>
          </p:cNvGrpSpPr>
          <p:nvPr/>
        </p:nvGrpSpPr>
        <p:grpSpPr bwMode="auto">
          <a:xfrm>
            <a:off x="4383671" y="4975127"/>
            <a:ext cx="96538" cy="581025"/>
            <a:chOff x="509954" y="2611315"/>
            <a:chExt cx="114300" cy="580293"/>
          </a:xfrm>
        </p:grpSpPr>
        <p:sp>
          <p:nvSpPr>
            <p:cNvPr id="8" name="Rectangle 45"/>
            <p:cNvSpPr>
              <a:spLocks noChangeArrowheads="1"/>
            </p:cNvSpPr>
            <p:nvPr/>
          </p:nvSpPr>
          <p:spPr bwMode="auto">
            <a:xfrm>
              <a:off x="509954" y="2839915"/>
              <a:ext cx="114300" cy="351693"/>
            </a:xfrm>
            <a:prstGeom prst="rect">
              <a:avLst/>
            </a:prstGeom>
            <a:solidFill>
              <a:srgbClr val="8BC5FF"/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72000" rIns="72000"/>
            <a:lstStyle/>
            <a:p>
              <a:pPr>
                <a:spcBef>
                  <a:spcPct val="50000"/>
                </a:spcBef>
              </a:pPr>
              <a:endParaRPr lang="en-US" sz="1400"/>
            </a:p>
          </p:txBody>
        </p:sp>
        <p:cxnSp>
          <p:nvCxnSpPr>
            <p:cNvPr id="9" name="Straight Connector 46"/>
            <p:cNvCxnSpPr>
              <a:cxnSpLocks noChangeShapeType="1"/>
              <a:endCxn id="8" idx="1"/>
            </p:cNvCxnSpPr>
            <p:nvPr/>
          </p:nvCxnSpPr>
          <p:spPr bwMode="auto">
            <a:xfrm>
              <a:off x="509954" y="2611315"/>
              <a:ext cx="0" cy="404447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" name="TextBox 54"/>
          <p:cNvSpPr txBox="1">
            <a:spLocks noChangeArrowheads="1"/>
          </p:cNvSpPr>
          <p:nvPr/>
        </p:nvSpPr>
        <p:spPr bwMode="auto">
          <a:xfrm>
            <a:off x="4230819" y="5538690"/>
            <a:ext cx="5341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sv-SE" sz="1400"/>
              <a:t>UE2</a:t>
            </a:r>
            <a:endParaRPr lang="en-US" sz="140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2805540" y="5033864"/>
            <a:ext cx="1504388" cy="0"/>
          </a:xfrm>
          <a:prstGeom prst="straightConnector1">
            <a:avLst/>
          </a:prstGeom>
          <a:ln w="38100">
            <a:solidFill>
              <a:schemeClr val="accent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4427919" y="4382990"/>
            <a:ext cx="556435" cy="554037"/>
          </a:xfrm>
          <a:prstGeom prst="straightConnector1">
            <a:avLst/>
          </a:prstGeom>
          <a:ln w="38100">
            <a:solidFill>
              <a:schemeClr val="accent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41"/>
          <p:cNvGrpSpPr>
            <a:grpSpLocks/>
          </p:cNvGrpSpPr>
          <p:nvPr/>
        </p:nvGrpSpPr>
        <p:grpSpPr bwMode="auto">
          <a:xfrm>
            <a:off x="2730454" y="4968776"/>
            <a:ext cx="96538" cy="579438"/>
            <a:chOff x="509954" y="2611315"/>
            <a:chExt cx="114300" cy="580293"/>
          </a:xfrm>
        </p:grpSpPr>
        <p:sp>
          <p:nvSpPr>
            <p:cNvPr id="14" name="Rectangle 42"/>
            <p:cNvSpPr>
              <a:spLocks noChangeArrowheads="1"/>
            </p:cNvSpPr>
            <p:nvPr/>
          </p:nvSpPr>
          <p:spPr bwMode="auto">
            <a:xfrm>
              <a:off x="509954" y="2839915"/>
              <a:ext cx="114300" cy="351693"/>
            </a:xfrm>
            <a:prstGeom prst="rect">
              <a:avLst/>
            </a:prstGeom>
            <a:solidFill>
              <a:srgbClr val="8BC5FF"/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72000" rIns="72000"/>
            <a:lstStyle/>
            <a:p>
              <a:pPr>
                <a:spcBef>
                  <a:spcPct val="50000"/>
                </a:spcBef>
              </a:pPr>
              <a:endParaRPr lang="en-US" sz="1400"/>
            </a:p>
          </p:txBody>
        </p:sp>
        <p:cxnSp>
          <p:nvCxnSpPr>
            <p:cNvPr id="15" name="Straight Connector 43"/>
            <p:cNvCxnSpPr>
              <a:cxnSpLocks noChangeShapeType="1"/>
              <a:endCxn id="14" idx="1"/>
            </p:cNvCxnSpPr>
            <p:nvPr/>
          </p:nvCxnSpPr>
          <p:spPr bwMode="auto">
            <a:xfrm>
              <a:off x="509954" y="2611315"/>
              <a:ext cx="0" cy="404447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6" name="Straight Arrow Connector 15"/>
          <p:cNvCxnSpPr/>
          <p:nvPr/>
        </p:nvCxnSpPr>
        <p:spPr>
          <a:xfrm flipH="1" flipV="1">
            <a:off x="2137816" y="4382990"/>
            <a:ext cx="631521" cy="517525"/>
          </a:xfrm>
          <a:prstGeom prst="straightConnector1">
            <a:avLst/>
          </a:prstGeom>
          <a:ln w="38100">
            <a:solidFill>
              <a:schemeClr val="accent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53"/>
          <p:cNvSpPr txBox="1">
            <a:spLocks noChangeArrowheads="1"/>
          </p:cNvSpPr>
          <p:nvPr/>
        </p:nvSpPr>
        <p:spPr bwMode="auto">
          <a:xfrm>
            <a:off x="2778723" y="4483002"/>
            <a:ext cx="7136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sv-SE" sz="1400"/>
              <a:t>Switch</a:t>
            </a:r>
            <a:endParaRPr lang="en-US" sz="1400"/>
          </a:p>
        </p:txBody>
      </p:sp>
      <p:cxnSp>
        <p:nvCxnSpPr>
          <p:cNvPr id="18" name="Straight Arrow Connector 17"/>
          <p:cNvCxnSpPr/>
          <p:nvPr/>
        </p:nvCxnSpPr>
        <p:spPr>
          <a:xfrm flipH="1">
            <a:off x="3024761" y="5362476"/>
            <a:ext cx="1124939" cy="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Isosceles Triangle 17"/>
          <p:cNvSpPr>
            <a:spLocks noChangeArrowheads="1"/>
          </p:cNvSpPr>
          <p:nvPr/>
        </p:nvSpPr>
        <p:spPr bwMode="auto">
          <a:xfrm>
            <a:off x="5151956" y="3694015"/>
            <a:ext cx="198440" cy="75723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lIns="72000" rIns="72000"/>
          <a:lstStyle/>
          <a:p>
            <a:pPr>
              <a:spcBef>
                <a:spcPct val="50000"/>
              </a:spcBef>
            </a:pPr>
            <a:endParaRPr lang="en-US" sz="1400"/>
          </a:p>
        </p:txBody>
      </p:sp>
      <p:sp>
        <p:nvSpPr>
          <p:cNvPr id="20" name="TextBox 58"/>
          <p:cNvSpPr txBox="1">
            <a:spLocks noChangeArrowheads="1"/>
          </p:cNvSpPr>
          <p:nvPr/>
        </p:nvSpPr>
        <p:spPr bwMode="auto">
          <a:xfrm>
            <a:off x="4984354" y="4522690"/>
            <a:ext cx="63350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sv-SE" sz="1400"/>
              <a:t>eNB2</a:t>
            </a:r>
          </a:p>
        </p:txBody>
      </p:sp>
      <p:cxnSp>
        <p:nvCxnSpPr>
          <p:cNvPr id="21" name="Straight Connector 2"/>
          <p:cNvCxnSpPr>
            <a:cxnSpLocks noChangeShapeType="1"/>
          </p:cNvCxnSpPr>
          <p:nvPr/>
        </p:nvCxnSpPr>
        <p:spPr bwMode="auto">
          <a:xfrm flipV="1">
            <a:off x="3587231" y="5033864"/>
            <a:ext cx="0" cy="658812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TextBox 53"/>
          <p:cNvSpPr txBox="1">
            <a:spLocks noChangeArrowheads="1"/>
          </p:cNvSpPr>
          <p:nvPr/>
        </p:nvSpPr>
        <p:spPr bwMode="auto">
          <a:xfrm>
            <a:off x="2920445" y="5722550"/>
            <a:ext cx="131037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sv-SE" sz="1100" smtClean="0"/>
              <a:t>UE1-UE2 proximity </a:t>
            </a:r>
            <a:r>
              <a:rPr lang="sv-SE" sz="1100" dirty="0"/>
              <a:t>border</a:t>
            </a:r>
            <a:endParaRPr lang="en-US" sz="1100" dirty="0"/>
          </a:p>
        </p:txBody>
      </p:sp>
      <p:sp>
        <p:nvSpPr>
          <p:cNvPr id="23" name="Arc 22"/>
          <p:cNvSpPr/>
          <p:nvPr/>
        </p:nvSpPr>
        <p:spPr bwMode="auto">
          <a:xfrm rot="21196859">
            <a:off x="2302735" y="4710015"/>
            <a:ext cx="809849" cy="746125"/>
          </a:xfrm>
          <a:prstGeom prst="arc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24" name="Arc 23"/>
          <p:cNvSpPr/>
          <p:nvPr/>
        </p:nvSpPr>
        <p:spPr bwMode="auto">
          <a:xfrm rot="17479985">
            <a:off x="3973969" y="4837836"/>
            <a:ext cx="958850" cy="630180"/>
          </a:xfrm>
          <a:prstGeom prst="arc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25" name="TextBox 53"/>
          <p:cNvSpPr txBox="1">
            <a:spLocks noChangeArrowheads="1"/>
          </p:cNvSpPr>
          <p:nvPr/>
        </p:nvSpPr>
        <p:spPr bwMode="auto">
          <a:xfrm>
            <a:off x="3856734" y="4473477"/>
            <a:ext cx="7136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sv-SE" sz="1400"/>
              <a:t>Switch</a:t>
            </a:r>
            <a:endParaRPr lang="en-US" sz="1400"/>
          </a:p>
        </p:txBody>
      </p:sp>
      <p:sp>
        <p:nvSpPr>
          <p:cNvPr id="26" name="Rectangle 25"/>
          <p:cNvSpPr/>
          <p:nvPr/>
        </p:nvSpPr>
        <p:spPr bwMode="auto">
          <a:xfrm>
            <a:off x="3290462" y="3482332"/>
            <a:ext cx="651192" cy="423366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EPC</a:t>
            </a: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H="1" flipV="1">
            <a:off x="4047784" y="3725765"/>
            <a:ext cx="975716" cy="435942"/>
          </a:xfrm>
          <a:prstGeom prst="straightConnector1">
            <a:avLst/>
          </a:prstGeom>
          <a:ln w="38100">
            <a:solidFill>
              <a:schemeClr val="accent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H="1">
            <a:off x="2118969" y="3725765"/>
            <a:ext cx="1034483" cy="378618"/>
          </a:xfrm>
          <a:prstGeom prst="straightConnector1">
            <a:avLst/>
          </a:prstGeom>
          <a:ln w="38100">
            <a:solidFill>
              <a:schemeClr val="accent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Isosceles Triangle 17"/>
          <p:cNvSpPr>
            <a:spLocks noChangeArrowheads="1"/>
          </p:cNvSpPr>
          <p:nvPr/>
        </p:nvSpPr>
        <p:spPr bwMode="auto">
          <a:xfrm>
            <a:off x="7584891" y="3450691"/>
            <a:ext cx="198440" cy="757237"/>
          </a:xfrm>
          <a:prstGeom prst="triangle">
            <a:avLst>
              <a:gd name="adj" fmla="val 50000"/>
            </a:avLst>
          </a:prstGeom>
          <a:solidFill>
            <a:schemeClr val="accent1"/>
          </a:solid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lIns="72000" rIns="72000"/>
          <a:lstStyle/>
          <a:p>
            <a:pPr>
              <a:spcBef>
                <a:spcPct val="50000"/>
              </a:spcBef>
            </a:pPr>
            <a:endParaRPr lang="en-US" sz="1400"/>
          </a:p>
        </p:txBody>
      </p:sp>
      <p:sp>
        <p:nvSpPr>
          <p:cNvPr id="30" name="TextBox 58"/>
          <p:cNvSpPr txBox="1">
            <a:spLocks noChangeArrowheads="1"/>
          </p:cNvSpPr>
          <p:nvPr/>
        </p:nvSpPr>
        <p:spPr bwMode="auto">
          <a:xfrm>
            <a:off x="7367357" y="4253382"/>
            <a:ext cx="63350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sv-SE" sz="1400"/>
              <a:t>eNB1</a:t>
            </a:r>
          </a:p>
        </p:txBody>
      </p:sp>
      <p:sp>
        <p:nvSpPr>
          <p:cNvPr id="31" name="TextBox 53"/>
          <p:cNvSpPr txBox="1">
            <a:spLocks noChangeArrowheads="1"/>
          </p:cNvSpPr>
          <p:nvPr/>
        </p:nvSpPr>
        <p:spPr bwMode="auto">
          <a:xfrm>
            <a:off x="8306246" y="5281078"/>
            <a:ext cx="5341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sv-SE" sz="1400" smtClean="0"/>
              <a:t>UE2</a:t>
            </a:r>
            <a:endParaRPr lang="en-US" sz="1400" dirty="0"/>
          </a:p>
        </p:txBody>
      </p:sp>
      <p:grpSp>
        <p:nvGrpSpPr>
          <p:cNvPr id="32" name="Group 44"/>
          <p:cNvGrpSpPr>
            <a:grpSpLocks/>
          </p:cNvGrpSpPr>
          <p:nvPr/>
        </p:nvGrpSpPr>
        <p:grpSpPr bwMode="auto">
          <a:xfrm>
            <a:off x="10136450" y="4700053"/>
            <a:ext cx="96538" cy="581025"/>
            <a:chOff x="509954" y="2611315"/>
            <a:chExt cx="114300" cy="580293"/>
          </a:xfrm>
        </p:grpSpPr>
        <p:sp>
          <p:nvSpPr>
            <p:cNvPr id="33" name="Rectangle 45"/>
            <p:cNvSpPr>
              <a:spLocks noChangeArrowheads="1"/>
            </p:cNvSpPr>
            <p:nvPr/>
          </p:nvSpPr>
          <p:spPr bwMode="auto">
            <a:xfrm>
              <a:off x="509954" y="2839915"/>
              <a:ext cx="114300" cy="351693"/>
            </a:xfrm>
            <a:prstGeom prst="rect">
              <a:avLst/>
            </a:prstGeom>
            <a:solidFill>
              <a:srgbClr val="8BC5FF"/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72000" rIns="72000"/>
            <a:lstStyle/>
            <a:p>
              <a:pPr>
                <a:spcBef>
                  <a:spcPct val="50000"/>
                </a:spcBef>
              </a:pPr>
              <a:endParaRPr lang="en-US" sz="1400"/>
            </a:p>
          </p:txBody>
        </p:sp>
        <p:cxnSp>
          <p:nvCxnSpPr>
            <p:cNvPr id="34" name="Straight Connector 46"/>
            <p:cNvCxnSpPr>
              <a:cxnSpLocks noChangeShapeType="1"/>
              <a:endCxn id="33" idx="1"/>
            </p:cNvCxnSpPr>
            <p:nvPr/>
          </p:nvCxnSpPr>
          <p:spPr bwMode="auto">
            <a:xfrm>
              <a:off x="509954" y="2611315"/>
              <a:ext cx="0" cy="404447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5" name="TextBox 54"/>
          <p:cNvSpPr txBox="1">
            <a:spLocks noChangeArrowheads="1"/>
          </p:cNvSpPr>
          <p:nvPr/>
        </p:nvSpPr>
        <p:spPr bwMode="auto">
          <a:xfrm>
            <a:off x="9983598" y="5263616"/>
            <a:ext cx="5341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sv-SE" sz="1400" smtClean="0"/>
              <a:t>UE1</a:t>
            </a:r>
            <a:endParaRPr lang="en-US" sz="1400"/>
          </a:p>
        </p:txBody>
      </p:sp>
      <p:cxnSp>
        <p:nvCxnSpPr>
          <p:cNvPr id="36" name="Straight Arrow Connector 35"/>
          <p:cNvCxnSpPr/>
          <p:nvPr/>
        </p:nvCxnSpPr>
        <p:spPr>
          <a:xfrm flipH="1">
            <a:off x="8558319" y="4758790"/>
            <a:ext cx="1504388" cy="0"/>
          </a:xfrm>
          <a:prstGeom prst="straightConnector1">
            <a:avLst/>
          </a:prstGeom>
          <a:ln w="38100">
            <a:solidFill>
              <a:schemeClr val="accent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7890595" y="3829309"/>
            <a:ext cx="2290104" cy="832644"/>
          </a:xfrm>
          <a:prstGeom prst="straightConnector1">
            <a:avLst/>
          </a:prstGeom>
          <a:ln w="38100">
            <a:solidFill>
              <a:schemeClr val="accent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41"/>
          <p:cNvGrpSpPr>
            <a:grpSpLocks/>
          </p:cNvGrpSpPr>
          <p:nvPr/>
        </p:nvGrpSpPr>
        <p:grpSpPr bwMode="auto">
          <a:xfrm>
            <a:off x="8483233" y="4693702"/>
            <a:ext cx="96538" cy="579438"/>
            <a:chOff x="509954" y="2611315"/>
            <a:chExt cx="114300" cy="580293"/>
          </a:xfrm>
        </p:grpSpPr>
        <p:sp>
          <p:nvSpPr>
            <p:cNvPr id="39" name="Rectangle 42"/>
            <p:cNvSpPr>
              <a:spLocks noChangeArrowheads="1"/>
            </p:cNvSpPr>
            <p:nvPr/>
          </p:nvSpPr>
          <p:spPr bwMode="auto">
            <a:xfrm>
              <a:off x="509954" y="2839915"/>
              <a:ext cx="114300" cy="351693"/>
            </a:xfrm>
            <a:prstGeom prst="rect">
              <a:avLst/>
            </a:prstGeom>
            <a:solidFill>
              <a:srgbClr val="8BC5FF"/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72000" rIns="72000"/>
            <a:lstStyle/>
            <a:p>
              <a:pPr>
                <a:spcBef>
                  <a:spcPct val="50000"/>
                </a:spcBef>
              </a:pPr>
              <a:endParaRPr lang="en-US" sz="1400"/>
            </a:p>
          </p:txBody>
        </p:sp>
        <p:cxnSp>
          <p:nvCxnSpPr>
            <p:cNvPr id="40" name="Straight Connector 43"/>
            <p:cNvCxnSpPr>
              <a:cxnSpLocks noChangeShapeType="1"/>
              <a:endCxn id="39" idx="1"/>
            </p:cNvCxnSpPr>
            <p:nvPr/>
          </p:nvCxnSpPr>
          <p:spPr bwMode="auto">
            <a:xfrm>
              <a:off x="509954" y="2611315"/>
              <a:ext cx="0" cy="404447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41" name="Straight Arrow Connector 40"/>
          <p:cNvCxnSpPr/>
          <p:nvPr/>
        </p:nvCxnSpPr>
        <p:spPr>
          <a:xfrm flipH="1" flipV="1">
            <a:off x="7890595" y="4107916"/>
            <a:ext cx="631521" cy="517525"/>
          </a:xfrm>
          <a:prstGeom prst="straightConnector1">
            <a:avLst/>
          </a:prstGeom>
          <a:ln w="38100">
            <a:solidFill>
              <a:schemeClr val="accent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53"/>
          <p:cNvSpPr txBox="1">
            <a:spLocks noChangeArrowheads="1"/>
          </p:cNvSpPr>
          <p:nvPr/>
        </p:nvSpPr>
        <p:spPr bwMode="auto">
          <a:xfrm>
            <a:off x="8449539" y="4253382"/>
            <a:ext cx="71365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sv-SE" sz="1400" dirty="0"/>
              <a:t>Switch</a:t>
            </a:r>
            <a:endParaRPr lang="en-US" sz="1400" dirty="0"/>
          </a:p>
        </p:txBody>
      </p:sp>
      <p:cxnSp>
        <p:nvCxnSpPr>
          <p:cNvPr id="43" name="Straight Arrow Connector 42"/>
          <p:cNvCxnSpPr/>
          <p:nvPr/>
        </p:nvCxnSpPr>
        <p:spPr>
          <a:xfrm flipH="1">
            <a:off x="8806368" y="5087402"/>
            <a:ext cx="1124939" cy="0"/>
          </a:xfrm>
          <a:prstGeom prst="straightConnector1">
            <a:avLst/>
          </a:prstGeom>
          <a:ln w="254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2"/>
          <p:cNvCxnSpPr>
            <a:cxnSpLocks noChangeShapeType="1"/>
          </p:cNvCxnSpPr>
          <p:nvPr/>
        </p:nvCxnSpPr>
        <p:spPr bwMode="auto">
          <a:xfrm flipV="1">
            <a:off x="9340010" y="4758790"/>
            <a:ext cx="0" cy="658812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5" name="TextBox 53"/>
          <p:cNvSpPr txBox="1">
            <a:spLocks noChangeArrowheads="1"/>
          </p:cNvSpPr>
          <p:nvPr/>
        </p:nvSpPr>
        <p:spPr bwMode="auto">
          <a:xfrm>
            <a:off x="8731353" y="5450487"/>
            <a:ext cx="119995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sv-SE" sz="1100" smtClean="0"/>
              <a:t>UE1-UE2 proximity </a:t>
            </a:r>
            <a:r>
              <a:rPr lang="sv-SE" sz="1100" dirty="0"/>
              <a:t>border</a:t>
            </a:r>
            <a:endParaRPr lang="en-US" sz="1100" dirty="0"/>
          </a:p>
        </p:txBody>
      </p:sp>
      <p:sp>
        <p:nvSpPr>
          <p:cNvPr id="46" name="Arc 45"/>
          <p:cNvSpPr/>
          <p:nvPr/>
        </p:nvSpPr>
        <p:spPr bwMode="auto">
          <a:xfrm rot="13729942">
            <a:off x="9280679" y="4295059"/>
            <a:ext cx="809849" cy="746125"/>
          </a:xfrm>
          <a:prstGeom prst="arc">
            <a:avLst>
              <a:gd name="adj1" fmla="val 17706603"/>
              <a:gd name="adj2" fmla="val 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/>
          </a:p>
        </p:txBody>
      </p:sp>
      <p:grpSp>
        <p:nvGrpSpPr>
          <p:cNvPr id="47" name="Group 44"/>
          <p:cNvGrpSpPr>
            <a:grpSpLocks/>
          </p:cNvGrpSpPr>
          <p:nvPr/>
        </p:nvGrpSpPr>
        <p:grpSpPr bwMode="auto">
          <a:xfrm>
            <a:off x="9163196" y="3248284"/>
            <a:ext cx="114300" cy="581025"/>
            <a:chOff x="509954" y="2611315"/>
            <a:chExt cx="114300" cy="580293"/>
          </a:xfrm>
        </p:grpSpPr>
        <p:sp>
          <p:nvSpPr>
            <p:cNvPr id="48" name="Rectangle 45"/>
            <p:cNvSpPr>
              <a:spLocks noChangeArrowheads="1"/>
            </p:cNvSpPr>
            <p:nvPr/>
          </p:nvSpPr>
          <p:spPr bwMode="auto">
            <a:xfrm>
              <a:off x="509954" y="2839915"/>
              <a:ext cx="114300" cy="351693"/>
            </a:xfrm>
            <a:prstGeom prst="rect">
              <a:avLst/>
            </a:prstGeom>
            <a:solidFill>
              <a:srgbClr val="8BC5FF"/>
            </a:solidFill>
            <a:ln w="12700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72000" rIns="72000"/>
            <a:lstStyle/>
            <a:p>
              <a:pPr>
                <a:spcBef>
                  <a:spcPct val="50000"/>
                </a:spcBef>
              </a:pPr>
              <a:endParaRPr lang="en-US" sz="1400"/>
            </a:p>
          </p:txBody>
        </p:sp>
        <p:cxnSp>
          <p:nvCxnSpPr>
            <p:cNvPr id="49" name="Straight Connector 46"/>
            <p:cNvCxnSpPr>
              <a:cxnSpLocks noChangeShapeType="1"/>
              <a:endCxn id="48" idx="1"/>
            </p:cNvCxnSpPr>
            <p:nvPr/>
          </p:nvCxnSpPr>
          <p:spPr bwMode="auto">
            <a:xfrm>
              <a:off x="509954" y="2611315"/>
              <a:ext cx="0" cy="404447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50" name="Straight Arrow Connector 49"/>
          <p:cNvCxnSpPr/>
          <p:nvPr/>
        </p:nvCxnSpPr>
        <p:spPr>
          <a:xfrm flipH="1" flipV="1">
            <a:off x="9347501" y="3653241"/>
            <a:ext cx="885487" cy="903740"/>
          </a:xfrm>
          <a:prstGeom prst="straightConnector1">
            <a:avLst/>
          </a:prstGeom>
          <a:ln w="38100">
            <a:solidFill>
              <a:schemeClr val="accent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H="1" flipV="1">
            <a:off x="7880496" y="3653095"/>
            <a:ext cx="1144588" cy="146"/>
          </a:xfrm>
          <a:prstGeom prst="straightConnector1">
            <a:avLst/>
          </a:prstGeom>
          <a:ln w="38100">
            <a:solidFill>
              <a:schemeClr val="accent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Arc 51"/>
          <p:cNvSpPr/>
          <p:nvPr/>
        </p:nvSpPr>
        <p:spPr bwMode="auto">
          <a:xfrm rot="15094622">
            <a:off x="9535716" y="4260086"/>
            <a:ext cx="809849" cy="746125"/>
          </a:xfrm>
          <a:prstGeom prst="arc">
            <a:avLst>
              <a:gd name="adj1" fmla="val 16200000"/>
              <a:gd name="adj2" fmla="val 601091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53" name="Arc 52"/>
          <p:cNvSpPr/>
          <p:nvPr/>
        </p:nvSpPr>
        <p:spPr bwMode="auto">
          <a:xfrm rot="16733632">
            <a:off x="9373756" y="4064098"/>
            <a:ext cx="809849" cy="746125"/>
          </a:xfrm>
          <a:prstGeom prst="arc">
            <a:avLst>
              <a:gd name="adj1" fmla="val 16200000"/>
              <a:gd name="adj2" fmla="val 20270340"/>
            </a:avLst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arrow" w="med" len="med"/>
            <a:tailEnd type="arrow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/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9360781" y="3248284"/>
            <a:ext cx="53412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sv-SE" sz="1400" dirty="0" smtClean="0"/>
              <a:t>UE3</a:t>
            </a:r>
            <a:endParaRPr lang="en-US" sz="1400" dirty="0"/>
          </a:p>
        </p:txBody>
      </p:sp>
      <p:sp>
        <p:nvSpPr>
          <p:cNvPr id="56" name="Rectangle 55"/>
          <p:cNvSpPr/>
          <p:nvPr/>
        </p:nvSpPr>
        <p:spPr bwMode="auto">
          <a:xfrm>
            <a:off x="6324427" y="3771979"/>
            <a:ext cx="651192" cy="423366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EPC</a:t>
            </a: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57" name="Straight Arrow Connector 56"/>
          <p:cNvCxnSpPr/>
          <p:nvPr/>
        </p:nvCxnSpPr>
        <p:spPr>
          <a:xfrm flipH="1">
            <a:off x="7013163" y="4026259"/>
            <a:ext cx="547918" cy="0"/>
          </a:xfrm>
          <a:prstGeom prst="straightConnector1">
            <a:avLst/>
          </a:prstGeom>
          <a:ln w="38100">
            <a:solidFill>
              <a:schemeClr val="accent5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058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Main focus on new measurements and procedures for relaying and service continuity support under EPC control</a:t>
            </a:r>
          </a:p>
          <a:p>
            <a:r>
              <a:rPr lang="en-US" dirty="0" smtClean="0"/>
              <a:t>Additional focus on energy optimization for the scheduling procedure and </a:t>
            </a:r>
            <a:r>
              <a:rPr lang="en-US" dirty="0" err="1" smtClean="0"/>
              <a:t>sidelink</a:t>
            </a:r>
            <a:r>
              <a:rPr lang="en-US" dirty="0" smtClean="0"/>
              <a:t> power control</a:t>
            </a:r>
          </a:p>
          <a:p>
            <a:r>
              <a:rPr lang="en-US" dirty="0" smtClean="0"/>
              <a:t>Postpone </a:t>
            </a:r>
            <a:r>
              <a:rPr lang="en-US" dirty="0" err="1" smtClean="0"/>
              <a:t>sidelink</a:t>
            </a:r>
            <a:r>
              <a:rPr lang="en-US" dirty="0" smtClean="0"/>
              <a:t> (single link) spectral efficiency improvements and peak rate enhancements</a:t>
            </a:r>
          </a:p>
          <a:p>
            <a:pPr lvl="1"/>
            <a:r>
              <a:rPr lang="en-US" dirty="0" err="1" smtClean="0"/>
              <a:t>Sidelink</a:t>
            </a:r>
            <a:r>
              <a:rPr lang="en-US" dirty="0" smtClean="0"/>
              <a:t> power control increases system capacity even without advanced feedback and link adaptation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Communication Optimizations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82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6219466" cy="3852000"/>
          </a:xfrm>
        </p:spPr>
        <p:txBody>
          <a:bodyPr/>
          <a:lstStyle/>
          <a:p>
            <a:r>
              <a:rPr lang="en-US" dirty="0" smtClean="0"/>
              <a:t>Cooperative Awareness Messages (CAM) for vehicular driving security are broadcasted using adapted D2D discovery channels and procedures</a:t>
            </a:r>
          </a:p>
          <a:p>
            <a:pPr lvl="1"/>
            <a:r>
              <a:rPr lang="en-US" dirty="0"/>
              <a:t>CAM messages are typically 300-500 bytes in length and are delivered every </a:t>
            </a:r>
            <a:r>
              <a:rPr lang="en-US" dirty="0" smtClean="0"/>
              <a:t>0.1-1s</a:t>
            </a:r>
          </a:p>
          <a:p>
            <a:pPr lvl="1"/>
            <a:r>
              <a:rPr lang="en-US" dirty="0" smtClean="0"/>
              <a:t>Support for occasionally out of coverage vehicles is required (the out of coverage discovery solutions for NSPS can be largely reused)</a:t>
            </a:r>
            <a:endParaRPr lang="en-US" dirty="0"/>
          </a:p>
          <a:p>
            <a:r>
              <a:rPr lang="en-US" dirty="0" smtClean="0"/>
              <a:t>The eNB controls V2V resources</a:t>
            </a:r>
          </a:p>
          <a:p>
            <a:pPr lvl="1"/>
            <a:r>
              <a:rPr lang="en-US" dirty="0" smtClean="0"/>
              <a:t>Different RRM strategies are possible within the resources allocated by the eNB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V2V</a:t>
            </a:r>
            <a:endParaRPr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7213997" y="2312392"/>
            <a:ext cx="4306528" cy="1894436"/>
          </a:xfrm>
          <a:prstGeom prst="ellipse">
            <a:avLst/>
          </a:prstGeom>
          <a:solidFill>
            <a:schemeClr val="accent1">
              <a:alpha val="0"/>
            </a:schemeClr>
          </a:solidFill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8917278" y="4453038"/>
            <a:ext cx="958960" cy="615662"/>
            <a:chOff x="3137003" y="4948777"/>
            <a:chExt cx="1709327" cy="1032191"/>
          </a:xfrm>
        </p:grpSpPr>
        <p:sp>
          <p:nvSpPr>
            <p:cNvPr id="24" name="Freeform 3"/>
            <p:cNvSpPr>
              <a:spLocks noChangeAspect="1" noEditPoints="1"/>
            </p:cNvSpPr>
            <p:nvPr/>
          </p:nvSpPr>
          <p:spPr bwMode="auto">
            <a:xfrm>
              <a:off x="3406877" y="5214733"/>
              <a:ext cx="1439453" cy="766235"/>
            </a:xfrm>
            <a:custGeom>
              <a:avLst/>
              <a:gdLst>
                <a:gd name="T0" fmla="*/ 508 w 524"/>
                <a:gd name="T1" fmla="*/ 77 h 279"/>
                <a:gd name="T2" fmla="*/ 494 w 524"/>
                <a:gd name="T3" fmla="*/ 241 h 279"/>
                <a:gd name="T4" fmla="*/ 475 w 524"/>
                <a:gd name="T5" fmla="*/ 235 h 279"/>
                <a:gd name="T6" fmla="*/ 385 w 524"/>
                <a:gd name="T7" fmla="*/ 233 h 279"/>
                <a:gd name="T8" fmla="*/ 95 w 524"/>
                <a:gd name="T9" fmla="*/ 190 h 279"/>
                <a:gd name="T10" fmla="*/ 51 w 524"/>
                <a:gd name="T11" fmla="*/ 241 h 279"/>
                <a:gd name="T12" fmla="*/ 16 w 524"/>
                <a:gd name="T13" fmla="*/ 227 h 279"/>
                <a:gd name="T14" fmla="*/ 31 w 524"/>
                <a:gd name="T15" fmla="*/ 16 h 279"/>
                <a:gd name="T16" fmla="*/ 508 w 524"/>
                <a:gd name="T17" fmla="*/ 31 h 279"/>
                <a:gd name="T18" fmla="*/ 516 w 524"/>
                <a:gd name="T19" fmla="*/ 54 h 279"/>
                <a:gd name="T20" fmla="*/ 524 w 524"/>
                <a:gd name="T21" fmla="*/ 31 h 279"/>
                <a:gd name="T22" fmla="*/ 31 w 524"/>
                <a:gd name="T23" fmla="*/ 0 h 279"/>
                <a:gd name="T24" fmla="*/ 0 w 524"/>
                <a:gd name="T25" fmla="*/ 227 h 279"/>
                <a:gd name="T26" fmla="*/ 38 w 524"/>
                <a:gd name="T27" fmla="*/ 257 h 279"/>
                <a:gd name="T28" fmla="*/ 95 w 524"/>
                <a:gd name="T29" fmla="*/ 279 h 279"/>
                <a:gd name="T30" fmla="*/ 388 w 524"/>
                <a:gd name="T31" fmla="*/ 249 h 279"/>
                <a:gd name="T32" fmla="*/ 468 w 524"/>
                <a:gd name="T33" fmla="*/ 257 h 279"/>
                <a:gd name="T34" fmla="*/ 524 w 524"/>
                <a:gd name="T35" fmla="*/ 227 h 279"/>
                <a:gd name="T36" fmla="*/ 516 w 524"/>
                <a:gd name="T37" fmla="*/ 69 h 279"/>
                <a:gd name="T38" fmla="*/ 67 w 524"/>
                <a:gd name="T39" fmla="*/ 235 h 279"/>
                <a:gd name="T40" fmla="*/ 124 w 524"/>
                <a:gd name="T41" fmla="*/ 235 h 279"/>
                <a:gd name="T42" fmla="*/ 430 w 524"/>
                <a:gd name="T43" fmla="*/ 263 h 279"/>
                <a:gd name="T44" fmla="*/ 430 w 524"/>
                <a:gd name="T45" fmla="*/ 206 h 279"/>
                <a:gd name="T46" fmla="*/ 430 w 524"/>
                <a:gd name="T47" fmla="*/ 263 h 279"/>
                <a:gd name="T48" fmla="*/ 344 w 524"/>
                <a:gd name="T49" fmla="*/ 49 h 279"/>
                <a:gd name="T50" fmla="*/ 358 w 524"/>
                <a:gd name="T51" fmla="*/ 129 h 279"/>
                <a:gd name="T52" fmla="*/ 408 w 524"/>
                <a:gd name="T53" fmla="*/ 115 h 279"/>
                <a:gd name="T54" fmla="*/ 393 w 524"/>
                <a:gd name="T55" fmla="*/ 35 h 279"/>
                <a:gd name="T56" fmla="*/ 392 w 524"/>
                <a:gd name="T57" fmla="*/ 113 h 279"/>
                <a:gd name="T58" fmla="*/ 360 w 524"/>
                <a:gd name="T59" fmla="*/ 51 h 279"/>
                <a:gd name="T60" fmla="*/ 392 w 524"/>
                <a:gd name="T61" fmla="*/ 113 h 279"/>
                <a:gd name="T62" fmla="*/ 180 w 524"/>
                <a:gd name="T63" fmla="*/ 49 h 279"/>
                <a:gd name="T64" fmla="*/ 195 w 524"/>
                <a:gd name="T65" fmla="*/ 214 h 279"/>
                <a:gd name="T66" fmla="*/ 244 w 524"/>
                <a:gd name="T67" fmla="*/ 200 h 279"/>
                <a:gd name="T68" fmla="*/ 230 w 524"/>
                <a:gd name="T69" fmla="*/ 35 h 279"/>
                <a:gd name="T70" fmla="*/ 228 w 524"/>
                <a:gd name="T71" fmla="*/ 198 h 279"/>
                <a:gd name="T72" fmla="*/ 196 w 524"/>
                <a:gd name="T73" fmla="*/ 113 h 279"/>
                <a:gd name="T74" fmla="*/ 228 w 524"/>
                <a:gd name="T75" fmla="*/ 198 h 279"/>
                <a:gd name="T76" fmla="*/ 196 w 524"/>
                <a:gd name="T77" fmla="*/ 97 h 279"/>
                <a:gd name="T78" fmla="*/ 228 w 524"/>
                <a:gd name="T79" fmla="*/ 51 h 279"/>
                <a:gd name="T80" fmla="*/ 49 w 524"/>
                <a:gd name="T81" fmla="*/ 35 h 279"/>
                <a:gd name="T82" fmla="*/ 35 w 524"/>
                <a:gd name="T83" fmla="*/ 115 h 279"/>
                <a:gd name="T84" fmla="*/ 148 w 524"/>
                <a:gd name="T85" fmla="*/ 129 h 279"/>
                <a:gd name="T86" fmla="*/ 162 w 524"/>
                <a:gd name="T87" fmla="*/ 49 h 279"/>
                <a:gd name="T88" fmla="*/ 49 w 524"/>
                <a:gd name="T89" fmla="*/ 35 h 279"/>
                <a:gd name="T90" fmla="*/ 51 w 524"/>
                <a:gd name="T91" fmla="*/ 113 h 279"/>
                <a:gd name="T92" fmla="*/ 146 w 524"/>
                <a:gd name="T93" fmla="*/ 51 h 279"/>
                <a:gd name="T94" fmla="*/ 440 w 524"/>
                <a:gd name="T95" fmla="*/ 35 h 279"/>
                <a:gd name="T96" fmla="*/ 426 w 524"/>
                <a:gd name="T97" fmla="*/ 115 h 279"/>
                <a:gd name="T98" fmla="*/ 475 w 524"/>
                <a:gd name="T99" fmla="*/ 129 h 279"/>
                <a:gd name="T100" fmla="*/ 490 w 524"/>
                <a:gd name="T101" fmla="*/ 49 h 279"/>
                <a:gd name="T102" fmla="*/ 440 w 524"/>
                <a:gd name="T103" fmla="*/ 35 h 279"/>
                <a:gd name="T104" fmla="*/ 442 w 524"/>
                <a:gd name="T105" fmla="*/ 113 h 279"/>
                <a:gd name="T106" fmla="*/ 474 w 524"/>
                <a:gd name="T107" fmla="*/ 51 h 279"/>
                <a:gd name="T108" fmla="*/ 276 w 524"/>
                <a:gd name="T109" fmla="*/ 35 h 279"/>
                <a:gd name="T110" fmla="*/ 262 w 524"/>
                <a:gd name="T111" fmla="*/ 115 h 279"/>
                <a:gd name="T112" fmla="*/ 311 w 524"/>
                <a:gd name="T113" fmla="*/ 129 h 279"/>
                <a:gd name="T114" fmla="*/ 326 w 524"/>
                <a:gd name="T115" fmla="*/ 49 h 279"/>
                <a:gd name="T116" fmla="*/ 276 w 524"/>
                <a:gd name="T117" fmla="*/ 35 h 279"/>
                <a:gd name="T118" fmla="*/ 279 w 524"/>
                <a:gd name="T119" fmla="*/ 114 h 279"/>
                <a:gd name="T120" fmla="*/ 310 w 524"/>
                <a:gd name="T121" fmla="*/ 51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4" h="279">
                  <a:moveTo>
                    <a:pt x="516" y="69"/>
                  </a:moveTo>
                  <a:cubicBezTo>
                    <a:pt x="512" y="69"/>
                    <a:pt x="508" y="72"/>
                    <a:pt x="508" y="77"/>
                  </a:cubicBezTo>
                  <a:cubicBezTo>
                    <a:pt x="508" y="227"/>
                    <a:pt x="508" y="227"/>
                    <a:pt x="508" y="227"/>
                  </a:cubicBezTo>
                  <a:cubicBezTo>
                    <a:pt x="508" y="235"/>
                    <a:pt x="502" y="241"/>
                    <a:pt x="494" y="241"/>
                  </a:cubicBezTo>
                  <a:cubicBezTo>
                    <a:pt x="474" y="241"/>
                    <a:pt x="474" y="241"/>
                    <a:pt x="474" y="241"/>
                  </a:cubicBezTo>
                  <a:cubicBezTo>
                    <a:pt x="474" y="239"/>
                    <a:pt x="475" y="237"/>
                    <a:pt x="475" y="235"/>
                  </a:cubicBezTo>
                  <a:cubicBezTo>
                    <a:pt x="475" y="210"/>
                    <a:pt x="455" y="190"/>
                    <a:pt x="430" y="190"/>
                  </a:cubicBezTo>
                  <a:cubicBezTo>
                    <a:pt x="406" y="190"/>
                    <a:pt x="386" y="209"/>
                    <a:pt x="385" y="233"/>
                  </a:cubicBezTo>
                  <a:cubicBezTo>
                    <a:pt x="140" y="233"/>
                    <a:pt x="140" y="233"/>
                    <a:pt x="140" y="233"/>
                  </a:cubicBezTo>
                  <a:cubicBezTo>
                    <a:pt x="139" y="209"/>
                    <a:pt x="119" y="190"/>
                    <a:pt x="95" y="190"/>
                  </a:cubicBezTo>
                  <a:cubicBezTo>
                    <a:pt x="71" y="190"/>
                    <a:pt x="51" y="210"/>
                    <a:pt x="51" y="235"/>
                  </a:cubicBezTo>
                  <a:cubicBezTo>
                    <a:pt x="51" y="237"/>
                    <a:pt x="51" y="239"/>
                    <a:pt x="51" y="241"/>
                  </a:cubicBezTo>
                  <a:cubicBezTo>
                    <a:pt x="31" y="241"/>
                    <a:pt x="31" y="241"/>
                    <a:pt x="31" y="241"/>
                  </a:cubicBezTo>
                  <a:cubicBezTo>
                    <a:pt x="23" y="241"/>
                    <a:pt x="16" y="235"/>
                    <a:pt x="16" y="227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23"/>
                    <a:pt x="23" y="16"/>
                    <a:pt x="31" y="16"/>
                  </a:cubicBezTo>
                  <a:cubicBezTo>
                    <a:pt x="494" y="16"/>
                    <a:pt x="494" y="16"/>
                    <a:pt x="494" y="16"/>
                  </a:cubicBezTo>
                  <a:cubicBezTo>
                    <a:pt x="502" y="16"/>
                    <a:pt x="508" y="23"/>
                    <a:pt x="508" y="31"/>
                  </a:cubicBezTo>
                  <a:cubicBezTo>
                    <a:pt x="508" y="46"/>
                    <a:pt x="508" y="46"/>
                    <a:pt x="508" y="46"/>
                  </a:cubicBezTo>
                  <a:cubicBezTo>
                    <a:pt x="508" y="50"/>
                    <a:pt x="512" y="54"/>
                    <a:pt x="516" y="54"/>
                  </a:cubicBezTo>
                  <a:cubicBezTo>
                    <a:pt x="521" y="54"/>
                    <a:pt x="524" y="50"/>
                    <a:pt x="524" y="46"/>
                  </a:cubicBezTo>
                  <a:cubicBezTo>
                    <a:pt x="524" y="31"/>
                    <a:pt x="524" y="31"/>
                    <a:pt x="524" y="31"/>
                  </a:cubicBezTo>
                  <a:cubicBezTo>
                    <a:pt x="524" y="14"/>
                    <a:pt x="510" y="0"/>
                    <a:pt x="494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227"/>
                    <a:pt x="0" y="227"/>
                    <a:pt x="0" y="227"/>
                  </a:cubicBezTo>
                  <a:cubicBezTo>
                    <a:pt x="0" y="244"/>
                    <a:pt x="14" y="257"/>
                    <a:pt x="31" y="257"/>
                  </a:cubicBezTo>
                  <a:cubicBezTo>
                    <a:pt x="31" y="257"/>
                    <a:pt x="33" y="257"/>
                    <a:pt x="38" y="257"/>
                  </a:cubicBezTo>
                  <a:cubicBezTo>
                    <a:pt x="42" y="257"/>
                    <a:pt x="49" y="257"/>
                    <a:pt x="57" y="257"/>
                  </a:cubicBezTo>
                  <a:cubicBezTo>
                    <a:pt x="65" y="270"/>
                    <a:pt x="79" y="279"/>
                    <a:pt x="95" y="279"/>
                  </a:cubicBezTo>
                  <a:cubicBezTo>
                    <a:pt x="115" y="279"/>
                    <a:pt x="132" y="266"/>
                    <a:pt x="138" y="249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94" y="266"/>
                    <a:pt x="410" y="279"/>
                    <a:pt x="430" y="279"/>
                  </a:cubicBezTo>
                  <a:cubicBezTo>
                    <a:pt x="446" y="279"/>
                    <a:pt x="460" y="270"/>
                    <a:pt x="468" y="257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510" y="257"/>
                    <a:pt x="524" y="244"/>
                    <a:pt x="524" y="227"/>
                  </a:cubicBezTo>
                  <a:cubicBezTo>
                    <a:pt x="524" y="77"/>
                    <a:pt x="524" y="77"/>
                    <a:pt x="524" y="77"/>
                  </a:cubicBezTo>
                  <a:cubicBezTo>
                    <a:pt x="524" y="72"/>
                    <a:pt x="521" y="69"/>
                    <a:pt x="516" y="69"/>
                  </a:cubicBezTo>
                  <a:close/>
                  <a:moveTo>
                    <a:pt x="95" y="263"/>
                  </a:moveTo>
                  <a:cubicBezTo>
                    <a:pt x="79" y="263"/>
                    <a:pt x="67" y="250"/>
                    <a:pt x="67" y="235"/>
                  </a:cubicBezTo>
                  <a:cubicBezTo>
                    <a:pt x="67" y="219"/>
                    <a:pt x="79" y="206"/>
                    <a:pt x="95" y="206"/>
                  </a:cubicBezTo>
                  <a:cubicBezTo>
                    <a:pt x="111" y="206"/>
                    <a:pt x="124" y="219"/>
                    <a:pt x="124" y="235"/>
                  </a:cubicBezTo>
                  <a:cubicBezTo>
                    <a:pt x="124" y="250"/>
                    <a:pt x="111" y="263"/>
                    <a:pt x="95" y="263"/>
                  </a:cubicBezTo>
                  <a:close/>
                  <a:moveTo>
                    <a:pt x="430" y="263"/>
                  </a:moveTo>
                  <a:cubicBezTo>
                    <a:pt x="414" y="263"/>
                    <a:pt x="401" y="250"/>
                    <a:pt x="401" y="235"/>
                  </a:cubicBezTo>
                  <a:cubicBezTo>
                    <a:pt x="401" y="219"/>
                    <a:pt x="414" y="206"/>
                    <a:pt x="430" y="206"/>
                  </a:cubicBezTo>
                  <a:cubicBezTo>
                    <a:pt x="446" y="206"/>
                    <a:pt x="459" y="219"/>
                    <a:pt x="459" y="235"/>
                  </a:cubicBezTo>
                  <a:cubicBezTo>
                    <a:pt x="459" y="250"/>
                    <a:pt x="446" y="263"/>
                    <a:pt x="430" y="263"/>
                  </a:cubicBezTo>
                  <a:close/>
                  <a:moveTo>
                    <a:pt x="358" y="35"/>
                  </a:moveTo>
                  <a:cubicBezTo>
                    <a:pt x="351" y="35"/>
                    <a:pt x="344" y="41"/>
                    <a:pt x="344" y="49"/>
                  </a:cubicBezTo>
                  <a:cubicBezTo>
                    <a:pt x="344" y="115"/>
                    <a:pt x="344" y="115"/>
                    <a:pt x="344" y="115"/>
                  </a:cubicBezTo>
                  <a:cubicBezTo>
                    <a:pt x="344" y="123"/>
                    <a:pt x="351" y="129"/>
                    <a:pt x="358" y="129"/>
                  </a:cubicBezTo>
                  <a:cubicBezTo>
                    <a:pt x="393" y="129"/>
                    <a:pt x="393" y="129"/>
                    <a:pt x="393" y="129"/>
                  </a:cubicBezTo>
                  <a:cubicBezTo>
                    <a:pt x="401" y="129"/>
                    <a:pt x="408" y="123"/>
                    <a:pt x="408" y="115"/>
                  </a:cubicBezTo>
                  <a:cubicBezTo>
                    <a:pt x="408" y="49"/>
                    <a:pt x="408" y="49"/>
                    <a:pt x="408" y="49"/>
                  </a:cubicBezTo>
                  <a:cubicBezTo>
                    <a:pt x="408" y="41"/>
                    <a:pt x="401" y="35"/>
                    <a:pt x="393" y="35"/>
                  </a:cubicBezTo>
                  <a:lnTo>
                    <a:pt x="358" y="35"/>
                  </a:lnTo>
                  <a:close/>
                  <a:moveTo>
                    <a:pt x="392" y="113"/>
                  </a:moveTo>
                  <a:cubicBezTo>
                    <a:pt x="360" y="113"/>
                    <a:pt x="360" y="113"/>
                    <a:pt x="360" y="113"/>
                  </a:cubicBezTo>
                  <a:cubicBezTo>
                    <a:pt x="360" y="51"/>
                    <a:pt x="360" y="51"/>
                    <a:pt x="360" y="51"/>
                  </a:cubicBezTo>
                  <a:cubicBezTo>
                    <a:pt x="392" y="51"/>
                    <a:pt x="392" y="51"/>
                    <a:pt x="392" y="51"/>
                  </a:cubicBezTo>
                  <a:lnTo>
                    <a:pt x="392" y="113"/>
                  </a:lnTo>
                  <a:close/>
                  <a:moveTo>
                    <a:pt x="195" y="35"/>
                  </a:moveTo>
                  <a:cubicBezTo>
                    <a:pt x="187" y="35"/>
                    <a:pt x="180" y="41"/>
                    <a:pt x="180" y="49"/>
                  </a:cubicBezTo>
                  <a:cubicBezTo>
                    <a:pt x="180" y="200"/>
                    <a:pt x="180" y="200"/>
                    <a:pt x="180" y="200"/>
                  </a:cubicBezTo>
                  <a:cubicBezTo>
                    <a:pt x="180" y="208"/>
                    <a:pt x="187" y="214"/>
                    <a:pt x="195" y="214"/>
                  </a:cubicBezTo>
                  <a:cubicBezTo>
                    <a:pt x="230" y="214"/>
                    <a:pt x="230" y="214"/>
                    <a:pt x="230" y="214"/>
                  </a:cubicBezTo>
                  <a:cubicBezTo>
                    <a:pt x="237" y="214"/>
                    <a:pt x="244" y="208"/>
                    <a:pt x="244" y="200"/>
                  </a:cubicBezTo>
                  <a:cubicBezTo>
                    <a:pt x="244" y="49"/>
                    <a:pt x="244" y="49"/>
                    <a:pt x="244" y="49"/>
                  </a:cubicBezTo>
                  <a:cubicBezTo>
                    <a:pt x="244" y="41"/>
                    <a:pt x="237" y="35"/>
                    <a:pt x="230" y="35"/>
                  </a:cubicBezTo>
                  <a:lnTo>
                    <a:pt x="195" y="35"/>
                  </a:lnTo>
                  <a:close/>
                  <a:moveTo>
                    <a:pt x="228" y="198"/>
                  </a:moveTo>
                  <a:cubicBezTo>
                    <a:pt x="196" y="198"/>
                    <a:pt x="196" y="198"/>
                    <a:pt x="196" y="198"/>
                  </a:cubicBezTo>
                  <a:cubicBezTo>
                    <a:pt x="196" y="113"/>
                    <a:pt x="196" y="113"/>
                    <a:pt x="196" y="113"/>
                  </a:cubicBezTo>
                  <a:cubicBezTo>
                    <a:pt x="228" y="113"/>
                    <a:pt x="228" y="113"/>
                    <a:pt x="228" y="113"/>
                  </a:cubicBezTo>
                  <a:lnTo>
                    <a:pt x="228" y="198"/>
                  </a:lnTo>
                  <a:close/>
                  <a:moveTo>
                    <a:pt x="228" y="97"/>
                  </a:moveTo>
                  <a:cubicBezTo>
                    <a:pt x="196" y="97"/>
                    <a:pt x="196" y="97"/>
                    <a:pt x="196" y="97"/>
                  </a:cubicBezTo>
                  <a:cubicBezTo>
                    <a:pt x="196" y="51"/>
                    <a:pt x="196" y="51"/>
                    <a:pt x="196" y="51"/>
                  </a:cubicBezTo>
                  <a:cubicBezTo>
                    <a:pt x="228" y="51"/>
                    <a:pt x="228" y="51"/>
                    <a:pt x="228" y="51"/>
                  </a:cubicBezTo>
                  <a:lnTo>
                    <a:pt x="228" y="97"/>
                  </a:lnTo>
                  <a:close/>
                  <a:moveTo>
                    <a:pt x="49" y="35"/>
                  </a:moveTo>
                  <a:cubicBezTo>
                    <a:pt x="41" y="35"/>
                    <a:pt x="35" y="41"/>
                    <a:pt x="35" y="49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23"/>
                    <a:pt x="41" y="129"/>
                    <a:pt x="49" y="129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56" y="129"/>
                    <a:pt x="162" y="123"/>
                    <a:pt x="162" y="115"/>
                  </a:cubicBezTo>
                  <a:cubicBezTo>
                    <a:pt x="162" y="49"/>
                    <a:pt x="162" y="49"/>
                    <a:pt x="162" y="49"/>
                  </a:cubicBezTo>
                  <a:cubicBezTo>
                    <a:pt x="162" y="41"/>
                    <a:pt x="156" y="35"/>
                    <a:pt x="148" y="35"/>
                  </a:cubicBezTo>
                  <a:lnTo>
                    <a:pt x="49" y="35"/>
                  </a:lnTo>
                  <a:close/>
                  <a:moveTo>
                    <a:pt x="146" y="113"/>
                  </a:moveTo>
                  <a:cubicBezTo>
                    <a:pt x="51" y="113"/>
                    <a:pt x="51" y="113"/>
                    <a:pt x="51" y="113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146" y="51"/>
                    <a:pt x="146" y="51"/>
                    <a:pt x="146" y="51"/>
                  </a:cubicBezTo>
                  <a:lnTo>
                    <a:pt x="146" y="113"/>
                  </a:lnTo>
                  <a:close/>
                  <a:moveTo>
                    <a:pt x="440" y="35"/>
                  </a:moveTo>
                  <a:cubicBezTo>
                    <a:pt x="432" y="35"/>
                    <a:pt x="426" y="41"/>
                    <a:pt x="426" y="49"/>
                  </a:cubicBezTo>
                  <a:cubicBezTo>
                    <a:pt x="426" y="115"/>
                    <a:pt x="426" y="115"/>
                    <a:pt x="426" y="115"/>
                  </a:cubicBezTo>
                  <a:cubicBezTo>
                    <a:pt x="426" y="123"/>
                    <a:pt x="432" y="129"/>
                    <a:pt x="440" y="129"/>
                  </a:cubicBezTo>
                  <a:cubicBezTo>
                    <a:pt x="475" y="129"/>
                    <a:pt x="475" y="129"/>
                    <a:pt x="475" y="129"/>
                  </a:cubicBezTo>
                  <a:cubicBezTo>
                    <a:pt x="483" y="129"/>
                    <a:pt x="490" y="123"/>
                    <a:pt x="490" y="115"/>
                  </a:cubicBezTo>
                  <a:cubicBezTo>
                    <a:pt x="490" y="49"/>
                    <a:pt x="490" y="49"/>
                    <a:pt x="490" y="49"/>
                  </a:cubicBezTo>
                  <a:cubicBezTo>
                    <a:pt x="490" y="41"/>
                    <a:pt x="483" y="35"/>
                    <a:pt x="475" y="35"/>
                  </a:cubicBezTo>
                  <a:lnTo>
                    <a:pt x="440" y="35"/>
                  </a:lnTo>
                  <a:close/>
                  <a:moveTo>
                    <a:pt x="474" y="113"/>
                  </a:moveTo>
                  <a:cubicBezTo>
                    <a:pt x="442" y="113"/>
                    <a:pt x="442" y="113"/>
                    <a:pt x="442" y="113"/>
                  </a:cubicBezTo>
                  <a:cubicBezTo>
                    <a:pt x="442" y="51"/>
                    <a:pt x="442" y="51"/>
                    <a:pt x="442" y="51"/>
                  </a:cubicBezTo>
                  <a:cubicBezTo>
                    <a:pt x="474" y="51"/>
                    <a:pt x="474" y="51"/>
                    <a:pt x="474" y="51"/>
                  </a:cubicBezTo>
                  <a:lnTo>
                    <a:pt x="474" y="113"/>
                  </a:lnTo>
                  <a:close/>
                  <a:moveTo>
                    <a:pt x="276" y="35"/>
                  </a:moveTo>
                  <a:cubicBezTo>
                    <a:pt x="269" y="35"/>
                    <a:pt x="262" y="41"/>
                    <a:pt x="262" y="49"/>
                  </a:cubicBezTo>
                  <a:cubicBezTo>
                    <a:pt x="262" y="115"/>
                    <a:pt x="262" y="115"/>
                    <a:pt x="262" y="115"/>
                  </a:cubicBezTo>
                  <a:cubicBezTo>
                    <a:pt x="262" y="123"/>
                    <a:pt x="269" y="129"/>
                    <a:pt x="276" y="129"/>
                  </a:cubicBezTo>
                  <a:cubicBezTo>
                    <a:pt x="311" y="129"/>
                    <a:pt x="311" y="129"/>
                    <a:pt x="311" y="129"/>
                  </a:cubicBezTo>
                  <a:cubicBezTo>
                    <a:pt x="319" y="129"/>
                    <a:pt x="326" y="123"/>
                    <a:pt x="326" y="115"/>
                  </a:cubicBezTo>
                  <a:cubicBezTo>
                    <a:pt x="326" y="49"/>
                    <a:pt x="326" y="49"/>
                    <a:pt x="326" y="49"/>
                  </a:cubicBezTo>
                  <a:cubicBezTo>
                    <a:pt x="326" y="41"/>
                    <a:pt x="319" y="35"/>
                    <a:pt x="311" y="35"/>
                  </a:cubicBezTo>
                  <a:lnTo>
                    <a:pt x="276" y="35"/>
                  </a:lnTo>
                  <a:close/>
                  <a:moveTo>
                    <a:pt x="310" y="114"/>
                  </a:moveTo>
                  <a:cubicBezTo>
                    <a:pt x="279" y="114"/>
                    <a:pt x="279" y="114"/>
                    <a:pt x="279" y="114"/>
                  </a:cubicBezTo>
                  <a:cubicBezTo>
                    <a:pt x="279" y="51"/>
                    <a:pt x="279" y="51"/>
                    <a:pt x="279" y="51"/>
                  </a:cubicBezTo>
                  <a:cubicBezTo>
                    <a:pt x="310" y="51"/>
                    <a:pt x="310" y="51"/>
                    <a:pt x="310" y="51"/>
                  </a:cubicBezTo>
                  <a:lnTo>
                    <a:pt x="310" y="114"/>
                  </a:lnTo>
                  <a:close/>
                </a:path>
              </a:pathLst>
            </a:custGeom>
            <a:solidFill>
              <a:srgbClr val="43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5"/>
            <p:cNvSpPr>
              <a:spLocks noChangeAspect="1" noEditPoints="1"/>
            </p:cNvSpPr>
            <p:nvPr/>
          </p:nvSpPr>
          <p:spPr bwMode="auto">
            <a:xfrm>
              <a:off x="3137003" y="4948777"/>
              <a:ext cx="269875" cy="269875"/>
            </a:xfrm>
            <a:custGeom>
              <a:avLst/>
              <a:gdLst>
                <a:gd name="T0" fmla="*/ 8 w 144"/>
                <a:gd name="T1" fmla="*/ 16 h 144"/>
                <a:gd name="T2" fmla="*/ 8 w 144"/>
                <a:gd name="T3" fmla="*/ 16 h 144"/>
                <a:gd name="T4" fmla="*/ 93 w 144"/>
                <a:gd name="T5" fmla="*/ 51 h 144"/>
                <a:gd name="T6" fmla="*/ 128 w 144"/>
                <a:gd name="T7" fmla="*/ 136 h 144"/>
                <a:gd name="T8" fmla="*/ 136 w 144"/>
                <a:gd name="T9" fmla="*/ 144 h 144"/>
                <a:gd name="T10" fmla="*/ 142 w 144"/>
                <a:gd name="T11" fmla="*/ 142 h 144"/>
                <a:gd name="T12" fmla="*/ 144 w 144"/>
                <a:gd name="T13" fmla="*/ 136 h 144"/>
                <a:gd name="T14" fmla="*/ 104 w 144"/>
                <a:gd name="T15" fmla="*/ 40 h 144"/>
                <a:gd name="T16" fmla="*/ 8 w 144"/>
                <a:gd name="T17" fmla="*/ 0 h 144"/>
                <a:gd name="T18" fmla="*/ 0 w 144"/>
                <a:gd name="T19" fmla="*/ 8 h 144"/>
                <a:gd name="T20" fmla="*/ 8 w 144"/>
                <a:gd name="T21" fmla="*/ 16 h 144"/>
                <a:gd name="T22" fmla="*/ 8 w 144"/>
                <a:gd name="T23" fmla="*/ 77 h 144"/>
                <a:gd name="T24" fmla="*/ 0 w 144"/>
                <a:gd name="T25" fmla="*/ 85 h 144"/>
                <a:gd name="T26" fmla="*/ 8 w 144"/>
                <a:gd name="T27" fmla="*/ 93 h 144"/>
                <a:gd name="T28" fmla="*/ 38 w 144"/>
                <a:gd name="T29" fmla="*/ 106 h 144"/>
                <a:gd name="T30" fmla="*/ 51 w 144"/>
                <a:gd name="T31" fmla="*/ 136 h 144"/>
                <a:gd name="T32" fmla="*/ 59 w 144"/>
                <a:gd name="T33" fmla="*/ 144 h 144"/>
                <a:gd name="T34" fmla="*/ 65 w 144"/>
                <a:gd name="T35" fmla="*/ 142 h 144"/>
                <a:gd name="T36" fmla="*/ 67 w 144"/>
                <a:gd name="T37" fmla="*/ 136 h 144"/>
                <a:gd name="T38" fmla="*/ 50 w 144"/>
                <a:gd name="T39" fmla="*/ 94 h 144"/>
                <a:gd name="T40" fmla="*/ 8 w 144"/>
                <a:gd name="T41" fmla="*/ 77 h 144"/>
                <a:gd name="T42" fmla="*/ 98 w 144"/>
                <a:gd name="T43" fmla="*/ 144 h 144"/>
                <a:gd name="T44" fmla="*/ 103 w 144"/>
                <a:gd name="T45" fmla="*/ 142 h 144"/>
                <a:gd name="T46" fmla="*/ 106 w 144"/>
                <a:gd name="T47" fmla="*/ 136 h 144"/>
                <a:gd name="T48" fmla="*/ 77 w 144"/>
                <a:gd name="T49" fmla="*/ 67 h 144"/>
                <a:gd name="T50" fmla="*/ 8 w 144"/>
                <a:gd name="T51" fmla="*/ 38 h 144"/>
                <a:gd name="T52" fmla="*/ 0 w 144"/>
                <a:gd name="T53" fmla="*/ 46 h 144"/>
                <a:gd name="T54" fmla="*/ 8 w 144"/>
                <a:gd name="T55" fmla="*/ 54 h 144"/>
                <a:gd name="T56" fmla="*/ 66 w 144"/>
                <a:gd name="T57" fmla="*/ 78 h 144"/>
                <a:gd name="T58" fmla="*/ 90 w 144"/>
                <a:gd name="T59" fmla="*/ 136 h 144"/>
                <a:gd name="T60" fmla="*/ 98 w 144"/>
                <a:gd name="T61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4" h="144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1" y="16"/>
                    <a:pt x="71" y="29"/>
                    <a:pt x="93" y="51"/>
                  </a:cubicBezTo>
                  <a:cubicBezTo>
                    <a:pt x="115" y="73"/>
                    <a:pt x="128" y="103"/>
                    <a:pt x="128" y="136"/>
                  </a:cubicBezTo>
                  <a:cubicBezTo>
                    <a:pt x="128" y="141"/>
                    <a:pt x="132" y="144"/>
                    <a:pt x="136" y="144"/>
                  </a:cubicBezTo>
                  <a:cubicBezTo>
                    <a:pt x="138" y="144"/>
                    <a:pt x="140" y="144"/>
                    <a:pt x="142" y="142"/>
                  </a:cubicBezTo>
                  <a:cubicBezTo>
                    <a:pt x="143" y="141"/>
                    <a:pt x="144" y="139"/>
                    <a:pt x="144" y="136"/>
                  </a:cubicBezTo>
                  <a:cubicBezTo>
                    <a:pt x="144" y="99"/>
                    <a:pt x="129" y="65"/>
                    <a:pt x="104" y="40"/>
                  </a:cubicBezTo>
                  <a:cubicBezTo>
                    <a:pt x="79" y="15"/>
                    <a:pt x="45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lose/>
                  <a:moveTo>
                    <a:pt x="8" y="77"/>
                  </a:moveTo>
                  <a:cubicBezTo>
                    <a:pt x="3" y="77"/>
                    <a:pt x="0" y="80"/>
                    <a:pt x="0" y="85"/>
                  </a:cubicBezTo>
                  <a:cubicBezTo>
                    <a:pt x="0" y="89"/>
                    <a:pt x="3" y="93"/>
                    <a:pt x="8" y="93"/>
                  </a:cubicBezTo>
                  <a:cubicBezTo>
                    <a:pt x="20" y="93"/>
                    <a:pt x="30" y="98"/>
                    <a:pt x="38" y="106"/>
                  </a:cubicBezTo>
                  <a:cubicBezTo>
                    <a:pt x="46" y="114"/>
                    <a:pt x="51" y="124"/>
                    <a:pt x="51" y="136"/>
                  </a:cubicBezTo>
                  <a:cubicBezTo>
                    <a:pt x="51" y="141"/>
                    <a:pt x="55" y="144"/>
                    <a:pt x="59" y="144"/>
                  </a:cubicBezTo>
                  <a:cubicBezTo>
                    <a:pt x="61" y="144"/>
                    <a:pt x="63" y="144"/>
                    <a:pt x="65" y="142"/>
                  </a:cubicBezTo>
                  <a:cubicBezTo>
                    <a:pt x="66" y="141"/>
                    <a:pt x="67" y="139"/>
                    <a:pt x="67" y="136"/>
                  </a:cubicBezTo>
                  <a:cubicBezTo>
                    <a:pt x="67" y="120"/>
                    <a:pt x="60" y="105"/>
                    <a:pt x="50" y="94"/>
                  </a:cubicBezTo>
                  <a:cubicBezTo>
                    <a:pt x="39" y="84"/>
                    <a:pt x="24" y="77"/>
                    <a:pt x="8" y="77"/>
                  </a:cubicBezTo>
                  <a:close/>
                  <a:moveTo>
                    <a:pt x="98" y="144"/>
                  </a:moveTo>
                  <a:cubicBezTo>
                    <a:pt x="100" y="144"/>
                    <a:pt x="102" y="144"/>
                    <a:pt x="103" y="142"/>
                  </a:cubicBezTo>
                  <a:cubicBezTo>
                    <a:pt x="105" y="141"/>
                    <a:pt x="106" y="139"/>
                    <a:pt x="106" y="136"/>
                  </a:cubicBezTo>
                  <a:cubicBezTo>
                    <a:pt x="106" y="109"/>
                    <a:pt x="95" y="85"/>
                    <a:pt x="77" y="67"/>
                  </a:cubicBezTo>
                  <a:cubicBezTo>
                    <a:pt x="59" y="49"/>
                    <a:pt x="35" y="38"/>
                    <a:pt x="8" y="38"/>
                  </a:cubicBezTo>
                  <a:cubicBezTo>
                    <a:pt x="3" y="38"/>
                    <a:pt x="0" y="42"/>
                    <a:pt x="0" y="46"/>
                  </a:cubicBezTo>
                  <a:cubicBezTo>
                    <a:pt x="0" y="51"/>
                    <a:pt x="3" y="54"/>
                    <a:pt x="8" y="54"/>
                  </a:cubicBezTo>
                  <a:cubicBezTo>
                    <a:pt x="30" y="54"/>
                    <a:pt x="51" y="64"/>
                    <a:pt x="66" y="78"/>
                  </a:cubicBezTo>
                  <a:cubicBezTo>
                    <a:pt x="80" y="93"/>
                    <a:pt x="90" y="114"/>
                    <a:pt x="90" y="136"/>
                  </a:cubicBezTo>
                  <a:cubicBezTo>
                    <a:pt x="90" y="141"/>
                    <a:pt x="93" y="144"/>
                    <a:pt x="98" y="144"/>
                  </a:cubicBezTo>
                  <a:close/>
                </a:path>
              </a:pathLst>
            </a:custGeom>
            <a:solidFill>
              <a:srgbClr val="433D3F"/>
            </a:solidFill>
            <a:ln>
              <a:noFill/>
            </a:ln>
            <a:scene3d>
              <a:camera prst="orthographicFront">
                <a:rot lat="0" lon="10800000" rev="0"/>
              </a:camera>
              <a:lightRig rig="threePt" dir="t"/>
            </a:scene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977301" y="3460759"/>
            <a:ext cx="806193" cy="527446"/>
            <a:chOff x="3515084" y="3248537"/>
            <a:chExt cx="1874838" cy="1109957"/>
          </a:xfrm>
        </p:grpSpPr>
        <p:sp>
          <p:nvSpPr>
            <p:cNvPr id="27" name="Freeform 2"/>
            <p:cNvSpPr>
              <a:spLocks noChangeAspect="1" noEditPoints="1"/>
            </p:cNvSpPr>
            <p:nvPr/>
          </p:nvSpPr>
          <p:spPr bwMode="auto">
            <a:xfrm>
              <a:off x="3650022" y="3301219"/>
              <a:ext cx="1739900" cy="1057275"/>
            </a:xfrm>
            <a:custGeom>
              <a:avLst/>
              <a:gdLst>
                <a:gd name="T0" fmla="*/ 464 w 464"/>
                <a:gd name="T1" fmla="*/ 44 h 282"/>
                <a:gd name="T2" fmla="*/ 447 w 464"/>
                <a:gd name="T3" fmla="*/ 0 h 282"/>
                <a:gd name="T4" fmla="*/ 179 w 464"/>
                <a:gd name="T5" fmla="*/ 17 h 282"/>
                <a:gd name="T6" fmla="*/ 156 w 464"/>
                <a:gd name="T7" fmla="*/ 71 h 282"/>
                <a:gd name="T8" fmla="*/ 138 w 464"/>
                <a:gd name="T9" fmla="*/ 45 h 282"/>
                <a:gd name="T10" fmla="*/ 0 w 464"/>
                <a:gd name="T11" fmla="*/ 153 h 282"/>
                <a:gd name="T12" fmla="*/ 2 w 464"/>
                <a:gd name="T13" fmla="*/ 246 h 282"/>
                <a:gd name="T14" fmla="*/ 40 w 464"/>
                <a:gd name="T15" fmla="*/ 248 h 282"/>
                <a:gd name="T16" fmla="*/ 122 w 464"/>
                <a:gd name="T17" fmla="*/ 248 h 282"/>
                <a:gd name="T18" fmla="*/ 156 w 464"/>
                <a:gd name="T19" fmla="*/ 241 h 282"/>
                <a:gd name="T20" fmla="*/ 360 w 464"/>
                <a:gd name="T21" fmla="*/ 282 h 282"/>
                <a:gd name="T22" fmla="*/ 447 w 464"/>
                <a:gd name="T23" fmla="*/ 241 h 282"/>
                <a:gd name="T24" fmla="*/ 464 w 464"/>
                <a:gd name="T25" fmla="*/ 76 h 282"/>
                <a:gd name="T26" fmla="*/ 448 w 464"/>
                <a:gd name="T27" fmla="*/ 76 h 282"/>
                <a:gd name="T28" fmla="*/ 195 w 464"/>
                <a:gd name="T29" fmla="*/ 168 h 282"/>
                <a:gd name="T30" fmla="*/ 196 w 464"/>
                <a:gd name="T31" fmla="*/ 16 h 282"/>
                <a:gd name="T32" fmla="*/ 448 w 464"/>
                <a:gd name="T33" fmla="*/ 17 h 282"/>
                <a:gd name="T34" fmla="*/ 456 w 464"/>
                <a:gd name="T35" fmla="*/ 52 h 282"/>
                <a:gd name="T36" fmla="*/ 28 w 464"/>
                <a:gd name="T37" fmla="*/ 95 h 282"/>
                <a:gd name="T38" fmla="*/ 86 w 464"/>
                <a:gd name="T39" fmla="*/ 145 h 282"/>
                <a:gd name="T40" fmla="*/ 27 w 464"/>
                <a:gd name="T41" fmla="*/ 95 h 282"/>
                <a:gd name="T42" fmla="*/ 55 w 464"/>
                <a:gd name="T43" fmla="*/ 240 h 282"/>
                <a:gd name="T44" fmla="*/ 107 w 464"/>
                <a:gd name="T45" fmla="*/ 240 h 282"/>
                <a:gd name="T46" fmla="*/ 140 w 464"/>
                <a:gd name="T47" fmla="*/ 232 h 282"/>
                <a:gd name="T48" fmla="*/ 81 w 464"/>
                <a:gd name="T49" fmla="*/ 198 h 282"/>
                <a:gd name="T50" fmla="*/ 16 w 464"/>
                <a:gd name="T51" fmla="*/ 232 h 282"/>
                <a:gd name="T52" fmla="*/ 94 w 464"/>
                <a:gd name="T53" fmla="*/ 161 h 282"/>
                <a:gd name="T54" fmla="*/ 102 w 464"/>
                <a:gd name="T55" fmla="*/ 87 h 282"/>
                <a:gd name="T56" fmla="*/ 35 w 464"/>
                <a:gd name="T57" fmla="*/ 79 h 282"/>
                <a:gd name="T58" fmla="*/ 138 w 464"/>
                <a:gd name="T59" fmla="*/ 61 h 282"/>
                <a:gd name="T60" fmla="*/ 140 w 464"/>
                <a:gd name="T61" fmla="*/ 232 h 282"/>
                <a:gd name="T62" fmla="*/ 156 w 464"/>
                <a:gd name="T63" fmla="*/ 225 h 282"/>
                <a:gd name="T64" fmla="*/ 179 w 464"/>
                <a:gd name="T65" fmla="*/ 87 h 282"/>
                <a:gd name="T66" fmla="*/ 360 w 464"/>
                <a:gd name="T67" fmla="*/ 266 h 282"/>
                <a:gd name="T68" fmla="*/ 360 w 464"/>
                <a:gd name="T69" fmla="*/ 214 h 282"/>
                <a:gd name="T70" fmla="*/ 360 w 464"/>
                <a:gd name="T71" fmla="*/ 266 h 282"/>
                <a:gd name="T72" fmla="*/ 448 w 464"/>
                <a:gd name="T73" fmla="*/ 223 h 282"/>
                <a:gd name="T74" fmla="*/ 399 w 464"/>
                <a:gd name="T75" fmla="*/ 225 h 282"/>
                <a:gd name="T76" fmla="*/ 321 w 464"/>
                <a:gd name="T77" fmla="*/ 225 h 282"/>
                <a:gd name="T78" fmla="*/ 195 w 464"/>
                <a:gd name="T79" fmla="*/ 184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4" h="282">
                  <a:moveTo>
                    <a:pt x="456" y="52"/>
                  </a:moveTo>
                  <a:cubicBezTo>
                    <a:pt x="461" y="52"/>
                    <a:pt x="464" y="49"/>
                    <a:pt x="464" y="44"/>
                  </a:cubicBezTo>
                  <a:cubicBezTo>
                    <a:pt x="464" y="17"/>
                    <a:pt x="464" y="17"/>
                    <a:pt x="464" y="17"/>
                  </a:cubicBezTo>
                  <a:cubicBezTo>
                    <a:pt x="464" y="8"/>
                    <a:pt x="456" y="0"/>
                    <a:pt x="447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87" y="0"/>
                    <a:pt x="179" y="8"/>
                    <a:pt x="179" y="17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56" y="71"/>
                    <a:pt x="156" y="71"/>
                    <a:pt x="156" y="71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6" y="53"/>
                    <a:pt x="148" y="45"/>
                    <a:pt x="138" y="45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24" y="45"/>
                    <a:pt x="0" y="101"/>
                    <a:pt x="0" y="153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42"/>
                    <a:pt x="1" y="244"/>
                    <a:pt x="2" y="246"/>
                  </a:cubicBezTo>
                  <a:cubicBezTo>
                    <a:pt x="4" y="247"/>
                    <a:pt x="6" y="248"/>
                    <a:pt x="8" y="248"/>
                  </a:cubicBezTo>
                  <a:cubicBezTo>
                    <a:pt x="40" y="248"/>
                    <a:pt x="40" y="248"/>
                    <a:pt x="40" y="248"/>
                  </a:cubicBezTo>
                  <a:cubicBezTo>
                    <a:pt x="44" y="267"/>
                    <a:pt x="61" y="282"/>
                    <a:pt x="81" y="282"/>
                  </a:cubicBezTo>
                  <a:cubicBezTo>
                    <a:pt x="101" y="282"/>
                    <a:pt x="118" y="267"/>
                    <a:pt x="122" y="248"/>
                  </a:cubicBezTo>
                  <a:cubicBezTo>
                    <a:pt x="148" y="248"/>
                    <a:pt x="148" y="248"/>
                    <a:pt x="148" y="248"/>
                  </a:cubicBezTo>
                  <a:cubicBezTo>
                    <a:pt x="152" y="248"/>
                    <a:pt x="155" y="245"/>
                    <a:pt x="156" y="241"/>
                  </a:cubicBezTo>
                  <a:cubicBezTo>
                    <a:pt x="319" y="241"/>
                    <a:pt x="319" y="241"/>
                    <a:pt x="319" y="241"/>
                  </a:cubicBezTo>
                  <a:cubicBezTo>
                    <a:pt x="319" y="263"/>
                    <a:pt x="338" y="282"/>
                    <a:pt x="360" y="282"/>
                  </a:cubicBezTo>
                  <a:cubicBezTo>
                    <a:pt x="383" y="282"/>
                    <a:pt x="402" y="263"/>
                    <a:pt x="402" y="241"/>
                  </a:cubicBezTo>
                  <a:cubicBezTo>
                    <a:pt x="447" y="241"/>
                    <a:pt x="447" y="241"/>
                    <a:pt x="447" y="241"/>
                  </a:cubicBezTo>
                  <a:cubicBezTo>
                    <a:pt x="456" y="241"/>
                    <a:pt x="464" y="233"/>
                    <a:pt x="464" y="223"/>
                  </a:cubicBezTo>
                  <a:cubicBezTo>
                    <a:pt x="464" y="76"/>
                    <a:pt x="464" y="76"/>
                    <a:pt x="464" y="76"/>
                  </a:cubicBezTo>
                  <a:cubicBezTo>
                    <a:pt x="464" y="71"/>
                    <a:pt x="461" y="68"/>
                    <a:pt x="456" y="68"/>
                  </a:cubicBezTo>
                  <a:cubicBezTo>
                    <a:pt x="452" y="68"/>
                    <a:pt x="448" y="71"/>
                    <a:pt x="448" y="76"/>
                  </a:cubicBezTo>
                  <a:cubicBezTo>
                    <a:pt x="448" y="168"/>
                    <a:pt x="448" y="168"/>
                    <a:pt x="448" y="168"/>
                  </a:cubicBezTo>
                  <a:cubicBezTo>
                    <a:pt x="195" y="168"/>
                    <a:pt x="195" y="168"/>
                    <a:pt x="195" y="168"/>
                  </a:cubicBezTo>
                  <a:cubicBezTo>
                    <a:pt x="195" y="17"/>
                    <a:pt x="195" y="17"/>
                    <a:pt x="195" y="17"/>
                  </a:cubicBezTo>
                  <a:cubicBezTo>
                    <a:pt x="195" y="17"/>
                    <a:pt x="195" y="16"/>
                    <a:pt x="196" y="16"/>
                  </a:cubicBezTo>
                  <a:cubicBezTo>
                    <a:pt x="447" y="16"/>
                    <a:pt x="447" y="16"/>
                    <a:pt x="447" y="16"/>
                  </a:cubicBezTo>
                  <a:cubicBezTo>
                    <a:pt x="448" y="16"/>
                    <a:pt x="448" y="17"/>
                    <a:pt x="448" y="17"/>
                  </a:cubicBezTo>
                  <a:cubicBezTo>
                    <a:pt x="448" y="44"/>
                    <a:pt x="448" y="44"/>
                    <a:pt x="448" y="44"/>
                  </a:cubicBezTo>
                  <a:cubicBezTo>
                    <a:pt x="448" y="49"/>
                    <a:pt x="452" y="52"/>
                    <a:pt x="456" y="52"/>
                  </a:cubicBezTo>
                  <a:close/>
                  <a:moveTo>
                    <a:pt x="27" y="95"/>
                  </a:moveTo>
                  <a:cubicBezTo>
                    <a:pt x="27" y="95"/>
                    <a:pt x="28" y="95"/>
                    <a:pt x="28" y="95"/>
                  </a:cubicBezTo>
                  <a:cubicBezTo>
                    <a:pt x="86" y="95"/>
                    <a:pt x="86" y="95"/>
                    <a:pt x="86" y="95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16" y="145"/>
                    <a:pt x="16" y="145"/>
                    <a:pt x="16" y="145"/>
                  </a:cubicBezTo>
                  <a:cubicBezTo>
                    <a:pt x="17" y="127"/>
                    <a:pt x="21" y="109"/>
                    <a:pt x="27" y="95"/>
                  </a:cubicBezTo>
                  <a:close/>
                  <a:moveTo>
                    <a:pt x="81" y="266"/>
                  </a:moveTo>
                  <a:cubicBezTo>
                    <a:pt x="67" y="266"/>
                    <a:pt x="55" y="254"/>
                    <a:pt x="55" y="240"/>
                  </a:cubicBezTo>
                  <a:cubicBezTo>
                    <a:pt x="55" y="226"/>
                    <a:pt x="67" y="214"/>
                    <a:pt x="81" y="214"/>
                  </a:cubicBezTo>
                  <a:cubicBezTo>
                    <a:pt x="95" y="214"/>
                    <a:pt x="107" y="226"/>
                    <a:pt x="107" y="240"/>
                  </a:cubicBezTo>
                  <a:cubicBezTo>
                    <a:pt x="107" y="254"/>
                    <a:pt x="95" y="266"/>
                    <a:pt x="81" y="266"/>
                  </a:cubicBezTo>
                  <a:close/>
                  <a:moveTo>
                    <a:pt x="140" y="232"/>
                  </a:moveTo>
                  <a:cubicBezTo>
                    <a:pt x="122" y="232"/>
                    <a:pt x="122" y="232"/>
                    <a:pt x="122" y="232"/>
                  </a:cubicBezTo>
                  <a:cubicBezTo>
                    <a:pt x="118" y="213"/>
                    <a:pt x="101" y="198"/>
                    <a:pt x="81" y="198"/>
                  </a:cubicBezTo>
                  <a:cubicBezTo>
                    <a:pt x="61" y="198"/>
                    <a:pt x="44" y="213"/>
                    <a:pt x="40" y="232"/>
                  </a:cubicBezTo>
                  <a:cubicBezTo>
                    <a:pt x="16" y="232"/>
                    <a:pt x="16" y="232"/>
                    <a:pt x="16" y="232"/>
                  </a:cubicBezTo>
                  <a:cubicBezTo>
                    <a:pt x="16" y="161"/>
                    <a:pt x="16" y="161"/>
                    <a:pt x="16" y="161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9" y="161"/>
                    <a:pt x="102" y="157"/>
                    <a:pt x="102" y="153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2" y="83"/>
                    <a:pt x="99" y="79"/>
                    <a:pt x="94" y="79"/>
                  </a:cubicBezTo>
                  <a:cubicBezTo>
                    <a:pt x="35" y="79"/>
                    <a:pt x="35" y="79"/>
                    <a:pt x="35" y="79"/>
                  </a:cubicBezTo>
                  <a:cubicBezTo>
                    <a:pt x="42" y="68"/>
                    <a:pt x="50" y="61"/>
                    <a:pt x="59" y="61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9" y="61"/>
                    <a:pt x="140" y="62"/>
                    <a:pt x="140" y="63"/>
                  </a:cubicBezTo>
                  <a:lnTo>
                    <a:pt x="140" y="232"/>
                  </a:lnTo>
                  <a:close/>
                  <a:moveTo>
                    <a:pt x="179" y="225"/>
                  </a:moveTo>
                  <a:cubicBezTo>
                    <a:pt x="156" y="225"/>
                    <a:pt x="156" y="225"/>
                    <a:pt x="156" y="225"/>
                  </a:cubicBezTo>
                  <a:cubicBezTo>
                    <a:pt x="156" y="87"/>
                    <a:pt x="156" y="87"/>
                    <a:pt x="156" y="87"/>
                  </a:cubicBezTo>
                  <a:cubicBezTo>
                    <a:pt x="179" y="87"/>
                    <a:pt x="179" y="87"/>
                    <a:pt x="179" y="87"/>
                  </a:cubicBezTo>
                  <a:lnTo>
                    <a:pt x="179" y="225"/>
                  </a:lnTo>
                  <a:close/>
                  <a:moveTo>
                    <a:pt x="360" y="266"/>
                  </a:moveTo>
                  <a:cubicBezTo>
                    <a:pt x="346" y="266"/>
                    <a:pt x="335" y="254"/>
                    <a:pt x="335" y="240"/>
                  </a:cubicBezTo>
                  <a:cubicBezTo>
                    <a:pt x="335" y="226"/>
                    <a:pt x="346" y="214"/>
                    <a:pt x="360" y="214"/>
                  </a:cubicBezTo>
                  <a:cubicBezTo>
                    <a:pt x="375" y="214"/>
                    <a:pt x="386" y="226"/>
                    <a:pt x="386" y="240"/>
                  </a:cubicBezTo>
                  <a:cubicBezTo>
                    <a:pt x="386" y="254"/>
                    <a:pt x="375" y="266"/>
                    <a:pt x="360" y="266"/>
                  </a:cubicBezTo>
                  <a:close/>
                  <a:moveTo>
                    <a:pt x="448" y="184"/>
                  </a:moveTo>
                  <a:cubicBezTo>
                    <a:pt x="448" y="223"/>
                    <a:pt x="448" y="223"/>
                    <a:pt x="448" y="223"/>
                  </a:cubicBezTo>
                  <a:cubicBezTo>
                    <a:pt x="448" y="224"/>
                    <a:pt x="448" y="225"/>
                    <a:pt x="447" y="225"/>
                  </a:cubicBezTo>
                  <a:cubicBezTo>
                    <a:pt x="399" y="225"/>
                    <a:pt x="399" y="225"/>
                    <a:pt x="399" y="225"/>
                  </a:cubicBezTo>
                  <a:cubicBezTo>
                    <a:pt x="393" y="209"/>
                    <a:pt x="378" y="198"/>
                    <a:pt x="360" y="198"/>
                  </a:cubicBezTo>
                  <a:cubicBezTo>
                    <a:pt x="343" y="198"/>
                    <a:pt x="327" y="209"/>
                    <a:pt x="321" y="225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195" y="184"/>
                    <a:pt x="195" y="184"/>
                    <a:pt x="195" y="184"/>
                  </a:cubicBezTo>
                  <a:lnTo>
                    <a:pt x="448" y="184"/>
                  </a:lnTo>
                  <a:close/>
                </a:path>
              </a:pathLst>
            </a:custGeom>
            <a:solidFill>
              <a:srgbClr val="43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5"/>
            <p:cNvSpPr>
              <a:spLocks noChangeAspect="1" noEditPoints="1"/>
            </p:cNvSpPr>
            <p:nvPr/>
          </p:nvSpPr>
          <p:spPr bwMode="auto">
            <a:xfrm>
              <a:off x="3515084" y="3248537"/>
              <a:ext cx="269875" cy="269875"/>
            </a:xfrm>
            <a:custGeom>
              <a:avLst/>
              <a:gdLst>
                <a:gd name="T0" fmla="*/ 8 w 144"/>
                <a:gd name="T1" fmla="*/ 16 h 144"/>
                <a:gd name="T2" fmla="*/ 8 w 144"/>
                <a:gd name="T3" fmla="*/ 16 h 144"/>
                <a:gd name="T4" fmla="*/ 93 w 144"/>
                <a:gd name="T5" fmla="*/ 51 h 144"/>
                <a:gd name="T6" fmla="*/ 128 w 144"/>
                <a:gd name="T7" fmla="*/ 136 h 144"/>
                <a:gd name="T8" fmla="*/ 136 w 144"/>
                <a:gd name="T9" fmla="*/ 144 h 144"/>
                <a:gd name="T10" fmla="*/ 142 w 144"/>
                <a:gd name="T11" fmla="*/ 142 h 144"/>
                <a:gd name="T12" fmla="*/ 144 w 144"/>
                <a:gd name="T13" fmla="*/ 136 h 144"/>
                <a:gd name="T14" fmla="*/ 104 w 144"/>
                <a:gd name="T15" fmla="*/ 40 h 144"/>
                <a:gd name="T16" fmla="*/ 8 w 144"/>
                <a:gd name="T17" fmla="*/ 0 h 144"/>
                <a:gd name="T18" fmla="*/ 0 w 144"/>
                <a:gd name="T19" fmla="*/ 8 h 144"/>
                <a:gd name="T20" fmla="*/ 8 w 144"/>
                <a:gd name="T21" fmla="*/ 16 h 144"/>
                <a:gd name="T22" fmla="*/ 8 w 144"/>
                <a:gd name="T23" fmla="*/ 77 h 144"/>
                <a:gd name="T24" fmla="*/ 0 w 144"/>
                <a:gd name="T25" fmla="*/ 85 h 144"/>
                <a:gd name="T26" fmla="*/ 8 w 144"/>
                <a:gd name="T27" fmla="*/ 93 h 144"/>
                <a:gd name="T28" fmla="*/ 38 w 144"/>
                <a:gd name="T29" fmla="*/ 106 h 144"/>
                <a:gd name="T30" fmla="*/ 51 w 144"/>
                <a:gd name="T31" fmla="*/ 136 h 144"/>
                <a:gd name="T32" fmla="*/ 59 w 144"/>
                <a:gd name="T33" fmla="*/ 144 h 144"/>
                <a:gd name="T34" fmla="*/ 65 w 144"/>
                <a:gd name="T35" fmla="*/ 142 h 144"/>
                <a:gd name="T36" fmla="*/ 67 w 144"/>
                <a:gd name="T37" fmla="*/ 136 h 144"/>
                <a:gd name="T38" fmla="*/ 50 w 144"/>
                <a:gd name="T39" fmla="*/ 94 h 144"/>
                <a:gd name="T40" fmla="*/ 8 w 144"/>
                <a:gd name="T41" fmla="*/ 77 h 144"/>
                <a:gd name="T42" fmla="*/ 98 w 144"/>
                <a:gd name="T43" fmla="*/ 144 h 144"/>
                <a:gd name="T44" fmla="*/ 103 w 144"/>
                <a:gd name="T45" fmla="*/ 142 h 144"/>
                <a:gd name="T46" fmla="*/ 106 w 144"/>
                <a:gd name="T47" fmla="*/ 136 h 144"/>
                <a:gd name="T48" fmla="*/ 77 w 144"/>
                <a:gd name="T49" fmla="*/ 67 h 144"/>
                <a:gd name="T50" fmla="*/ 8 w 144"/>
                <a:gd name="T51" fmla="*/ 38 h 144"/>
                <a:gd name="T52" fmla="*/ 0 w 144"/>
                <a:gd name="T53" fmla="*/ 46 h 144"/>
                <a:gd name="T54" fmla="*/ 8 w 144"/>
                <a:gd name="T55" fmla="*/ 54 h 144"/>
                <a:gd name="T56" fmla="*/ 66 w 144"/>
                <a:gd name="T57" fmla="*/ 78 h 144"/>
                <a:gd name="T58" fmla="*/ 90 w 144"/>
                <a:gd name="T59" fmla="*/ 136 h 144"/>
                <a:gd name="T60" fmla="*/ 98 w 144"/>
                <a:gd name="T61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4" h="144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1" y="16"/>
                    <a:pt x="71" y="29"/>
                    <a:pt x="93" y="51"/>
                  </a:cubicBezTo>
                  <a:cubicBezTo>
                    <a:pt x="115" y="73"/>
                    <a:pt x="128" y="103"/>
                    <a:pt x="128" y="136"/>
                  </a:cubicBezTo>
                  <a:cubicBezTo>
                    <a:pt x="128" y="141"/>
                    <a:pt x="132" y="144"/>
                    <a:pt x="136" y="144"/>
                  </a:cubicBezTo>
                  <a:cubicBezTo>
                    <a:pt x="138" y="144"/>
                    <a:pt x="140" y="144"/>
                    <a:pt x="142" y="142"/>
                  </a:cubicBezTo>
                  <a:cubicBezTo>
                    <a:pt x="143" y="141"/>
                    <a:pt x="144" y="139"/>
                    <a:pt x="144" y="136"/>
                  </a:cubicBezTo>
                  <a:cubicBezTo>
                    <a:pt x="144" y="99"/>
                    <a:pt x="129" y="65"/>
                    <a:pt x="104" y="40"/>
                  </a:cubicBezTo>
                  <a:cubicBezTo>
                    <a:pt x="79" y="15"/>
                    <a:pt x="45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lose/>
                  <a:moveTo>
                    <a:pt x="8" y="77"/>
                  </a:moveTo>
                  <a:cubicBezTo>
                    <a:pt x="3" y="77"/>
                    <a:pt x="0" y="80"/>
                    <a:pt x="0" y="85"/>
                  </a:cubicBezTo>
                  <a:cubicBezTo>
                    <a:pt x="0" y="89"/>
                    <a:pt x="3" y="93"/>
                    <a:pt x="8" y="93"/>
                  </a:cubicBezTo>
                  <a:cubicBezTo>
                    <a:pt x="20" y="93"/>
                    <a:pt x="30" y="98"/>
                    <a:pt x="38" y="106"/>
                  </a:cubicBezTo>
                  <a:cubicBezTo>
                    <a:pt x="46" y="114"/>
                    <a:pt x="51" y="124"/>
                    <a:pt x="51" y="136"/>
                  </a:cubicBezTo>
                  <a:cubicBezTo>
                    <a:pt x="51" y="141"/>
                    <a:pt x="55" y="144"/>
                    <a:pt x="59" y="144"/>
                  </a:cubicBezTo>
                  <a:cubicBezTo>
                    <a:pt x="61" y="144"/>
                    <a:pt x="63" y="144"/>
                    <a:pt x="65" y="142"/>
                  </a:cubicBezTo>
                  <a:cubicBezTo>
                    <a:pt x="66" y="141"/>
                    <a:pt x="67" y="139"/>
                    <a:pt x="67" y="136"/>
                  </a:cubicBezTo>
                  <a:cubicBezTo>
                    <a:pt x="67" y="120"/>
                    <a:pt x="60" y="105"/>
                    <a:pt x="50" y="94"/>
                  </a:cubicBezTo>
                  <a:cubicBezTo>
                    <a:pt x="39" y="84"/>
                    <a:pt x="24" y="77"/>
                    <a:pt x="8" y="77"/>
                  </a:cubicBezTo>
                  <a:close/>
                  <a:moveTo>
                    <a:pt x="98" y="144"/>
                  </a:moveTo>
                  <a:cubicBezTo>
                    <a:pt x="100" y="144"/>
                    <a:pt x="102" y="144"/>
                    <a:pt x="103" y="142"/>
                  </a:cubicBezTo>
                  <a:cubicBezTo>
                    <a:pt x="105" y="141"/>
                    <a:pt x="106" y="139"/>
                    <a:pt x="106" y="136"/>
                  </a:cubicBezTo>
                  <a:cubicBezTo>
                    <a:pt x="106" y="109"/>
                    <a:pt x="95" y="85"/>
                    <a:pt x="77" y="67"/>
                  </a:cubicBezTo>
                  <a:cubicBezTo>
                    <a:pt x="59" y="49"/>
                    <a:pt x="35" y="38"/>
                    <a:pt x="8" y="38"/>
                  </a:cubicBezTo>
                  <a:cubicBezTo>
                    <a:pt x="3" y="38"/>
                    <a:pt x="0" y="42"/>
                    <a:pt x="0" y="46"/>
                  </a:cubicBezTo>
                  <a:cubicBezTo>
                    <a:pt x="0" y="51"/>
                    <a:pt x="3" y="54"/>
                    <a:pt x="8" y="54"/>
                  </a:cubicBezTo>
                  <a:cubicBezTo>
                    <a:pt x="30" y="54"/>
                    <a:pt x="51" y="64"/>
                    <a:pt x="66" y="78"/>
                  </a:cubicBezTo>
                  <a:cubicBezTo>
                    <a:pt x="80" y="93"/>
                    <a:pt x="90" y="114"/>
                    <a:pt x="90" y="136"/>
                  </a:cubicBezTo>
                  <a:cubicBezTo>
                    <a:pt x="90" y="141"/>
                    <a:pt x="93" y="144"/>
                    <a:pt x="98" y="144"/>
                  </a:cubicBezTo>
                  <a:close/>
                </a:path>
              </a:pathLst>
            </a:custGeom>
            <a:solidFill>
              <a:srgbClr val="433D3F"/>
            </a:solidFill>
            <a:ln>
              <a:noFill/>
            </a:ln>
            <a:scene3d>
              <a:camera prst="orthographicFront">
                <a:rot lat="0" lon="10800000" rev="0"/>
              </a:camera>
              <a:lightRig rig="threePt" dir="t"/>
            </a:scene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8250778" y="3578805"/>
            <a:ext cx="570103" cy="406473"/>
            <a:chOff x="738188" y="3511128"/>
            <a:chExt cx="1679575" cy="1214860"/>
          </a:xfrm>
        </p:grpSpPr>
        <p:sp>
          <p:nvSpPr>
            <p:cNvPr id="30" name="Freeform 8"/>
            <p:cNvSpPr>
              <a:spLocks noChangeAspect="1" noEditPoints="1"/>
            </p:cNvSpPr>
            <p:nvPr/>
          </p:nvSpPr>
          <p:spPr bwMode="auto">
            <a:xfrm>
              <a:off x="738188" y="3946525"/>
              <a:ext cx="1679575" cy="779463"/>
            </a:xfrm>
            <a:custGeom>
              <a:avLst/>
              <a:gdLst>
                <a:gd name="T0" fmla="*/ 438 w 448"/>
                <a:gd name="T1" fmla="*/ 108 h 208"/>
                <a:gd name="T2" fmla="*/ 432 w 448"/>
                <a:gd name="T3" fmla="*/ 125 h 208"/>
                <a:gd name="T4" fmla="*/ 417 w 448"/>
                <a:gd name="T5" fmla="*/ 169 h 208"/>
                <a:gd name="T6" fmla="*/ 408 w 448"/>
                <a:gd name="T7" fmla="*/ 169 h 208"/>
                <a:gd name="T8" fmla="*/ 363 w 448"/>
                <a:gd name="T9" fmla="*/ 119 h 208"/>
                <a:gd name="T10" fmla="*/ 319 w 448"/>
                <a:gd name="T11" fmla="*/ 169 h 208"/>
                <a:gd name="T12" fmla="*/ 141 w 448"/>
                <a:gd name="T13" fmla="*/ 163 h 208"/>
                <a:gd name="T14" fmla="*/ 52 w 448"/>
                <a:gd name="T15" fmla="*/ 163 h 208"/>
                <a:gd name="T16" fmla="*/ 29 w 448"/>
                <a:gd name="T17" fmla="*/ 169 h 208"/>
                <a:gd name="T18" fmla="*/ 16 w 448"/>
                <a:gd name="T19" fmla="*/ 147 h 208"/>
                <a:gd name="T20" fmla="*/ 86 w 448"/>
                <a:gd name="T21" fmla="*/ 90 h 208"/>
                <a:gd name="T22" fmla="*/ 119 w 448"/>
                <a:gd name="T23" fmla="*/ 82 h 208"/>
                <a:gd name="T24" fmla="*/ 387 w 448"/>
                <a:gd name="T25" fmla="*/ 83 h 208"/>
                <a:gd name="T26" fmla="*/ 428 w 448"/>
                <a:gd name="T27" fmla="*/ 95 h 208"/>
                <a:gd name="T28" fmla="*/ 390 w 448"/>
                <a:gd name="T29" fmla="*/ 67 h 208"/>
                <a:gd name="T30" fmla="*/ 113 w 448"/>
                <a:gd name="T31" fmla="*/ 67 h 208"/>
                <a:gd name="T32" fmla="*/ 20 w 448"/>
                <a:gd name="T33" fmla="*/ 106 h 208"/>
                <a:gd name="T34" fmla="*/ 5 w 448"/>
                <a:gd name="T35" fmla="*/ 170 h 208"/>
                <a:gd name="T36" fmla="*/ 57 w 448"/>
                <a:gd name="T37" fmla="*/ 185 h 208"/>
                <a:gd name="T38" fmla="*/ 135 w 448"/>
                <a:gd name="T39" fmla="*/ 185 h 208"/>
                <a:gd name="T40" fmla="*/ 363 w 448"/>
                <a:gd name="T41" fmla="*/ 208 h 208"/>
                <a:gd name="T42" fmla="*/ 402 w 448"/>
                <a:gd name="T43" fmla="*/ 185 h 208"/>
                <a:gd name="T44" fmla="*/ 423 w 448"/>
                <a:gd name="T45" fmla="*/ 184 h 208"/>
                <a:gd name="T46" fmla="*/ 447 w 448"/>
                <a:gd name="T47" fmla="*/ 114 h 208"/>
                <a:gd name="T48" fmla="*/ 346 w 448"/>
                <a:gd name="T49" fmla="*/ 47 h 208"/>
                <a:gd name="T50" fmla="*/ 256 w 448"/>
                <a:gd name="T51" fmla="*/ 66 h 208"/>
                <a:gd name="T52" fmla="*/ 240 w 448"/>
                <a:gd name="T53" fmla="*/ 16 h 208"/>
                <a:gd name="T54" fmla="*/ 134 w 448"/>
                <a:gd name="T55" fmla="*/ 66 h 208"/>
                <a:gd name="T56" fmla="*/ 96 w 448"/>
                <a:gd name="T57" fmla="*/ 192 h 208"/>
                <a:gd name="T58" fmla="*/ 96 w 448"/>
                <a:gd name="T59" fmla="*/ 135 h 208"/>
                <a:gd name="T60" fmla="*/ 96 w 448"/>
                <a:gd name="T61" fmla="*/ 192 h 208"/>
                <a:gd name="T62" fmla="*/ 335 w 448"/>
                <a:gd name="T63" fmla="*/ 163 h 208"/>
                <a:gd name="T64" fmla="*/ 392 w 448"/>
                <a:gd name="T65" fmla="*/ 163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8" h="208">
                  <a:moveTo>
                    <a:pt x="447" y="114"/>
                  </a:moveTo>
                  <a:cubicBezTo>
                    <a:pt x="446" y="110"/>
                    <a:pt x="442" y="107"/>
                    <a:pt x="438" y="108"/>
                  </a:cubicBezTo>
                  <a:cubicBezTo>
                    <a:pt x="433" y="109"/>
                    <a:pt x="431" y="114"/>
                    <a:pt x="432" y="118"/>
                  </a:cubicBezTo>
                  <a:cubicBezTo>
                    <a:pt x="432" y="120"/>
                    <a:pt x="432" y="122"/>
                    <a:pt x="432" y="125"/>
                  </a:cubicBezTo>
                  <a:cubicBezTo>
                    <a:pt x="432" y="142"/>
                    <a:pt x="428" y="154"/>
                    <a:pt x="423" y="161"/>
                  </a:cubicBezTo>
                  <a:cubicBezTo>
                    <a:pt x="420" y="164"/>
                    <a:pt x="418" y="167"/>
                    <a:pt x="417" y="169"/>
                  </a:cubicBezTo>
                  <a:cubicBezTo>
                    <a:pt x="416" y="169"/>
                    <a:pt x="416" y="169"/>
                    <a:pt x="416" y="169"/>
                  </a:cubicBezTo>
                  <a:cubicBezTo>
                    <a:pt x="408" y="169"/>
                    <a:pt x="408" y="169"/>
                    <a:pt x="408" y="169"/>
                  </a:cubicBezTo>
                  <a:cubicBezTo>
                    <a:pt x="408" y="167"/>
                    <a:pt x="408" y="165"/>
                    <a:pt x="408" y="163"/>
                  </a:cubicBezTo>
                  <a:cubicBezTo>
                    <a:pt x="408" y="139"/>
                    <a:pt x="388" y="119"/>
                    <a:pt x="363" y="119"/>
                  </a:cubicBezTo>
                  <a:cubicBezTo>
                    <a:pt x="339" y="119"/>
                    <a:pt x="319" y="139"/>
                    <a:pt x="319" y="163"/>
                  </a:cubicBezTo>
                  <a:cubicBezTo>
                    <a:pt x="319" y="165"/>
                    <a:pt x="319" y="167"/>
                    <a:pt x="319" y="169"/>
                  </a:cubicBezTo>
                  <a:cubicBezTo>
                    <a:pt x="141" y="169"/>
                    <a:pt x="141" y="169"/>
                    <a:pt x="141" y="169"/>
                  </a:cubicBezTo>
                  <a:cubicBezTo>
                    <a:pt x="141" y="167"/>
                    <a:pt x="141" y="165"/>
                    <a:pt x="141" y="163"/>
                  </a:cubicBezTo>
                  <a:cubicBezTo>
                    <a:pt x="141" y="139"/>
                    <a:pt x="121" y="119"/>
                    <a:pt x="96" y="119"/>
                  </a:cubicBezTo>
                  <a:cubicBezTo>
                    <a:pt x="72" y="119"/>
                    <a:pt x="52" y="139"/>
                    <a:pt x="52" y="163"/>
                  </a:cubicBezTo>
                  <a:cubicBezTo>
                    <a:pt x="52" y="165"/>
                    <a:pt x="52" y="167"/>
                    <a:pt x="52" y="169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23" y="169"/>
                    <a:pt x="22" y="167"/>
                    <a:pt x="19" y="163"/>
                  </a:cubicBezTo>
                  <a:cubicBezTo>
                    <a:pt x="17" y="159"/>
                    <a:pt x="16" y="152"/>
                    <a:pt x="16" y="147"/>
                  </a:cubicBezTo>
                  <a:cubicBezTo>
                    <a:pt x="16" y="136"/>
                    <a:pt x="21" y="126"/>
                    <a:pt x="31" y="118"/>
                  </a:cubicBezTo>
                  <a:cubicBezTo>
                    <a:pt x="44" y="105"/>
                    <a:pt x="67" y="96"/>
                    <a:pt x="86" y="90"/>
                  </a:cubicBezTo>
                  <a:cubicBezTo>
                    <a:pt x="95" y="87"/>
                    <a:pt x="103" y="85"/>
                    <a:pt x="110" y="84"/>
                  </a:cubicBezTo>
                  <a:cubicBezTo>
                    <a:pt x="114" y="83"/>
                    <a:pt x="117" y="82"/>
                    <a:pt x="119" y="82"/>
                  </a:cubicBezTo>
                  <a:cubicBezTo>
                    <a:pt x="384" y="82"/>
                    <a:pt x="384" y="82"/>
                    <a:pt x="384" y="82"/>
                  </a:cubicBezTo>
                  <a:cubicBezTo>
                    <a:pt x="385" y="82"/>
                    <a:pt x="386" y="82"/>
                    <a:pt x="387" y="83"/>
                  </a:cubicBezTo>
                  <a:cubicBezTo>
                    <a:pt x="392" y="84"/>
                    <a:pt x="406" y="89"/>
                    <a:pt x="417" y="97"/>
                  </a:cubicBezTo>
                  <a:cubicBezTo>
                    <a:pt x="420" y="100"/>
                    <a:pt x="425" y="99"/>
                    <a:pt x="428" y="95"/>
                  </a:cubicBezTo>
                  <a:cubicBezTo>
                    <a:pt x="431" y="92"/>
                    <a:pt x="430" y="87"/>
                    <a:pt x="426" y="84"/>
                  </a:cubicBezTo>
                  <a:cubicBezTo>
                    <a:pt x="412" y="74"/>
                    <a:pt x="397" y="69"/>
                    <a:pt x="390" y="67"/>
                  </a:cubicBezTo>
                  <a:cubicBezTo>
                    <a:pt x="381" y="55"/>
                    <a:pt x="333" y="0"/>
                    <a:pt x="248" y="0"/>
                  </a:cubicBezTo>
                  <a:cubicBezTo>
                    <a:pt x="165" y="0"/>
                    <a:pt x="123" y="53"/>
                    <a:pt x="113" y="67"/>
                  </a:cubicBezTo>
                  <a:cubicBezTo>
                    <a:pt x="105" y="68"/>
                    <a:pt x="83" y="73"/>
                    <a:pt x="60" y="82"/>
                  </a:cubicBezTo>
                  <a:cubicBezTo>
                    <a:pt x="46" y="88"/>
                    <a:pt x="31" y="96"/>
                    <a:pt x="20" y="106"/>
                  </a:cubicBezTo>
                  <a:cubicBezTo>
                    <a:pt x="8" y="116"/>
                    <a:pt x="0" y="130"/>
                    <a:pt x="0" y="147"/>
                  </a:cubicBezTo>
                  <a:cubicBezTo>
                    <a:pt x="0" y="153"/>
                    <a:pt x="1" y="162"/>
                    <a:pt x="5" y="170"/>
                  </a:cubicBezTo>
                  <a:cubicBezTo>
                    <a:pt x="8" y="178"/>
                    <a:pt x="17" y="185"/>
                    <a:pt x="29" y="185"/>
                  </a:cubicBezTo>
                  <a:cubicBezTo>
                    <a:pt x="57" y="185"/>
                    <a:pt x="57" y="185"/>
                    <a:pt x="57" y="185"/>
                  </a:cubicBezTo>
                  <a:cubicBezTo>
                    <a:pt x="65" y="199"/>
                    <a:pt x="80" y="208"/>
                    <a:pt x="96" y="208"/>
                  </a:cubicBezTo>
                  <a:cubicBezTo>
                    <a:pt x="113" y="208"/>
                    <a:pt x="128" y="199"/>
                    <a:pt x="135" y="185"/>
                  </a:cubicBezTo>
                  <a:cubicBezTo>
                    <a:pt x="324" y="185"/>
                    <a:pt x="324" y="185"/>
                    <a:pt x="324" y="185"/>
                  </a:cubicBezTo>
                  <a:cubicBezTo>
                    <a:pt x="332" y="199"/>
                    <a:pt x="347" y="208"/>
                    <a:pt x="363" y="208"/>
                  </a:cubicBezTo>
                  <a:cubicBezTo>
                    <a:pt x="380" y="208"/>
                    <a:pt x="395" y="199"/>
                    <a:pt x="402" y="185"/>
                  </a:cubicBezTo>
                  <a:cubicBezTo>
                    <a:pt x="402" y="185"/>
                    <a:pt x="402" y="185"/>
                    <a:pt x="402" y="185"/>
                  </a:cubicBezTo>
                  <a:cubicBezTo>
                    <a:pt x="419" y="185"/>
                    <a:pt x="419" y="185"/>
                    <a:pt x="419" y="185"/>
                  </a:cubicBezTo>
                  <a:cubicBezTo>
                    <a:pt x="420" y="185"/>
                    <a:pt x="422" y="185"/>
                    <a:pt x="423" y="184"/>
                  </a:cubicBezTo>
                  <a:cubicBezTo>
                    <a:pt x="424" y="183"/>
                    <a:pt x="448" y="166"/>
                    <a:pt x="448" y="125"/>
                  </a:cubicBezTo>
                  <a:cubicBezTo>
                    <a:pt x="448" y="121"/>
                    <a:pt x="448" y="117"/>
                    <a:pt x="447" y="114"/>
                  </a:cubicBezTo>
                  <a:close/>
                  <a:moveTo>
                    <a:pt x="256" y="16"/>
                  </a:moveTo>
                  <a:cubicBezTo>
                    <a:pt x="296" y="18"/>
                    <a:pt x="326" y="32"/>
                    <a:pt x="346" y="47"/>
                  </a:cubicBezTo>
                  <a:cubicBezTo>
                    <a:pt x="356" y="54"/>
                    <a:pt x="363" y="60"/>
                    <a:pt x="368" y="66"/>
                  </a:cubicBezTo>
                  <a:cubicBezTo>
                    <a:pt x="256" y="66"/>
                    <a:pt x="256" y="66"/>
                    <a:pt x="256" y="66"/>
                  </a:cubicBezTo>
                  <a:lnTo>
                    <a:pt x="256" y="16"/>
                  </a:lnTo>
                  <a:close/>
                  <a:moveTo>
                    <a:pt x="240" y="16"/>
                  </a:moveTo>
                  <a:cubicBezTo>
                    <a:pt x="240" y="66"/>
                    <a:pt x="240" y="66"/>
                    <a:pt x="240" y="66"/>
                  </a:cubicBezTo>
                  <a:cubicBezTo>
                    <a:pt x="134" y="66"/>
                    <a:pt x="134" y="66"/>
                    <a:pt x="134" y="66"/>
                  </a:cubicBezTo>
                  <a:cubicBezTo>
                    <a:pt x="149" y="49"/>
                    <a:pt x="183" y="18"/>
                    <a:pt x="240" y="16"/>
                  </a:cubicBezTo>
                  <a:close/>
                  <a:moveTo>
                    <a:pt x="96" y="192"/>
                  </a:moveTo>
                  <a:cubicBezTo>
                    <a:pt x="80" y="192"/>
                    <a:pt x="68" y="179"/>
                    <a:pt x="68" y="163"/>
                  </a:cubicBezTo>
                  <a:cubicBezTo>
                    <a:pt x="68" y="148"/>
                    <a:pt x="80" y="135"/>
                    <a:pt x="96" y="135"/>
                  </a:cubicBezTo>
                  <a:cubicBezTo>
                    <a:pt x="112" y="135"/>
                    <a:pt x="125" y="148"/>
                    <a:pt x="125" y="163"/>
                  </a:cubicBezTo>
                  <a:cubicBezTo>
                    <a:pt x="125" y="179"/>
                    <a:pt x="112" y="192"/>
                    <a:pt x="96" y="192"/>
                  </a:cubicBezTo>
                  <a:close/>
                  <a:moveTo>
                    <a:pt x="363" y="192"/>
                  </a:moveTo>
                  <a:cubicBezTo>
                    <a:pt x="348" y="192"/>
                    <a:pt x="335" y="179"/>
                    <a:pt x="335" y="163"/>
                  </a:cubicBezTo>
                  <a:cubicBezTo>
                    <a:pt x="335" y="148"/>
                    <a:pt x="348" y="135"/>
                    <a:pt x="363" y="135"/>
                  </a:cubicBezTo>
                  <a:cubicBezTo>
                    <a:pt x="379" y="135"/>
                    <a:pt x="392" y="148"/>
                    <a:pt x="392" y="163"/>
                  </a:cubicBezTo>
                  <a:cubicBezTo>
                    <a:pt x="392" y="179"/>
                    <a:pt x="379" y="192"/>
                    <a:pt x="363" y="192"/>
                  </a:cubicBezTo>
                  <a:close/>
                </a:path>
              </a:pathLst>
            </a:custGeom>
            <a:solidFill>
              <a:srgbClr val="433D3F"/>
            </a:solidFill>
            <a:ln>
              <a:noFill/>
            </a:ln>
            <a:scene3d>
              <a:camera prst="orthographicFront">
                <a:rot lat="0" lon="10800000" rev="0"/>
              </a:camera>
              <a:lightRig rig="threePt" dir="t"/>
            </a:scene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9"/>
            <p:cNvSpPr>
              <a:spLocks noChangeAspect="1" noEditPoints="1"/>
            </p:cNvSpPr>
            <p:nvPr/>
          </p:nvSpPr>
          <p:spPr bwMode="auto">
            <a:xfrm>
              <a:off x="1847850" y="3511128"/>
              <a:ext cx="539750" cy="539750"/>
            </a:xfrm>
            <a:custGeom>
              <a:avLst/>
              <a:gdLst>
                <a:gd name="T0" fmla="*/ 8 w 144"/>
                <a:gd name="T1" fmla="*/ 16 h 144"/>
                <a:gd name="T2" fmla="*/ 8 w 144"/>
                <a:gd name="T3" fmla="*/ 16 h 144"/>
                <a:gd name="T4" fmla="*/ 93 w 144"/>
                <a:gd name="T5" fmla="*/ 51 h 144"/>
                <a:gd name="T6" fmla="*/ 128 w 144"/>
                <a:gd name="T7" fmla="*/ 136 h 144"/>
                <a:gd name="T8" fmla="*/ 136 w 144"/>
                <a:gd name="T9" fmla="*/ 144 h 144"/>
                <a:gd name="T10" fmla="*/ 142 w 144"/>
                <a:gd name="T11" fmla="*/ 142 h 144"/>
                <a:gd name="T12" fmla="*/ 144 w 144"/>
                <a:gd name="T13" fmla="*/ 136 h 144"/>
                <a:gd name="T14" fmla="*/ 104 w 144"/>
                <a:gd name="T15" fmla="*/ 40 h 144"/>
                <a:gd name="T16" fmla="*/ 8 w 144"/>
                <a:gd name="T17" fmla="*/ 0 h 144"/>
                <a:gd name="T18" fmla="*/ 0 w 144"/>
                <a:gd name="T19" fmla="*/ 8 h 144"/>
                <a:gd name="T20" fmla="*/ 8 w 144"/>
                <a:gd name="T21" fmla="*/ 16 h 144"/>
                <a:gd name="T22" fmla="*/ 8 w 144"/>
                <a:gd name="T23" fmla="*/ 77 h 144"/>
                <a:gd name="T24" fmla="*/ 0 w 144"/>
                <a:gd name="T25" fmla="*/ 85 h 144"/>
                <a:gd name="T26" fmla="*/ 8 w 144"/>
                <a:gd name="T27" fmla="*/ 93 h 144"/>
                <a:gd name="T28" fmla="*/ 38 w 144"/>
                <a:gd name="T29" fmla="*/ 106 h 144"/>
                <a:gd name="T30" fmla="*/ 51 w 144"/>
                <a:gd name="T31" fmla="*/ 136 h 144"/>
                <a:gd name="T32" fmla="*/ 59 w 144"/>
                <a:gd name="T33" fmla="*/ 144 h 144"/>
                <a:gd name="T34" fmla="*/ 65 w 144"/>
                <a:gd name="T35" fmla="*/ 142 h 144"/>
                <a:gd name="T36" fmla="*/ 67 w 144"/>
                <a:gd name="T37" fmla="*/ 136 h 144"/>
                <a:gd name="T38" fmla="*/ 50 w 144"/>
                <a:gd name="T39" fmla="*/ 94 h 144"/>
                <a:gd name="T40" fmla="*/ 8 w 144"/>
                <a:gd name="T41" fmla="*/ 77 h 144"/>
                <a:gd name="T42" fmla="*/ 98 w 144"/>
                <a:gd name="T43" fmla="*/ 144 h 144"/>
                <a:gd name="T44" fmla="*/ 103 w 144"/>
                <a:gd name="T45" fmla="*/ 142 h 144"/>
                <a:gd name="T46" fmla="*/ 106 w 144"/>
                <a:gd name="T47" fmla="*/ 136 h 144"/>
                <a:gd name="T48" fmla="*/ 77 w 144"/>
                <a:gd name="T49" fmla="*/ 67 h 144"/>
                <a:gd name="T50" fmla="*/ 8 w 144"/>
                <a:gd name="T51" fmla="*/ 38 h 144"/>
                <a:gd name="T52" fmla="*/ 0 w 144"/>
                <a:gd name="T53" fmla="*/ 46 h 144"/>
                <a:gd name="T54" fmla="*/ 8 w 144"/>
                <a:gd name="T55" fmla="*/ 54 h 144"/>
                <a:gd name="T56" fmla="*/ 66 w 144"/>
                <a:gd name="T57" fmla="*/ 78 h 144"/>
                <a:gd name="T58" fmla="*/ 90 w 144"/>
                <a:gd name="T59" fmla="*/ 136 h 144"/>
                <a:gd name="T60" fmla="*/ 98 w 144"/>
                <a:gd name="T61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4" h="144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41" y="16"/>
                    <a:pt x="71" y="29"/>
                    <a:pt x="93" y="51"/>
                  </a:cubicBezTo>
                  <a:cubicBezTo>
                    <a:pt x="115" y="73"/>
                    <a:pt x="128" y="103"/>
                    <a:pt x="128" y="136"/>
                  </a:cubicBezTo>
                  <a:cubicBezTo>
                    <a:pt x="128" y="141"/>
                    <a:pt x="132" y="144"/>
                    <a:pt x="136" y="144"/>
                  </a:cubicBezTo>
                  <a:cubicBezTo>
                    <a:pt x="138" y="144"/>
                    <a:pt x="140" y="144"/>
                    <a:pt x="142" y="142"/>
                  </a:cubicBezTo>
                  <a:cubicBezTo>
                    <a:pt x="143" y="141"/>
                    <a:pt x="144" y="139"/>
                    <a:pt x="144" y="136"/>
                  </a:cubicBezTo>
                  <a:cubicBezTo>
                    <a:pt x="144" y="99"/>
                    <a:pt x="129" y="65"/>
                    <a:pt x="104" y="40"/>
                  </a:cubicBezTo>
                  <a:cubicBezTo>
                    <a:pt x="79" y="15"/>
                    <a:pt x="45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12"/>
                    <a:pt x="3" y="16"/>
                    <a:pt x="8" y="16"/>
                  </a:cubicBezTo>
                  <a:close/>
                  <a:moveTo>
                    <a:pt x="8" y="77"/>
                  </a:moveTo>
                  <a:cubicBezTo>
                    <a:pt x="3" y="77"/>
                    <a:pt x="0" y="80"/>
                    <a:pt x="0" y="85"/>
                  </a:cubicBezTo>
                  <a:cubicBezTo>
                    <a:pt x="0" y="89"/>
                    <a:pt x="3" y="93"/>
                    <a:pt x="8" y="93"/>
                  </a:cubicBezTo>
                  <a:cubicBezTo>
                    <a:pt x="20" y="93"/>
                    <a:pt x="30" y="98"/>
                    <a:pt x="38" y="106"/>
                  </a:cubicBezTo>
                  <a:cubicBezTo>
                    <a:pt x="46" y="114"/>
                    <a:pt x="51" y="124"/>
                    <a:pt x="51" y="136"/>
                  </a:cubicBezTo>
                  <a:cubicBezTo>
                    <a:pt x="51" y="141"/>
                    <a:pt x="55" y="144"/>
                    <a:pt x="59" y="144"/>
                  </a:cubicBezTo>
                  <a:cubicBezTo>
                    <a:pt x="61" y="144"/>
                    <a:pt x="63" y="144"/>
                    <a:pt x="65" y="142"/>
                  </a:cubicBezTo>
                  <a:cubicBezTo>
                    <a:pt x="66" y="141"/>
                    <a:pt x="67" y="139"/>
                    <a:pt x="67" y="136"/>
                  </a:cubicBezTo>
                  <a:cubicBezTo>
                    <a:pt x="67" y="120"/>
                    <a:pt x="60" y="105"/>
                    <a:pt x="50" y="94"/>
                  </a:cubicBezTo>
                  <a:cubicBezTo>
                    <a:pt x="39" y="84"/>
                    <a:pt x="24" y="77"/>
                    <a:pt x="8" y="77"/>
                  </a:cubicBezTo>
                  <a:close/>
                  <a:moveTo>
                    <a:pt x="98" y="144"/>
                  </a:moveTo>
                  <a:cubicBezTo>
                    <a:pt x="100" y="144"/>
                    <a:pt x="102" y="144"/>
                    <a:pt x="103" y="142"/>
                  </a:cubicBezTo>
                  <a:cubicBezTo>
                    <a:pt x="105" y="141"/>
                    <a:pt x="106" y="139"/>
                    <a:pt x="106" y="136"/>
                  </a:cubicBezTo>
                  <a:cubicBezTo>
                    <a:pt x="106" y="109"/>
                    <a:pt x="95" y="85"/>
                    <a:pt x="77" y="67"/>
                  </a:cubicBezTo>
                  <a:cubicBezTo>
                    <a:pt x="59" y="49"/>
                    <a:pt x="35" y="38"/>
                    <a:pt x="8" y="38"/>
                  </a:cubicBezTo>
                  <a:cubicBezTo>
                    <a:pt x="3" y="38"/>
                    <a:pt x="0" y="42"/>
                    <a:pt x="0" y="46"/>
                  </a:cubicBezTo>
                  <a:cubicBezTo>
                    <a:pt x="0" y="51"/>
                    <a:pt x="3" y="54"/>
                    <a:pt x="8" y="54"/>
                  </a:cubicBezTo>
                  <a:cubicBezTo>
                    <a:pt x="30" y="54"/>
                    <a:pt x="51" y="64"/>
                    <a:pt x="66" y="78"/>
                  </a:cubicBezTo>
                  <a:cubicBezTo>
                    <a:pt x="80" y="93"/>
                    <a:pt x="90" y="114"/>
                    <a:pt x="90" y="136"/>
                  </a:cubicBezTo>
                  <a:cubicBezTo>
                    <a:pt x="90" y="141"/>
                    <a:pt x="93" y="144"/>
                    <a:pt x="98" y="144"/>
                  </a:cubicBezTo>
                  <a:close/>
                </a:path>
              </a:pathLst>
            </a:custGeom>
            <a:solidFill>
              <a:srgbClr val="433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" name="Freeform 10"/>
          <p:cNvSpPr>
            <a:spLocks noChangeAspect="1" noEditPoints="1"/>
          </p:cNvSpPr>
          <p:nvPr/>
        </p:nvSpPr>
        <p:spPr bwMode="auto">
          <a:xfrm>
            <a:off x="9172272" y="2731747"/>
            <a:ext cx="389981" cy="479976"/>
          </a:xfrm>
          <a:custGeom>
            <a:avLst/>
            <a:gdLst>
              <a:gd name="T0" fmla="*/ 72 w 363"/>
              <a:gd name="T1" fmla="*/ 32 h 447"/>
              <a:gd name="T2" fmla="*/ 83 w 363"/>
              <a:gd name="T3" fmla="*/ 179 h 447"/>
              <a:gd name="T4" fmla="*/ 57 w 363"/>
              <a:gd name="T5" fmla="*/ 106 h 447"/>
              <a:gd name="T6" fmla="*/ 47 w 363"/>
              <a:gd name="T7" fmla="*/ 190 h 447"/>
              <a:gd name="T8" fmla="*/ 24 w 363"/>
              <a:gd name="T9" fmla="*/ 152 h 447"/>
              <a:gd name="T10" fmla="*/ 20 w 363"/>
              <a:gd name="T11" fmla="*/ 140 h 447"/>
              <a:gd name="T12" fmla="*/ 17 w 363"/>
              <a:gd name="T13" fmla="*/ 127 h 447"/>
              <a:gd name="T14" fmla="*/ 16 w 363"/>
              <a:gd name="T15" fmla="*/ 114 h 447"/>
              <a:gd name="T16" fmla="*/ 16 w 363"/>
              <a:gd name="T17" fmla="*/ 106 h 447"/>
              <a:gd name="T18" fmla="*/ 17 w 363"/>
              <a:gd name="T19" fmla="*/ 91 h 447"/>
              <a:gd name="T20" fmla="*/ 19 w 363"/>
              <a:gd name="T21" fmla="*/ 78 h 447"/>
              <a:gd name="T22" fmla="*/ 22 w 363"/>
              <a:gd name="T23" fmla="*/ 65 h 447"/>
              <a:gd name="T24" fmla="*/ 42 w 363"/>
              <a:gd name="T25" fmla="*/ 28 h 447"/>
              <a:gd name="T26" fmla="*/ 54 w 363"/>
              <a:gd name="T27" fmla="*/ 14 h 447"/>
              <a:gd name="T28" fmla="*/ 55 w 363"/>
              <a:gd name="T29" fmla="*/ 6 h 447"/>
              <a:gd name="T30" fmla="*/ 36 w 363"/>
              <a:gd name="T31" fmla="*/ 10 h 447"/>
              <a:gd name="T32" fmla="*/ 29 w 363"/>
              <a:gd name="T33" fmla="*/ 18 h 447"/>
              <a:gd name="T34" fmla="*/ 9 w 363"/>
              <a:gd name="T35" fmla="*/ 53 h 447"/>
              <a:gd name="T36" fmla="*/ 7 w 363"/>
              <a:gd name="T37" fmla="*/ 60 h 447"/>
              <a:gd name="T38" fmla="*/ 3 w 363"/>
              <a:gd name="T39" fmla="*/ 74 h 447"/>
              <a:gd name="T40" fmla="*/ 1 w 363"/>
              <a:gd name="T41" fmla="*/ 89 h 447"/>
              <a:gd name="T42" fmla="*/ 0 w 363"/>
              <a:gd name="T43" fmla="*/ 106 h 447"/>
              <a:gd name="T44" fmla="*/ 0 w 363"/>
              <a:gd name="T45" fmla="*/ 113 h 447"/>
              <a:gd name="T46" fmla="*/ 1 w 363"/>
              <a:gd name="T47" fmla="*/ 127 h 447"/>
              <a:gd name="T48" fmla="*/ 4 w 363"/>
              <a:gd name="T49" fmla="*/ 140 h 447"/>
              <a:gd name="T50" fmla="*/ 7 w 363"/>
              <a:gd name="T51" fmla="*/ 152 h 447"/>
              <a:gd name="T52" fmla="*/ 25 w 363"/>
              <a:gd name="T53" fmla="*/ 188 h 447"/>
              <a:gd name="T54" fmla="*/ 29 w 363"/>
              <a:gd name="T55" fmla="*/ 194 h 447"/>
              <a:gd name="T56" fmla="*/ 42 w 363"/>
              <a:gd name="T57" fmla="*/ 209 h 447"/>
              <a:gd name="T58" fmla="*/ 55 w 363"/>
              <a:gd name="T59" fmla="*/ 206 h 447"/>
              <a:gd name="T60" fmla="*/ 48 w 363"/>
              <a:gd name="T61" fmla="*/ 191 h 447"/>
              <a:gd name="T62" fmla="*/ 138 w 363"/>
              <a:gd name="T63" fmla="*/ 439 h 447"/>
              <a:gd name="T64" fmla="*/ 211 w 363"/>
              <a:gd name="T65" fmla="*/ 363 h 447"/>
              <a:gd name="T66" fmla="*/ 227 w 363"/>
              <a:gd name="T67" fmla="*/ 80 h 447"/>
              <a:gd name="T68" fmla="*/ 198 w 363"/>
              <a:gd name="T69" fmla="*/ 76 h 447"/>
              <a:gd name="T70" fmla="*/ 207 w 363"/>
              <a:gd name="T71" fmla="*/ 207 h 447"/>
              <a:gd name="T72" fmla="*/ 154 w 363"/>
              <a:gd name="T73" fmla="*/ 294 h 447"/>
              <a:gd name="T74" fmla="*/ 160 w 363"/>
              <a:gd name="T75" fmla="*/ 277 h 447"/>
              <a:gd name="T76" fmla="*/ 159 w 363"/>
              <a:gd name="T77" fmla="*/ 137 h 447"/>
              <a:gd name="T78" fmla="*/ 99 w 363"/>
              <a:gd name="T79" fmla="*/ 66 h 447"/>
              <a:gd name="T80" fmla="*/ 115 w 363"/>
              <a:gd name="T81" fmla="*/ 66 h 447"/>
              <a:gd name="T82" fmla="*/ 335 w 363"/>
              <a:gd name="T83" fmla="*/ 35 h 447"/>
              <a:gd name="T84" fmla="*/ 309 w 363"/>
              <a:gd name="T85" fmla="*/ 3 h 447"/>
              <a:gd name="T86" fmla="*/ 257 w 363"/>
              <a:gd name="T87" fmla="*/ 59 h 447"/>
              <a:gd name="T88" fmla="*/ 265 w 363"/>
              <a:gd name="T89" fmla="*/ 145 h 447"/>
              <a:gd name="T90" fmla="*/ 279 w 363"/>
              <a:gd name="T91" fmla="*/ 32 h 447"/>
              <a:gd name="T92" fmla="*/ 279 w 363"/>
              <a:gd name="T93" fmla="*/ 168 h 447"/>
              <a:gd name="T94" fmla="*/ 321 w 363"/>
              <a:gd name="T95" fmla="*/ 106 h 447"/>
              <a:gd name="T96" fmla="*/ 338 w 363"/>
              <a:gd name="T97" fmla="*/ 59 h 447"/>
              <a:gd name="T98" fmla="*/ 309 w 363"/>
              <a:gd name="T99" fmla="*/ 209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63" h="447">
                <a:moveTo>
                  <a:pt x="85" y="38"/>
                </a:moveTo>
                <a:cubicBezTo>
                  <a:pt x="85" y="38"/>
                  <a:pt x="85" y="38"/>
                  <a:pt x="85" y="38"/>
                </a:cubicBezTo>
                <a:cubicBezTo>
                  <a:pt x="85" y="36"/>
                  <a:pt x="84" y="34"/>
                  <a:pt x="83" y="32"/>
                </a:cubicBezTo>
                <a:cubicBezTo>
                  <a:pt x="80" y="29"/>
                  <a:pt x="75" y="29"/>
                  <a:pt x="72" y="32"/>
                </a:cubicBezTo>
                <a:cubicBezTo>
                  <a:pt x="51" y="53"/>
                  <a:pt x="41" y="79"/>
                  <a:pt x="41" y="106"/>
                </a:cubicBezTo>
                <a:cubicBezTo>
                  <a:pt x="41" y="106"/>
                  <a:pt x="41" y="106"/>
                  <a:pt x="41" y="106"/>
                </a:cubicBezTo>
                <a:cubicBezTo>
                  <a:pt x="41" y="132"/>
                  <a:pt x="51" y="159"/>
                  <a:pt x="72" y="179"/>
                </a:cubicBezTo>
                <a:cubicBezTo>
                  <a:pt x="75" y="182"/>
                  <a:pt x="80" y="182"/>
                  <a:pt x="83" y="179"/>
                </a:cubicBezTo>
                <a:cubicBezTo>
                  <a:pt x="84" y="178"/>
                  <a:pt x="85" y="176"/>
                  <a:pt x="85" y="174"/>
                </a:cubicBezTo>
                <a:cubicBezTo>
                  <a:pt x="85" y="174"/>
                  <a:pt x="85" y="174"/>
                  <a:pt x="85" y="174"/>
                </a:cubicBezTo>
                <a:cubicBezTo>
                  <a:pt x="85" y="172"/>
                  <a:pt x="84" y="169"/>
                  <a:pt x="83" y="168"/>
                </a:cubicBezTo>
                <a:cubicBezTo>
                  <a:pt x="66" y="151"/>
                  <a:pt x="57" y="128"/>
                  <a:pt x="57" y="106"/>
                </a:cubicBezTo>
                <a:cubicBezTo>
                  <a:pt x="57" y="83"/>
                  <a:pt x="66" y="61"/>
                  <a:pt x="83" y="44"/>
                </a:cubicBezTo>
                <a:cubicBezTo>
                  <a:pt x="84" y="42"/>
                  <a:pt x="85" y="40"/>
                  <a:pt x="85" y="38"/>
                </a:cubicBezTo>
                <a:close/>
                <a:moveTo>
                  <a:pt x="48" y="191"/>
                </a:moveTo>
                <a:cubicBezTo>
                  <a:pt x="48" y="191"/>
                  <a:pt x="47" y="191"/>
                  <a:pt x="47" y="190"/>
                </a:cubicBezTo>
                <a:cubicBezTo>
                  <a:pt x="45" y="188"/>
                  <a:pt x="44" y="186"/>
                  <a:pt x="42" y="184"/>
                </a:cubicBezTo>
                <a:cubicBezTo>
                  <a:pt x="42" y="184"/>
                  <a:pt x="42" y="184"/>
                  <a:pt x="42" y="184"/>
                </a:cubicBezTo>
                <a:cubicBezTo>
                  <a:pt x="41" y="182"/>
                  <a:pt x="40" y="181"/>
                  <a:pt x="39" y="180"/>
                </a:cubicBezTo>
                <a:cubicBezTo>
                  <a:pt x="33" y="171"/>
                  <a:pt x="28" y="162"/>
                  <a:pt x="24" y="152"/>
                </a:cubicBezTo>
                <a:cubicBezTo>
                  <a:pt x="24" y="151"/>
                  <a:pt x="23" y="149"/>
                  <a:pt x="23" y="148"/>
                </a:cubicBezTo>
                <a:cubicBezTo>
                  <a:pt x="22" y="147"/>
                  <a:pt x="22" y="147"/>
                  <a:pt x="22" y="146"/>
                </a:cubicBezTo>
                <a:cubicBezTo>
                  <a:pt x="22" y="145"/>
                  <a:pt x="21" y="143"/>
                  <a:pt x="21" y="142"/>
                </a:cubicBezTo>
                <a:cubicBezTo>
                  <a:pt x="21" y="141"/>
                  <a:pt x="20" y="141"/>
                  <a:pt x="20" y="140"/>
                </a:cubicBezTo>
                <a:cubicBezTo>
                  <a:pt x="20" y="139"/>
                  <a:pt x="20" y="137"/>
                  <a:pt x="19" y="136"/>
                </a:cubicBezTo>
                <a:cubicBezTo>
                  <a:pt x="19" y="135"/>
                  <a:pt x="19" y="135"/>
                  <a:pt x="19" y="134"/>
                </a:cubicBezTo>
                <a:cubicBezTo>
                  <a:pt x="18" y="133"/>
                  <a:pt x="18" y="131"/>
                  <a:pt x="18" y="130"/>
                </a:cubicBezTo>
                <a:cubicBezTo>
                  <a:pt x="18" y="129"/>
                  <a:pt x="18" y="128"/>
                  <a:pt x="17" y="127"/>
                </a:cubicBezTo>
                <a:cubicBezTo>
                  <a:pt x="17" y="126"/>
                  <a:pt x="17" y="125"/>
                  <a:pt x="17" y="124"/>
                </a:cubicBezTo>
                <a:cubicBezTo>
                  <a:pt x="17" y="123"/>
                  <a:pt x="17" y="122"/>
                  <a:pt x="17" y="121"/>
                </a:cubicBezTo>
                <a:cubicBezTo>
                  <a:pt x="16" y="120"/>
                  <a:pt x="16" y="119"/>
                  <a:pt x="16" y="118"/>
                </a:cubicBezTo>
                <a:cubicBezTo>
                  <a:pt x="16" y="117"/>
                  <a:pt x="16" y="116"/>
                  <a:pt x="16" y="114"/>
                </a:cubicBezTo>
                <a:cubicBezTo>
                  <a:pt x="16" y="113"/>
                  <a:pt x="16" y="113"/>
                  <a:pt x="16" y="112"/>
                </a:cubicBezTo>
                <a:cubicBezTo>
                  <a:pt x="16" y="110"/>
                  <a:pt x="16" y="108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6"/>
                  <a:pt x="16" y="106"/>
                  <a:pt x="16" y="106"/>
                </a:cubicBezTo>
                <a:cubicBezTo>
                  <a:pt x="16" y="104"/>
                  <a:pt x="16" y="102"/>
                  <a:pt x="16" y="100"/>
                </a:cubicBezTo>
                <a:cubicBezTo>
                  <a:pt x="16" y="99"/>
                  <a:pt x="16" y="98"/>
                  <a:pt x="16" y="97"/>
                </a:cubicBezTo>
                <a:cubicBezTo>
                  <a:pt x="16" y="96"/>
                  <a:pt x="16" y="95"/>
                  <a:pt x="16" y="93"/>
                </a:cubicBezTo>
                <a:cubicBezTo>
                  <a:pt x="16" y="92"/>
                  <a:pt x="16" y="92"/>
                  <a:pt x="17" y="91"/>
                </a:cubicBezTo>
                <a:cubicBezTo>
                  <a:pt x="17" y="90"/>
                  <a:pt x="17" y="88"/>
                  <a:pt x="17" y="87"/>
                </a:cubicBezTo>
                <a:cubicBezTo>
                  <a:pt x="17" y="86"/>
                  <a:pt x="17" y="85"/>
                  <a:pt x="17" y="84"/>
                </a:cubicBezTo>
                <a:cubicBezTo>
                  <a:pt x="18" y="83"/>
                  <a:pt x="18" y="82"/>
                  <a:pt x="18" y="81"/>
                </a:cubicBezTo>
                <a:cubicBezTo>
                  <a:pt x="18" y="80"/>
                  <a:pt x="18" y="79"/>
                  <a:pt x="19" y="78"/>
                </a:cubicBezTo>
                <a:cubicBezTo>
                  <a:pt x="19" y="77"/>
                  <a:pt x="19" y="76"/>
                  <a:pt x="19" y="75"/>
                </a:cubicBezTo>
                <a:cubicBezTo>
                  <a:pt x="20" y="74"/>
                  <a:pt x="20" y="73"/>
                  <a:pt x="20" y="71"/>
                </a:cubicBezTo>
                <a:cubicBezTo>
                  <a:pt x="20" y="71"/>
                  <a:pt x="21" y="70"/>
                  <a:pt x="21" y="70"/>
                </a:cubicBezTo>
                <a:cubicBezTo>
                  <a:pt x="21" y="68"/>
                  <a:pt x="22" y="67"/>
                  <a:pt x="22" y="65"/>
                </a:cubicBezTo>
                <a:cubicBezTo>
                  <a:pt x="22" y="65"/>
                  <a:pt x="22" y="65"/>
                  <a:pt x="23" y="64"/>
                </a:cubicBezTo>
                <a:cubicBezTo>
                  <a:pt x="23" y="63"/>
                  <a:pt x="24" y="61"/>
                  <a:pt x="24" y="60"/>
                </a:cubicBezTo>
                <a:cubicBezTo>
                  <a:pt x="28" y="50"/>
                  <a:pt x="33" y="40"/>
                  <a:pt x="39" y="32"/>
                </a:cubicBezTo>
                <a:cubicBezTo>
                  <a:pt x="40" y="30"/>
                  <a:pt x="41" y="29"/>
                  <a:pt x="42" y="28"/>
                </a:cubicBezTo>
                <a:cubicBezTo>
                  <a:pt x="42" y="28"/>
                  <a:pt x="42" y="27"/>
                  <a:pt x="42" y="27"/>
                </a:cubicBezTo>
                <a:cubicBezTo>
                  <a:pt x="44" y="25"/>
                  <a:pt x="45" y="23"/>
                  <a:pt x="47" y="21"/>
                </a:cubicBezTo>
                <a:cubicBezTo>
                  <a:pt x="47" y="21"/>
                  <a:pt x="48" y="21"/>
                  <a:pt x="48" y="20"/>
                </a:cubicBezTo>
                <a:cubicBezTo>
                  <a:pt x="50" y="18"/>
                  <a:pt x="52" y="16"/>
                  <a:pt x="54" y="14"/>
                </a:cubicBezTo>
                <a:cubicBezTo>
                  <a:pt x="55" y="13"/>
                  <a:pt x="56" y="11"/>
                  <a:pt x="56" y="9"/>
                </a:cubicBezTo>
                <a:cubicBezTo>
                  <a:pt x="56" y="8"/>
                  <a:pt x="56" y="7"/>
                  <a:pt x="56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5"/>
                  <a:pt x="54" y="4"/>
                  <a:pt x="54" y="3"/>
                </a:cubicBezTo>
                <a:cubicBezTo>
                  <a:pt x="52" y="2"/>
                  <a:pt x="51" y="1"/>
                  <a:pt x="49" y="1"/>
                </a:cubicBezTo>
                <a:cubicBezTo>
                  <a:pt x="47" y="0"/>
                  <a:pt x="44" y="1"/>
                  <a:pt x="42" y="3"/>
                </a:cubicBezTo>
                <a:cubicBezTo>
                  <a:pt x="40" y="5"/>
                  <a:pt x="38" y="7"/>
                  <a:pt x="36" y="10"/>
                </a:cubicBezTo>
                <a:cubicBezTo>
                  <a:pt x="36" y="10"/>
                  <a:pt x="35" y="11"/>
                  <a:pt x="35" y="11"/>
                </a:cubicBezTo>
                <a:cubicBezTo>
                  <a:pt x="33" y="13"/>
                  <a:pt x="31" y="15"/>
                  <a:pt x="30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20"/>
                  <a:pt x="27" y="21"/>
                  <a:pt x="26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19" y="33"/>
                  <a:pt x="14" y="4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5"/>
                  <a:pt x="8" y="57"/>
                  <a:pt x="7" y="59"/>
                </a:cubicBezTo>
                <a:cubicBezTo>
                  <a:pt x="7" y="59"/>
                  <a:pt x="7" y="60"/>
                  <a:pt x="7" y="60"/>
                </a:cubicBezTo>
                <a:cubicBezTo>
                  <a:pt x="6" y="62"/>
                  <a:pt x="6" y="64"/>
                  <a:pt x="5" y="65"/>
                </a:cubicBezTo>
                <a:cubicBezTo>
                  <a:pt x="5" y="66"/>
                  <a:pt x="5" y="66"/>
                  <a:pt x="5" y="67"/>
                </a:cubicBezTo>
                <a:cubicBezTo>
                  <a:pt x="4" y="69"/>
                  <a:pt x="4" y="70"/>
                  <a:pt x="4" y="72"/>
                </a:cubicBezTo>
                <a:cubicBezTo>
                  <a:pt x="3" y="73"/>
                  <a:pt x="3" y="73"/>
                  <a:pt x="3" y="74"/>
                </a:cubicBezTo>
                <a:cubicBezTo>
                  <a:pt x="3" y="75"/>
                  <a:pt x="3" y="77"/>
                  <a:pt x="2" y="78"/>
                </a:cubicBezTo>
                <a:cubicBezTo>
                  <a:pt x="2" y="79"/>
                  <a:pt x="2" y="80"/>
                  <a:pt x="2" y="81"/>
                </a:cubicBezTo>
                <a:cubicBezTo>
                  <a:pt x="2" y="82"/>
                  <a:pt x="1" y="84"/>
                  <a:pt x="1" y="85"/>
                </a:cubicBezTo>
                <a:cubicBezTo>
                  <a:pt x="1" y="86"/>
                  <a:pt x="1" y="87"/>
                  <a:pt x="1" y="89"/>
                </a:cubicBezTo>
                <a:cubicBezTo>
                  <a:pt x="1" y="90"/>
                  <a:pt x="0" y="91"/>
                  <a:pt x="0" y="92"/>
                </a:cubicBezTo>
                <a:cubicBezTo>
                  <a:pt x="0" y="93"/>
                  <a:pt x="0" y="95"/>
                  <a:pt x="0" y="96"/>
                </a:cubicBezTo>
                <a:cubicBezTo>
                  <a:pt x="0" y="97"/>
                  <a:pt x="0" y="98"/>
                  <a:pt x="0" y="99"/>
                </a:cubicBezTo>
                <a:cubicBezTo>
                  <a:pt x="0" y="101"/>
                  <a:pt x="0" y="103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8"/>
                  <a:pt x="0" y="111"/>
                  <a:pt x="0" y="113"/>
                </a:cubicBezTo>
                <a:cubicBezTo>
                  <a:pt x="0" y="114"/>
                  <a:pt x="0" y="115"/>
                  <a:pt x="0" y="115"/>
                </a:cubicBezTo>
                <a:cubicBezTo>
                  <a:pt x="0" y="117"/>
                  <a:pt x="0" y="118"/>
                  <a:pt x="0" y="120"/>
                </a:cubicBezTo>
                <a:cubicBezTo>
                  <a:pt x="0" y="121"/>
                  <a:pt x="1" y="122"/>
                  <a:pt x="1" y="123"/>
                </a:cubicBezTo>
                <a:cubicBezTo>
                  <a:pt x="1" y="124"/>
                  <a:pt x="1" y="125"/>
                  <a:pt x="1" y="127"/>
                </a:cubicBezTo>
                <a:cubicBezTo>
                  <a:pt x="1" y="128"/>
                  <a:pt x="2" y="129"/>
                  <a:pt x="2" y="130"/>
                </a:cubicBezTo>
                <a:cubicBezTo>
                  <a:pt x="2" y="131"/>
                  <a:pt x="2" y="132"/>
                  <a:pt x="2" y="133"/>
                </a:cubicBezTo>
                <a:cubicBezTo>
                  <a:pt x="3" y="135"/>
                  <a:pt x="3" y="136"/>
                  <a:pt x="3" y="138"/>
                </a:cubicBezTo>
                <a:cubicBezTo>
                  <a:pt x="3" y="138"/>
                  <a:pt x="3" y="139"/>
                  <a:pt x="4" y="140"/>
                </a:cubicBezTo>
                <a:cubicBezTo>
                  <a:pt x="4" y="141"/>
                  <a:pt x="4" y="143"/>
                  <a:pt x="5" y="145"/>
                </a:cubicBezTo>
                <a:cubicBezTo>
                  <a:pt x="5" y="145"/>
                  <a:pt x="5" y="146"/>
                  <a:pt x="5" y="146"/>
                </a:cubicBezTo>
                <a:cubicBezTo>
                  <a:pt x="6" y="148"/>
                  <a:pt x="6" y="150"/>
                  <a:pt x="7" y="152"/>
                </a:cubicBezTo>
                <a:cubicBezTo>
                  <a:pt x="7" y="152"/>
                  <a:pt x="7" y="152"/>
                  <a:pt x="7" y="152"/>
                </a:cubicBezTo>
                <a:cubicBezTo>
                  <a:pt x="8" y="154"/>
                  <a:pt x="9" y="156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9" y="158"/>
                  <a:pt x="9" y="158"/>
                  <a:pt x="9" y="158"/>
                </a:cubicBezTo>
                <a:cubicBezTo>
                  <a:pt x="14" y="169"/>
                  <a:pt x="19" y="179"/>
                  <a:pt x="25" y="188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5" y="188"/>
                  <a:pt x="25" y="189"/>
                  <a:pt x="26" y="189"/>
                </a:cubicBezTo>
                <a:cubicBezTo>
                  <a:pt x="27" y="190"/>
                  <a:pt x="28" y="192"/>
                  <a:pt x="29" y="193"/>
                </a:cubicBezTo>
                <a:cubicBezTo>
                  <a:pt x="29" y="193"/>
                  <a:pt x="29" y="194"/>
                  <a:pt x="29" y="194"/>
                </a:cubicBezTo>
                <a:cubicBezTo>
                  <a:pt x="29" y="194"/>
                  <a:pt x="29" y="194"/>
                  <a:pt x="30" y="194"/>
                </a:cubicBezTo>
                <a:cubicBezTo>
                  <a:pt x="31" y="196"/>
                  <a:pt x="33" y="198"/>
                  <a:pt x="35" y="201"/>
                </a:cubicBezTo>
                <a:cubicBezTo>
                  <a:pt x="35" y="201"/>
                  <a:pt x="36" y="201"/>
                  <a:pt x="36" y="202"/>
                </a:cubicBezTo>
                <a:cubicBezTo>
                  <a:pt x="38" y="204"/>
                  <a:pt x="40" y="206"/>
                  <a:pt x="42" y="209"/>
                </a:cubicBezTo>
                <a:cubicBezTo>
                  <a:pt x="44" y="211"/>
                  <a:pt x="47" y="211"/>
                  <a:pt x="49" y="211"/>
                </a:cubicBezTo>
                <a:cubicBezTo>
                  <a:pt x="51" y="211"/>
                  <a:pt x="52" y="210"/>
                  <a:pt x="54" y="209"/>
                </a:cubicBezTo>
                <a:cubicBezTo>
                  <a:pt x="54" y="208"/>
                  <a:pt x="55" y="207"/>
                  <a:pt x="55" y="206"/>
                </a:cubicBezTo>
                <a:cubicBezTo>
                  <a:pt x="55" y="206"/>
                  <a:pt x="55" y="206"/>
                  <a:pt x="55" y="206"/>
                </a:cubicBezTo>
                <a:cubicBezTo>
                  <a:pt x="55" y="206"/>
                  <a:pt x="55" y="206"/>
                  <a:pt x="56" y="205"/>
                </a:cubicBezTo>
                <a:cubicBezTo>
                  <a:pt x="56" y="205"/>
                  <a:pt x="56" y="204"/>
                  <a:pt x="56" y="203"/>
                </a:cubicBezTo>
                <a:cubicBezTo>
                  <a:pt x="56" y="201"/>
                  <a:pt x="55" y="199"/>
                  <a:pt x="54" y="197"/>
                </a:cubicBezTo>
                <a:cubicBezTo>
                  <a:pt x="52" y="195"/>
                  <a:pt x="50" y="193"/>
                  <a:pt x="48" y="191"/>
                </a:cubicBezTo>
                <a:close/>
                <a:moveTo>
                  <a:pt x="207" y="60"/>
                </a:moveTo>
                <a:cubicBezTo>
                  <a:pt x="158" y="60"/>
                  <a:pt x="158" y="60"/>
                  <a:pt x="158" y="60"/>
                </a:cubicBezTo>
                <a:cubicBezTo>
                  <a:pt x="147" y="60"/>
                  <a:pt x="138" y="69"/>
                  <a:pt x="138" y="80"/>
                </a:cubicBezTo>
                <a:cubicBezTo>
                  <a:pt x="138" y="439"/>
                  <a:pt x="138" y="439"/>
                  <a:pt x="138" y="439"/>
                </a:cubicBezTo>
                <a:cubicBezTo>
                  <a:pt x="138" y="443"/>
                  <a:pt x="142" y="447"/>
                  <a:pt x="146" y="447"/>
                </a:cubicBezTo>
                <a:cubicBezTo>
                  <a:pt x="151" y="447"/>
                  <a:pt x="154" y="443"/>
                  <a:pt x="154" y="439"/>
                </a:cubicBezTo>
                <a:cubicBezTo>
                  <a:pt x="154" y="420"/>
                  <a:pt x="154" y="420"/>
                  <a:pt x="154" y="420"/>
                </a:cubicBezTo>
                <a:cubicBezTo>
                  <a:pt x="211" y="363"/>
                  <a:pt x="211" y="363"/>
                  <a:pt x="211" y="363"/>
                </a:cubicBezTo>
                <a:cubicBezTo>
                  <a:pt x="211" y="439"/>
                  <a:pt x="211" y="439"/>
                  <a:pt x="211" y="439"/>
                </a:cubicBezTo>
                <a:cubicBezTo>
                  <a:pt x="211" y="443"/>
                  <a:pt x="215" y="447"/>
                  <a:pt x="219" y="447"/>
                </a:cubicBezTo>
                <a:cubicBezTo>
                  <a:pt x="223" y="447"/>
                  <a:pt x="227" y="443"/>
                  <a:pt x="227" y="439"/>
                </a:cubicBezTo>
                <a:cubicBezTo>
                  <a:pt x="227" y="80"/>
                  <a:pt x="227" y="80"/>
                  <a:pt x="227" y="80"/>
                </a:cubicBezTo>
                <a:cubicBezTo>
                  <a:pt x="227" y="69"/>
                  <a:pt x="218" y="60"/>
                  <a:pt x="207" y="60"/>
                </a:cubicBezTo>
                <a:close/>
                <a:moveTo>
                  <a:pt x="154" y="80"/>
                </a:moveTo>
                <a:cubicBezTo>
                  <a:pt x="154" y="78"/>
                  <a:pt x="156" y="76"/>
                  <a:pt x="158" y="76"/>
                </a:cubicBezTo>
                <a:cubicBezTo>
                  <a:pt x="198" y="76"/>
                  <a:pt x="198" y="76"/>
                  <a:pt x="198" y="76"/>
                </a:cubicBezTo>
                <a:cubicBezTo>
                  <a:pt x="154" y="120"/>
                  <a:pt x="154" y="120"/>
                  <a:pt x="154" y="120"/>
                </a:cubicBezTo>
                <a:lnTo>
                  <a:pt x="154" y="80"/>
                </a:lnTo>
                <a:close/>
                <a:moveTo>
                  <a:pt x="154" y="155"/>
                </a:moveTo>
                <a:cubicBezTo>
                  <a:pt x="207" y="207"/>
                  <a:pt x="207" y="207"/>
                  <a:pt x="207" y="207"/>
                </a:cubicBezTo>
                <a:cubicBezTo>
                  <a:pt x="154" y="260"/>
                  <a:pt x="154" y="260"/>
                  <a:pt x="154" y="260"/>
                </a:cubicBezTo>
                <a:lnTo>
                  <a:pt x="154" y="155"/>
                </a:lnTo>
                <a:close/>
                <a:moveTo>
                  <a:pt x="154" y="397"/>
                </a:moveTo>
                <a:cubicBezTo>
                  <a:pt x="154" y="294"/>
                  <a:pt x="154" y="294"/>
                  <a:pt x="154" y="294"/>
                </a:cubicBezTo>
                <a:cubicBezTo>
                  <a:pt x="206" y="346"/>
                  <a:pt x="206" y="346"/>
                  <a:pt x="206" y="346"/>
                </a:cubicBezTo>
                <a:lnTo>
                  <a:pt x="154" y="397"/>
                </a:lnTo>
                <a:close/>
                <a:moveTo>
                  <a:pt x="211" y="328"/>
                </a:moveTo>
                <a:cubicBezTo>
                  <a:pt x="160" y="277"/>
                  <a:pt x="160" y="277"/>
                  <a:pt x="160" y="277"/>
                </a:cubicBezTo>
                <a:cubicBezTo>
                  <a:pt x="211" y="226"/>
                  <a:pt x="211" y="226"/>
                  <a:pt x="211" y="226"/>
                </a:cubicBezTo>
                <a:lnTo>
                  <a:pt x="211" y="328"/>
                </a:lnTo>
                <a:close/>
                <a:moveTo>
                  <a:pt x="211" y="189"/>
                </a:moveTo>
                <a:cubicBezTo>
                  <a:pt x="159" y="137"/>
                  <a:pt x="159" y="137"/>
                  <a:pt x="159" y="137"/>
                </a:cubicBezTo>
                <a:cubicBezTo>
                  <a:pt x="211" y="86"/>
                  <a:pt x="211" y="86"/>
                  <a:pt x="211" y="86"/>
                </a:cubicBezTo>
                <a:lnTo>
                  <a:pt x="211" y="189"/>
                </a:lnTo>
                <a:close/>
                <a:moveTo>
                  <a:pt x="107" y="58"/>
                </a:moveTo>
                <a:cubicBezTo>
                  <a:pt x="103" y="58"/>
                  <a:pt x="99" y="62"/>
                  <a:pt x="99" y="66"/>
                </a:cubicBezTo>
                <a:cubicBezTo>
                  <a:pt x="99" y="144"/>
                  <a:pt x="99" y="144"/>
                  <a:pt x="99" y="144"/>
                </a:cubicBezTo>
                <a:cubicBezTo>
                  <a:pt x="99" y="148"/>
                  <a:pt x="103" y="152"/>
                  <a:pt x="107" y="152"/>
                </a:cubicBezTo>
                <a:cubicBezTo>
                  <a:pt x="111" y="152"/>
                  <a:pt x="115" y="148"/>
                  <a:pt x="115" y="144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5" y="62"/>
                  <a:pt x="111" y="58"/>
                  <a:pt x="107" y="58"/>
                </a:cubicBezTo>
                <a:close/>
                <a:moveTo>
                  <a:pt x="320" y="28"/>
                </a:moveTo>
                <a:cubicBezTo>
                  <a:pt x="322" y="29"/>
                  <a:pt x="323" y="31"/>
                  <a:pt x="324" y="33"/>
                </a:cubicBezTo>
                <a:cubicBezTo>
                  <a:pt x="327" y="36"/>
                  <a:pt x="332" y="37"/>
                  <a:pt x="335" y="35"/>
                </a:cubicBezTo>
                <a:cubicBezTo>
                  <a:pt x="339" y="32"/>
                  <a:pt x="340" y="27"/>
                  <a:pt x="337" y="23"/>
                </a:cubicBezTo>
                <a:cubicBezTo>
                  <a:pt x="336" y="22"/>
                  <a:pt x="335" y="20"/>
                  <a:pt x="333" y="18"/>
                </a:cubicBezTo>
                <a:cubicBezTo>
                  <a:pt x="329" y="13"/>
                  <a:pt x="325" y="8"/>
                  <a:pt x="320" y="3"/>
                </a:cubicBezTo>
                <a:cubicBezTo>
                  <a:pt x="317" y="0"/>
                  <a:pt x="312" y="0"/>
                  <a:pt x="309" y="3"/>
                </a:cubicBezTo>
                <a:cubicBezTo>
                  <a:pt x="307" y="4"/>
                  <a:pt x="306" y="7"/>
                  <a:pt x="306" y="9"/>
                </a:cubicBezTo>
                <a:cubicBezTo>
                  <a:pt x="306" y="11"/>
                  <a:pt x="307" y="13"/>
                  <a:pt x="309" y="14"/>
                </a:cubicBezTo>
                <a:cubicBezTo>
                  <a:pt x="313" y="18"/>
                  <a:pt x="317" y="23"/>
                  <a:pt x="320" y="28"/>
                </a:cubicBezTo>
                <a:close/>
                <a:moveTo>
                  <a:pt x="257" y="59"/>
                </a:moveTo>
                <a:cubicBezTo>
                  <a:pt x="252" y="59"/>
                  <a:pt x="249" y="63"/>
                  <a:pt x="249" y="67"/>
                </a:cubicBezTo>
                <a:cubicBezTo>
                  <a:pt x="249" y="145"/>
                  <a:pt x="249" y="145"/>
                  <a:pt x="249" y="145"/>
                </a:cubicBezTo>
                <a:cubicBezTo>
                  <a:pt x="249" y="149"/>
                  <a:pt x="252" y="153"/>
                  <a:pt x="257" y="153"/>
                </a:cubicBezTo>
                <a:cubicBezTo>
                  <a:pt x="261" y="153"/>
                  <a:pt x="265" y="149"/>
                  <a:pt x="265" y="145"/>
                </a:cubicBezTo>
                <a:cubicBezTo>
                  <a:pt x="265" y="67"/>
                  <a:pt x="265" y="67"/>
                  <a:pt x="265" y="67"/>
                </a:cubicBezTo>
                <a:cubicBezTo>
                  <a:pt x="265" y="63"/>
                  <a:pt x="261" y="59"/>
                  <a:pt x="257" y="59"/>
                </a:cubicBezTo>
                <a:close/>
                <a:moveTo>
                  <a:pt x="291" y="32"/>
                </a:moveTo>
                <a:cubicBezTo>
                  <a:pt x="288" y="29"/>
                  <a:pt x="283" y="29"/>
                  <a:pt x="279" y="32"/>
                </a:cubicBezTo>
                <a:cubicBezTo>
                  <a:pt x="278" y="34"/>
                  <a:pt x="277" y="36"/>
                  <a:pt x="277" y="38"/>
                </a:cubicBezTo>
                <a:cubicBezTo>
                  <a:pt x="277" y="40"/>
                  <a:pt x="278" y="42"/>
                  <a:pt x="279" y="44"/>
                </a:cubicBezTo>
                <a:cubicBezTo>
                  <a:pt x="297" y="61"/>
                  <a:pt x="305" y="83"/>
                  <a:pt x="305" y="106"/>
                </a:cubicBezTo>
                <a:cubicBezTo>
                  <a:pt x="305" y="128"/>
                  <a:pt x="297" y="151"/>
                  <a:pt x="279" y="168"/>
                </a:cubicBezTo>
                <a:cubicBezTo>
                  <a:pt x="279" y="168"/>
                  <a:pt x="279" y="168"/>
                  <a:pt x="279" y="168"/>
                </a:cubicBezTo>
                <a:cubicBezTo>
                  <a:pt x="276" y="171"/>
                  <a:pt x="276" y="176"/>
                  <a:pt x="279" y="179"/>
                </a:cubicBezTo>
                <a:cubicBezTo>
                  <a:pt x="283" y="182"/>
                  <a:pt x="288" y="182"/>
                  <a:pt x="291" y="179"/>
                </a:cubicBezTo>
                <a:cubicBezTo>
                  <a:pt x="311" y="159"/>
                  <a:pt x="321" y="132"/>
                  <a:pt x="321" y="106"/>
                </a:cubicBezTo>
                <a:cubicBezTo>
                  <a:pt x="321" y="79"/>
                  <a:pt x="311" y="53"/>
                  <a:pt x="291" y="32"/>
                </a:cubicBezTo>
                <a:close/>
                <a:moveTo>
                  <a:pt x="353" y="53"/>
                </a:moveTo>
                <a:cubicBezTo>
                  <a:pt x="351" y="49"/>
                  <a:pt x="347" y="47"/>
                  <a:pt x="343" y="49"/>
                </a:cubicBezTo>
                <a:cubicBezTo>
                  <a:pt x="338" y="50"/>
                  <a:pt x="336" y="55"/>
                  <a:pt x="338" y="59"/>
                </a:cubicBezTo>
                <a:cubicBezTo>
                  <a:pt x="344" y="74"/>
                  <a:pt x="347" y="90"/>
                  <a:pt x="347" y="106"/>
                </a:cubicBezTo>
                <a:cubicBezTo>
                  <a:pt x="347" y="140"/>
                  <a:pt x="333" y="173"/>
                  <a:pt x="309" y="197"/>
                </a:cubicBezTo>
                <a:cubicBezTo>
                  <a:pt x="307" y="199"/>
                  <a:pt x="306" y="201"/>
                  <a:pt x="306" y="203"/>
                </a:cubicBezTo>
                <a:cubicBezTo>
                  <a:pt x="306" y="205"/>
                  <a:pt x="307" y="207"/>
                  <a:pt x="309" y="209"/>
                </a:cubicBezTo>
                <a:cubicBezTo>
                  <a:pt x="312" y="212"/>
                  <a:pt x="317" y="212"/>
                  <a:pt x="320" y="209"/>
                </a:cubicBezTo>
                <a:cubicBezTo>
                  <a:pt x="348" y="181"/>
                  <a:pt x="363" y="145"/>
                  <a:pt x="363" y="106"/>
                </a:cubicBezTo>
                <a:cubicBezTo>
                  <a:pt x="363" y="88"/>
                  <a:pt x="359" y="70"/>
                  <a:pt x="353" y="53"/>
                </a:cubicBezTo>
                <a:close/>
              </a:path>
            </a:pathLst>
          </a:custGeom>
          <a:solidFill>
            <a:schemeClr val="tx2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33" name="Straight Arrow Connector 32"/>
          <p:cNvCxnSpPr/>
          <p:nvPr/>
        </p:nvCxnSpPr>
        <p:spPr bwMode="auto">
          <a:xfrm flipV="1">
            <a:off x="8535829" y="2971737"/>
            <a:ext cx="636443" cy="50677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round/>
            <a:headEnd type="arrow" w="med" len="med"/>
            <a:tailEnd type="arrow"/>
          </a:ln>
          <a:effectLst/>
        </p:spPr>
      </p:cxnSp>
      <p:cxnSp>
        <p:nvCxnSpPr>
          <p:cNvPr id="34" name="Straight Arrow Connector 33"/>
          <p:cNvCxnSpPr/>
          <p:nvPr/>
        </p:nvCxnSpPr>
        <p:spPr bwMode="auto">
          <a:xfrm flipH="1" flipV="1">
            <a:off x="9562255" y="2971737"/>
            <a:ext cx="800594" cy="401252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round/>
            <a:headEnd type="arrow" w="med" len="med"/>
            <a:tailEnd type="arrow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9082995" y="2393506"/>
            <a:ext cx="5685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6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LTE</a:t>
            </a:r>
            <a:endParaRPr lang="en-US" sz="16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6" name="Straight Arrow Connector 35"/>
          <p:cNvCxnSpPr/>
          <p:nvPr/>
        </p:nvCxnSpPr>
        <p:spPr bwMode="auto">
          <a:xfrm>
            <a:off x="8954308" y="3774146"/>
            <a:ext cx="884903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37" name="Straight Arrow Connector 36"/>
          <p:cNvCxnSpPr/>
          <p:nvPr/>
        </p:nvCxnSpPr>
        <p:spPr bwMode="auto">
          <a:xfrm flipV="1">
            <a:off x="9547592" y="3918681"/>
            <a:ext cx="358057" cy="585975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38" name="Straight Arrow Connector 37"/>
          <p:cNvCxnSpPr/>
          <p:nvPr/>
        </p:nvCxnSpPr>
        <p:spPr bwMode="auto">
          <a:xfrm>
            <a:off x="8949451" y="3918680"/>
            <a:ext cx="417810" cy="585977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rgbClr val="FF0000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39" name="TextBox 38"/>
          <p:cNvSpPr txBox="1"/>
          <p:nvPr/>
        </p:nvSpPr>
        <p:spPr>
          <a:xfrm>
            <a:off x="9122542" y="3873114"/>
            <a:ext cx="641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D2D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0" name="Freeform 2"/>
          <p:cNvSpPr>
            <a:spLocks noEditPoints="1"/>
          </p:cNvSpPr>
          <p:nvPr/>
        </p:nvSpPr>
        <p:spPr bwMode="auto">
          <a:xfrm>
            <a:off x="7686014" y="2854984"/>
            <a:ext cx="260043" cy="482089"/>
          </a:xfrm>
          <a:custGeom>
            <a:avLst/>
            <a:gdLst>
              <a:gd name="T0" fmla="*/ 117 w 241"/>
              <a:gd name="T1" fmla="*/ 356 h 383"/>
              <a:gd name="T2" fmla="*/ 135 w 241"/>
              <a:gd name="T3" fmla="*/ 338 h 383"/>
              <a:gd name="T4" fmla="*/ 117 w 241"/>
              <a:gd name="T5" fmla="*/ 321 h 383"/>
              <a:gd name="T6" fmla="*/ 99 w 241"/>
              <a:gd name="T7" fmla="*/ 338 h 383"/>
              <a:gd name="T8" fmla="*/ 117 w 241"/>
              <a:gd name="T9" fmla="*/ 356 h 383"/>
              <a:gd name="T10" fmla="*/ 233 w 241"/>
              <a:gd name="T11" fmla="*/ 90 h 383"/>
              <a:gd name="T12" fmla="*/ 241 w 241"/>
              <a:gd name="T13" fmla="*/ 82 h 383"/>
              <a:gd name="T14" fmla="*/ 241 w 241"/>
              <a:gd name="T15" fmla="*/ 19 h 383"/>
              <a:gd name="T16" fmla="*/ 221 w 241"/>
              <a:gd name="T17" fmla="*/ 0 h 383"/>
              <a:gd name="T18" fmla="*/ 19 w 241"/>
              <a:gd name="T19" fmla="*/ 0 h 383"/>
              <a:gd name="T20" fmla="*/ 0 w 241"/>
              <a:gd name="T21" fmla="*/ 19 h 383"/>
              <a:gd name="T22" fmla="*/ 0 w 241"/>
              <a:gd name="T23" fmla="*/ 364 h 383"/>
              <a:gd name="T24" fmla="*/ 19 w 241"/>
              <a:gd name="T25" fmla="*/ 383 h 383"/>
              <a:gd name="T26" fmla="*/ 221 w 241"/>
              <a:gd name="T27" fmla="*/ 383 h 383"/>
              <a:gd name="T28" fmla="*/ 241 w 241"/>
              <a:gd name="T29" fmla="*/ 364 h 383"/>
              <a:gd name="T30" fmla="*/ 241 w 241"/>
              <a:gd name="T31" fmla="*/ 114 h 383"/>
              <a:gd name="T32" fmla="*/ 233 w 241"/>
              <a:gd name="T33" fmla="*/ 106 h 383"/>
              <a:gd name="T34" fmla="*/ 225 w 241"/>
              <a:gd name="T35" fmla="*/ 114 h 383"/>
              <a:gd name="T36" fmla="*/ 225 w 241"/>
              <a:gd name="T37" fmla="*/ 295 h 383"/>
              <a:gd name="T38" fmla="*/ 16 w 241"/>
              <a:gd name="T39" fmla="*/ 295 h 383"/>
              <a:gd name="T40" fmla="*/ 16 w 241"/>
              <a:gd name="T41" fmla="*/ 69 h 383"/>
              <a:gd name="T42" fmla="*/ 225 w 241"/>
              <a:gd name="T43" fmla="*/ 69 h 383"/>
              <a:gd name="T44" fmla="*/ 225 w 241"/>
              <a:gd name="T45" fmla="*/ 82 h 383"/>
              <a:gd name="T46" fmla="*/ 233 w 241"/>
              <a:gd name="T47" fmla="*/ 90 h 383"/>
              <a:gd name="T48" fmla="*/ 225 w 241"/>
              <a:gd name="T49" fmla="*/ 311 h 383"/>
              <a:gd name="T50" fmla="*/ 225 w 241"/>
              <a:gd name="T51" fmla="*/ 364 h 383"/>
              <a:gd name="T52" fmla="*/ 221 w 241"/>
              <a:gd name="T53" fmla="*/ 367 h 383"/>
              <a:gd name="T54" fmla="*/ 19 w 241"/>
              <a:gd name="T55" fmla="*/ 367 h 383"/>
              <a:gd name="T56" fmla="*/ 16 w 241"/>
              <a:gd name="T57" fmla="*/ 364 h 383"/>
              <a:gd name="T58" fmla="*/ 16 w 241"/>
              <a:gd name="T59" fmla="*/ 311 h 383"/>
              <a:gd name="T60" fmla="*/ 225 w 241"/>
              <a:gd name="T61" fmla="*/ 311 h 383"/>
              <a:gd name="T62" fmla="*/ 16 w 241"/>
              <a:gd name="T63" fmla="*/ 53 h 383"/>
              <a:gd name="T64" fmla="*/ 16 w 241"/>
              <a:gd name="T65" fmla="*/ 19 h 383"/>
              <a:gd name="T66" fmla="*/ 19 w 241"/>
              <a:gd name="T67" fmla="*/ 16 h 383"/>
              <a:gd name="T68" fmla="*/ 221 w 241"/>
              <a:gd name="T69" fmla="*/ 16 h 383"/>
              <a:gd name="T70" fmla="*/ 225 w 241"/>
              <a:gd name="T71" fmla="*/ 19 h 383"/>
              <a:gd name="T72" fmla="*/ 225 w 241"/>
              <a:gd name="T73" fmla="*/ 53 h 383"/>
              <a:gd name="T74" fmla="*/ 16 w 241"/>
              <a:gd name="T75" fmla="*/ 53 h 383"/>
              <a:gd name="T76" fmla="*/ 135 w 241"/>
              <a:gd name="T77" fmla="*/ 26 h 383"/>
              <a:gd name="T78" fmla="*/ 99 w 241"/>
              <a:gd name="T79" fmla="*/ 26 h 383"/>
              <a:gd name="T80" fmla="*/ 91 w 241"/>
              <a:gd name="T81" fmla="*/ 34 h 383"/>
              <a:gd name="T82" fmla="*/ 99 w 241"/>
              <a:gd name="T83" fmla="*/ 42 h 383"/>
              <a:gd name="T84" fmla="*/ 135 w 241"/>
              <a:gd name="T85" fmla="*/ 42 h 383"/>
              <a:gd name="T86" fmla="*/ 143 w 241"/>
              <a:gd name="T87" fmla="*/ 34 h 383"/>
              <a:gd name="T88" fmla="*/ 135 w 241"/>
              <a:gd name="T89" fmla="*/ 26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41" h="383">
                <a:moveTo>
                  <a:pt x="117" y="356"/>
                </a:moveTo>
                <a:cubicBezTo>
                  <a:pt x="127" y="356"/>
                  <a:pt x="135" y="348"/>
                  <a:pt x="135" y="338"/>
                </a:cubicBezTo>
                <a:cubicBezTo>
                  <a:pt x="135" y="329"/>
                  <a:pt x="127" y="321"/>
                  <a:pt x="117" y="321"/>
                </a:cubicBezTo>
                <a:cubicBezTo>
                  <a:pt x="107" y="321"/>
                  <a:pt x="99" y="329"/>
                  <a:pt x="99" y="338"/>
                </a:cubicBezTo>
                <a:cubicBezTo>
                  <a:pt x="99" y="348"/>
                  <a:pt x="107" y="356"/>
                  <a:pt x="117" y="356"/>
                </a:cubicBezTo>
                <a:close/>
                <a:moveTo>
                  <a:pt x="233" y="90"/>
                </a:moveTo>
                <a:cubicBezTo>
                  <a:pt x="237" y="90"/>
                  <a:pt x="241" y="87"/>
                  <a:pt x="241" y="82"/>
                </a:cubicBezTo>
                <a:cubicBezTo>
                  <a:pt x="241" y="19"/>
                  <a:pt x="241" y="19"/>
                  <a:pt x="241" y="19"/>
                </a:cubicBezTo>
                <a:cubicBezTo>
                  <a:pt x="241" y="8"/>
                  <a:pt x="232" y="0"/>
                  <a:pt x="22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8"/>
                  <a:pt x="0" y="19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375"/>
                  <a:pt x="8" y="383"/>
                  <a:pt x="19" y="383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232" y="383"/>
                  <a:pt x="241" y="375"/>
                  <a:pt x="241" y="364"/>
                </a:cubicBezTo>
                <a:cubicBezTo>
                  <a:pt x="241" y="114"/>
                  <a:pt x="241" y="114"/>
                  <a:pt x="241" y="114"/>
                </a:cubicBezTo>
                <a:cubicBezTo>
                  <a:pt x="241" y="110"/>
                  <a:pt x="237" y="106"/>
                  <a:pt x="233" y="106"/>
                </a:cubicBezTo>
                <a:cubicBezTo>
                  <a:pt x="228" y="106"/>
                  <a:pt x="225" y="110"/>
                  <a:pt x="225" y="114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16" y="295"/>
                  <a:pt x="16" y="295"/>
                  <a:pt x="16" y="295"/>
                </a:cubicBezTo>
                <a:cubicBezTo>
                  <a:pt x="16" y="69"/>
                  <a:pt x="16" y="69"/>
                  <a:pt x="16" y="69"/>
                </a:cubicBezTo>
                <a:cubicBezTo>
                  <a:pt x="225" y="69"/>
                  <a:pt x="225" y="69"/>
                  <a:pt x="225" y="69"/>
                </a:cubicBezTo>
                <a:cubicBezTo>
                  <a:pt x="225" y="82"/>
                  <a:pt x="225" y="82"/>
                  <a:pt x="225" y="82"/>
                </a:cubicBezTo>
                <a:cubicBezTo>
                  <a:pt x="225" y="87"/>
                  <a:pt x="228" y="90"/>
                  <a:pt x="233" y="90"/>
                </a:cubicBezTo>
                <a:close/>
                <a:moveTo>
                  <a:pt x="225" y="311"/>
                </a:moveTo>
                <a:cubicBezTo>
                  <a:pt x="225" y="364"/>
                  <a:pt x="225" y="364"/>
                  <a:pt x="225" y="364"/>
                </a:cubicBezTo>
                <a:cubicBezTo>
                  <a:pt x="225" y="366"/>
                  <a:pt x="223" y="367"/>
                  <a:pt x="221" y="367"/>
                </a:cubicBezTo>
                <a:cubicBezTo>
                  <a:pt x="19" y="367"/>
                  <a:pt x="19" y="367"/>
                  <a:pt x="19" y="367"/>
                </a:cubicBezTo>
                <a:cubicBezTo>
                  <a:pt x="17" y="367"/>
                  <a:pt x="16" y="366"/>
                  <a:pt x="16" y="364"/>
                </a:cubicBezTo>
                <a:cubicBezTo>
                  <a:pt x="16" y="311"/>
                  <a:pt x="16" y="311"/>
                  <a:pt x="16" y="311"/>
                </a:cubicBezTo>
                <a:lnTo>
                  <a:pt x="225" y="311"/>
                </a:lnTo>
                <a:close/>
                <a:moveTo>
                  <a:pt x="16" y="53"/>
                </a:move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21" y="16"/>
                  <a:pt x="221" y="16"/>
                  <a:pt x="221" y="16"/>
                </a:cubicBezTo>
                <a:cubicBezTo>
                  <a:pt x="223" y="16"/>
                  <a:pt x="225" y="17"/>
                  <a:pt x="225" y="19"/>
                </a:cubicBezTo>
                <a:cubicBezTo>
                  <a:pt x="225" y="53"/>
                  <a:pt x="225" y="53"/>
                  <a:pt x="225" y="53"/>
                </a:cubicBezTo>
                <a:lnTo>
                  <a:pt x="16" y="53"/>
                </a:lnTo>
                <a:close/>
                <a:moveTo>
                  <a:pt x="135" y="26"/>
                </a:moveTo>
                <a:cubicBezTo>
                  <a:pt x="99" y="26"/>
                  <a:pt x="99" y="26"/>
                  <a:pt x="99" y="26"/>
                </a:cubicBezTo>
                <a:cubicBezTo>
                  <a:pt x="95" y="26"/>
                  <a:pt x="91" y="30"/>
                  <a:pt x="91" y="34"/>
                </a:cubicBezTo>
                <a:cubicBezTo>
                  <a:pt x="91" y="38"/>
                  <a:pt x="95" y="42"/>
                  <a:pt x="99" y="42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39" y="42"/>
                  <a:pt x="143" y="38"/>
                  <a:pt x="143" y="34"/>
                </a:cubicBezTo>
                <a:cubicBezTo>
                  <a:pt x="143" y="30"/>
                  <a:pt x="139" y="26"/>
                  <a:pt x="135" y="26"/>
                </a:cubicBezTo>
                <a:close/>
              </a:path>
            </a:pathLst>
          </a:cu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1" name="Straight Arrow Connector 40"/>
          <p:cNvCxnSpPr/>
          <p:nvPr/>
        </p:nvCxnSpPr>
        <p:spPr bwMode="auto">
          <a:xfrm flipV="1">
            <a:off x="8017855" y="2854985"/>
            <a:ext cx="1104687" cy="11675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2">
                <a:lumMod val="75000"/>
                <a:lumOff val="25000"/>
              </a:schemeClr>
            </a:solidFill>
            <a:prstDash val="solid"/>
            <a:round/>
            <a:headEnd type="arrow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1750696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CAM payload 300-500 bytes (including security)</a:t>
            </a:r>
          </a:p>
          <a:p>
            <a:r>
              <a:rPr lang="en-US" dirty="0" smtClean="0"/>
              <a:t>CAM packets generation frequency: 1-10 Hz</a:t>
            </a:r>
          </a:p>
          <a:p>
            <a:r>
              <a:rPr lang="en-US" dirty="0" smtClean="0"/>
              <a:t>End-to-end delay ≤ 100 </a:t>
            </a:r>
            <a:r>
              <a:rPr lang="en-US" dirty="0" err="1" smtClean="0"/>
              <a:t>ms</a:t>
            </a:r>
            <a:endParaRPr lang="en-US" dirty="0" smtClean="0"/>
          </a:p>
          <a:p>
            <a:r>
              <a:rPr lang="en-US" dirty="0" smtClean="0"/>
              <a:t>Coverage: up </a:t>
            </a:r>
            <a:r>
              <a:rPr lang="en-US" smtClean="0"/>
              <a:t>to 300 </a:t>
            </a:r>
            <a:r>
              <a:rPr lang="en-US" dirty="0" smtClean="0"/>
              <a:t>m</a:t>
            </a:r>
          </a:p>
          <a:p>
            <a:r>
              <a:rPr lang="en-US" dirty="0" smtClean="0"/>
              <a:t>Vehicular speed (e.g., 120 km/h)</a:t>
            </a:r>
          </a:p>
          <a:p>
            <a:r>
              <a:rPr lang="en-US" dirty="0" smtClean="0"/>
              <a:t>LTE Carrier shared between WAN and V2V with V2V resources under eNB control</a:t>
            </a:r>
          </a:p>
          <a:p>
            <a:pPr lvl="1"/>
            <a:r>
              <a:rPr lang="en-US" dirty="0" smtClean="0"/>
              <a:t>Minimized performance impact on WAN traffic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Appendix: Radio Requirements for v2v communication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05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3607</TotalTime>
  <Words>475</Words>
  <Application>Microsoft Office PowerPoint</Application>
  <PresentationFormat>Custom</PresentationFormat>
  <Paragraphs>89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Ericsson Capital TT</vt:lpstr>
      <vt:lpstr>PresentationTemplate2011</vt:lpstr>
      <vt:lpstr>Motivation for new WI:   Enhanced LTE D2D Proximity Services</vt:lpstr>
      <vt:lpstr>Background</vt:lpstr>
      <vt:lpstr>Proposed RAN Work Item</vt:lpstr>
      <vt:lpstr>Service Continuity and UE-NW Relaying</vt:lpstr>
      <vt:lpstr>Communication Optimizations</vt:lpstr>
      <vt:lpstr>V2V</vt:lpstr>
      <vt:lpstr>PowerPoint Presentation</vt:lpstr>
      <vt:lpstr>Appendix: Radio Requirements for v2v communication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new WI:   Enhanced LTE D2D Proximity Services</dc:title>
  <dc:creator>Stefano Sorrentino</dc:creator>
  <dc:description>Rev PA1</dc:description>
  <cp:lastModifiedBy>Ericsson</cp:lastModifiedBy>
  <cp:revision>193</cp:revision>
  <dcterms:created xsi:type="dcterms:W3CDTF">2011-05-24T09:22:48Z</dcterms:created>
  <dcterms:modified xsi:type="dcterms:W3CDTF">2014-12-02T18:30:37Z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FooterType">
    <vt:lpwstr>PresTemp</vt:lpwstr>
  </property>
  <property fmtid="{D5CDD505-2E9C-101B-9397-08002B2CF9AE}" pid="7" name="UsedFont">
    <vt:lpwstr>Ericsson Capital TT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Public</vt:lpwstr>
  </property>
  <property fmtid="{D5CDD505-2E9C-101B-9397-08002B2CF9AE}" pid="13" name="txtConfLabel">
    <vt:lpwstr>Public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false</vt:bool>
  </property>
  <property fmtid="{D5CDD505-2E9C-101B-9397-08002B2CF9AE}" pid="17" name="optFooterCVLCopyright">
    <vt:bool>true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false</vt:bool>
  </property>
  <property fmtid="{D5CDD505-2E9C-101B-9397-08002B2CF9AE}" pid="25" name="optEnterText4">
    <vt:bool>true</vt:bool>
  </property>
  <property fmtid="{D5CDD505-2E9C-101B-9397-08002B2CF9AE}" pid="26" name="LeftFooterField">
    <vt:lpwstr>© Ericsson AB 2014</vt:lpwstr>
  </property>
  <property fmtid="{D5CDD505-2E9C-101B-9397-08002B2CF9AE}" pid="27" name="MiddleFooterField">
    <vt:lpwstr>Public</vt:lpwstr>
  </property>
  <property fmtid="{D5CDD505-2E9C-101B-9397-08002B2CF9AE}" pid="28" name="RightFooterField">
    <vt:lpwstr/>
  </property>
  <property fmtid="{D5CDD505-2E9C-101B-9397-08002B2CF9AE}" pid="29" name="RightFooterField2">
    <vt:lpwstr>2014-12-02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R3A</vt:lpwstr>
  </property>
  <property fmtid="{D5CDD505-2E9C-101B-9397-08002B2CF9AE}" pid="37" name="Prepared">
    <vt:lpwstr>Stefano Sorrentino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REL-13 D2D STRATEGY PROPOSAL</vt:lpwstr>
  </property>
  <property fmtid="{D5CDD505-2E9C-101B-9397-08002B2CF9AE}" pid="43" name="Title">
    <vt:lpwstr/>
  </property>
  <property fmtid="{D5CDD505-2E9C-101B-9397-08002B2CF9AE}" pid="44" name="Date">
    <vt:lpwstr>2014-11-28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