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10"/>
  </p:notesMasterIdLst>
  <p:handoutMasterIdLst>
    <p:handoutMasterId r:id="rId11"/>
  </p:handoutMasterIdLst>
  <p:sldIdLst>
    <p:sldId id="259" r:id="rId6"/>
    <p:sldId id="261" r:id="rId7"/>
    <p:sldId id="262" r:id="rId8"/>
    <p:sldId id="263" r:id="rId9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P" initials="GP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 snapToObjects="1">
      <p:cViewPr>
        <p:scale>
          <a:sx n="119" d="100"/>
          <a:sy n="119" d="100"/>
        </p:scale>
        <p:origin x="-1314" y="510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02-26T15:44:50.795" idx="1">
    <p:pos x="5280" y="1844"/>
    <p:text>Not sure this is needed</p:text>
  </p:cm>
  <p:cm authorId="0" dt="2014-02-26T15:45:13.019" idx="2">
    <p:pos x="3016" y="2627"/>
    <p:text>why is this needed?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March 2, 2014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4616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March 2,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20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March 2,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570765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March 2,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96543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March 2,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2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</a:rPr>
              <a:pPr/>
              <a:t>March 2, 2014</a:t>
            </a:fld>
            <a:endParaRPr lang="en-US" sz="1200" b="1" dirty="0">
              <a:solidFill>
                <a:srgbClr val="0099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01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March 2,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74407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d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March 2,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March 2,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2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hyperlink" Target="http://transition.fcc.gov/Daily_Releases/Daily_Business/2014/db0221/FCC-14-13A1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261546"/>
            <a:ext cx="8229600" cy="1192917"/>
          </a:xfrm>
        </p:spPr>
        <p:txBody>
          <a:bodyPr/>
          <a:lstStyle/>
          <a:p>
            <a:r>
              <a:rPr lang="en-US" dirty="0" smtClean="0"/>
              <a:t>RP-140420</a:t>
            </a:r>
            <a:br>
              <a:rPr lang="en-US" dirty="0" smtClean="0"/>
            </a:br>
            <a:r>
              <a:rPr lang="en-US" dirty="0" smtClean="0"/>
              <a:t>New SI Request Motivation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5221" y="3574779"/>
            <a:ext cx="8229600" cy="422426"/>
          </a:xfrm>
        </p:spPr>
        <p:txBody>
          <a:bodyPr/>
          <a:lstStyle/>
          <a:p>
            <a:r>
              <a:rPr lang="en-US" dirty="0" smtClean="0"/>
              <a:t>SID </a:t>
            </a:r>
            <a:r>
              <a:rPr lang="en-US" dirty="0"/>
              <a:t>- Study on Terrestrial Beacon Systems (TBS) </a:t>
            </a:r>
            <a:r>
              <a:rPr lang="en-US"/>
              <a:t>in  </a:t>
            </a:r>
            <a:r>
              <a:rPr lang="en-US" smtClean="0"/>
              <a:t>E-UTRA</a:t>
            </a:r>
            <a:endParaRPr lang="en-US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95661"/>
            <a:ext cx="8229600" cy="5104606"/>
          </a:xfrm>
        </p:spPr>
        <p:txBody>
          <a:bodyPr/>
          <a:lstStyle/>
          <a:p>
            <a:pPr lvl="0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Extension of location capability to “In-Building”</a:t>
            </a:r>
          </a:p>
          <a:p>
            <a:pPr lvl="1">
              <a:buClr>
                <a:srgbClr val="0098D0"/>
              </a:buClr>
            </a:pPr>
            <a:r>
              <a:rPr lang="en-US" dirty="0" smtClean="0">
                <a:solidFill>
                  <a:srgbClr val="FF0000"/>
                </a:solidFill>
              </a:rPr>
              <a:t>In-Building location is an emerging requirement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Public Safety</a:t>
            </a:r>
          </a:p>
          <a:p>
            <a:pPr lvl="2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Emergency Services (from the US FCC)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The Commission proposes in the near term that wireless providers meet interim location accuracy </a:t>
            </a:r>
            <a:r>
              <a:rPr lang="en-US" dirty="0" smtClean="0">
                <a:solidFill>
                  <a:srgbClr val="4D4F53"/>
                </a:solidFill>
              </a:rPr>
              <a:t>metrics that </a:t>
            </a:r>
            <a:r>
              <a:rPr lang="en-US" dirty="0">
                <a:solidFill>
                  <a:srgbClr val="4D4F53"/>
                </a:solidFill>
              </a:rPr>
              <a:t>would be sufficient to </a:t>
            </a:r>
            <a:r>
              <a:rPr lang="en-US" dirty="0">
                <a:solidFill>
                  <a:srgbClr val="0070C0"/>
                </a:solidFill>
              </a:rPr>
              <a:t>identify the building for most indoor calls</a:t>
            </a:r>
            <a:r>
              <a:rPr lang="en-US" dirty="0">
                <a:solidFill>
                  <a:srgbClr val="4D4F53"/>
                </a:solidFill>
              </a:rPr>
              <a:t>. The Commission also proposes </a:t>
            </a:r>
            <a:r>
              <a:rPr lang="en-US" dirty="0" smtClean="0">
                <a:solidFill>
                  <a:srgbClr val="4D4F53"/>
                </a:solidFill>
              </a:rPr>
              <a:t>that wireless </a:t>
            </a:r>
            <a:r>
              <a:rPr lang="en-US" dirty="0">
                <a:solidFill>
                  <a:srgbClr val="4D4F53"/>
                </a:solidFill>
              </a:rPr>
              <a:t>providers </a:t>
            </a:r>
            <a:r>
              <a:rPr lang="en-US" dirty="0">
                <a:solidFill>
                  <a:srgbClr val="0070C0"/>
                </a:solidFill>
              </a:rPr>
              <a:t>deliver vertical location information that would enable first responders to identify </a:t>
            </a:r>
            <a:r>
              <a:rPr lang="en-US" dirty="0" smtClean="0">
                <a:solidFill>
                  <a:srgbClr val="0070C0"/>
                </a:solidFill>
              </a:rPr>
              <a:t>the floor </a:t>
            </a:r>
            <a:r>
              <a:rPr lang="en-US" dirty="0">
                <a:solidFill>
                  <a:srgbClr val="0070C0"/>
                </a:solidFill>
              </a:rPr>
              <a:t>level for most calls </a:t>
            </a:r>
            <a:r>
              <a:rPr lang="en-US" dirty="0">
                <a:solidFill>
                  <a:srgbClr val="4D4F53"/>
                </a:solidFill>
              </a:rPr>
              <a:t>from multi-story buildings</a:t>
            </a:r>
            <a:r>
              <a:rPr lang="en-US" dirty="0" smtClean="0">
                <a:solidFill>
                  <a:srgbClr val="4D4F53"/>
                </a:solidFill>
              </a:rPr>
              <a:t>. </a:t>
            </a:r>
            <a:r>
              <a:rPr lang="en-US" baseline="30000" dirty="0" smtClean="0">
                <a:solidFill>
                  <a:srgbClr val="4D4F53"/>
                </a:solidFill>
              </a:rPr>
              <a:t>[1]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 In the long term, the Commission seeks to </a:t>
            </a:r>
            <a:r>
              <a:rPr lang="en-US" dirty="0" smtClean="0">
                <a:solidFill>
                  <a:srgbClr val="4D4F53"/>
                </a:solidFill>
              </a:rPr>
              <a:t>develop more </a:t>
            </a:r>
            <a:r>
              <a:rPr lang="en-US" dirty="0">
                <a:solidFill>
                  <a:srgbClr val="4D4F53"/>
                </a:solidFill>
              </a:rPr>
              <a:t>granular indoor location accuracy standards that would </a:t>
            </a:r>
            <a:r>
              <a:rPr lang="en-US" dirty="0">
                <a:solidFill>
                  <a:srgbClr val="0070C0"/>
                </a:solidFill>
              </a:rPr>
              <a:t>require identification of the specific </a:t>
            </a:r>
            <a:r>
              <a:rPr lang="en-US" dirty="0" smtClean="0">
                <a:solidFill>
                  <a:srgbClr val="0070C0"/>
                </a:solidFill>
              </a:rPr>
              <a:t>room, office</a:t>
            </a:r>
            <a:r>
              <a:rPr lang="en-US" dirty="0">
                <a:solidFill>
                  <a:srgbClr val="0070C0"/>
                </a:solidFill>
              </a:rPr>
              <a:t>, or apartment where a wireless 911 call is </a:t>
            </a:r>
            <a:r>
              <a:rPr lang="en-US" dirty="0" smtClean="0">
                <a:solidFill>
                  <a:srgbClr val="0070C0"/>
                </a:solidFill>
              </a:rPr>
              <a:t>made</a:t>
            </a:r>
            <a:r>
              <a:rPr lang="en-US" dirty="0" smtClean="0">
                <a:solidFill>
                  <a:srgbClr val="4D4F53"/>
                </a:solidFill>
              </a:rPr>
              <a:t>. </a:t>
            </a:r>
            <a:r>
              <a:rPr lang="en-US" baseline="30000" dirty="0" smtClean="0">
                <a:solidFill>
                  <a:srgbClr val="4D4F53"/>
                </a:solidFill>
              </a:rPr>
              <a:t>[1]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FCC NPRM </a:t>
            </a:r>
            <a:r>
              <a:rPr lang="en-US" dirty="0" smtClean="0">
                <a:solidFill>
                  <a:srgbClr val="4D4F53"/>
                </a:solidFill>
              </a:rPr>
              <a:t>on indoor location requirements is now available</a:t>
            </a:r>
          </a:p>
          <a:p>
            <a:pPr lvl="4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  <a:hlinkClick r:id="rId2"/>
              </a:rPr>
              <a:t>http</a:t>
            </a:r>
            <a:r>
              <a:rPr lang="en-US" dirty="0">
                <a:solidFill>
                  <a:srgbClr val="4D4F53"/>
                </a:solidFill>
                <a:hlinkClick r:id="rId2"/>
              </a:rPr>
              <a:t>://</a:t>
            </a:r>
            <a:r>
              <a:rPr lang="en-US" dirty="0" smtClean="0">
                <a:solidFill>
                  <a:srgbClr val="4D4F53"/>
                </a:solidFill>
                <a:hlinkClick r:id="rId2"/>
              </a:rPr>
              <a:t>transition.fcc.gov/Daily_Releases/Daily_Business/2014/db0221/FCC-14-13A1.pdf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</a:p>
          <a:p>
            <a:pPr lvl="2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Consumer </a:t>
            </a:r>
            <a:r>
              <a:rPr lang="en-US" dirty="0" smtClean="0">
                <a:solidFill>
                  <a:srgbClr val="4D4F53"/>
                </a:solidFill>
              </a:rPr>
              <a:t>Market</a:t>
            </a:r>
          </a:p>
          <a:p>
            <a:pPr lvl="3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LCS/LBS	</a:t>
            </a:r>
          </a:p>
          <a:p>
            <a:pPr lvl="4">
              <a:buClr>
                <a:srgbClr val="0098D0"/>
              </a:buClr>
            </a:pPr>
            <a:r>
              <a:rPr lang="en-US" dirty="0" smtClean="0">
                <a:solidFill>
                  <a:srgbClr val="4D4F53"/>
                </a:solidFill>
              </a:rPr>
              <a:t>70-80% wireless calls are made in-building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0098D0"/>
              </a:buClr>
            </a:pPr>
            <a:r>
              <a:rPr lang="en-US" dirty="0">
                <a:solidFill>
                  <a:srgbClr val="FF0000"/>
                </a:solidFill>
              </a:rPr>
              <a:t>Addition of Z-Axis (height) to location capability</a:t>
            </a:r>
          </a:p>
          <a:p>
            <a:pPr lvl="2">
              <a:buClr>
                <a:srgbClr val="0098D0"/>
              </a:buClr>
            </a:pPr>
            <a:r>
              <a:rPr lang="en-US" dirty="0">
                <a:solidFill>
                  <a:srgbClr val="4D4F53"/>
                </a:solidFill>
              </a:rPr>
              <a:t>Sufficient accuracy for floor level identification</a:t>
            </a:r>
          </a:p>
          <a:p>
            <a:pPr lvl="3">
              <a:buClr>
                <a:srgbClr val="58A618"/>
              </a:buClr>
            </a:pPr>
            <a:endParaRPr lang="en-US" dirty="0" smtClean="0">
              <a:solidFill>
                <a:srgbClr val="4D4F53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sz="1100" i="1" spc="0" dirty="0">
                <a:solidFill>
                  <a:srgbClr val="4D4F53"/>
                </a:solidFill>
              </a:rPr>
              <a:t>[1]: http://www.fcc.gov/document/fcc-acts-help-emergency-responders-locate-wireless-911-callers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744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SID Motivation/Background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Clr>
                <a:srgbClr val="0098D0"/>
              </a:buClr>
            </a:pPr>
            <a:r>
              <a:rPr lang="en-US" dirty="0">
                <a:solidFill>
                  <a:srgbClr val="FF0000"/>
                </a:solidFill>
              </a:rPr>
              <a:t>Proposed TB1 technology has </a:t>
            </a:r>
            <a:r>
              <a:rPr lang="en-US" u="sng" dirty="0">
                <a:solidFill>
                  <a:srgbClr val="FF0000"/>
                </a:solidFill>
              </a:rPr>
              <a:t>demonstrated</a:t>
            </a:r>
            <a:r>
              <a:rPr lang="en-US" dirty="0">
                <a:solidFill>
                  <a:srgbClr val="FF0000"/>
                </a:solidFill>
              </a:rPr>
              <a:t> advantages in challenging environments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Independent test data (CSRIC FCC report) indicates the technology has promise and is appropriate for study</a:t>
            </a: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Noted improvement in performance in urban environments</a:t>
            </a:r>
          </a:p>
          <a:p>
            <a:pPr lvl="3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Overcomes challenges of in-orbit satellite visibility</a:t>
            </a:r>
          </a:p>
          <a:p>
            <a:pPr lvl="3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Overcomes challenges of multi-path</a:t>
            </a:r>
          </a:p>
          <a:p>
            <a:pPr lvl="0">
              <a:buClr>
                <a:srgbClr val="58A618"/>
              </a:buClr>
            </a:pPr>
            <a:r>
              <a:rPr lang="en-US" b="1" dirty="0" smtClean="0">
                <a:solidFill>
                  <a:srgbClr val="4D4F53"/>
                </a:solidFill>
              </a:rPr>
              <a:t>SI </a:t>
            </a:r>
            <a:r>
              <a:rPr lang="en-US" b="1" dirty="0">
                <a:solidFill>
                  <a:srgbClr val="4D4F53"/>
                </a:solidFill>
              </a:rPr>
              <a:t>was advised by 3GPP delegates in RAN#60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Feedback from discussion of RP-130879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Delegates advised that a SI should be pursued on this technology</a:t>
            </a:r>
          </a:p>
          <a:p>
            <a:pPr lvl="1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Independent </a:t>
            </a:r>
            <a:r>
              <a:rPr lang="en-US" dirty="0">
                <a:solidFill>
                  <a:srgbClr val="4D4F53"/>
                </a:solidFill>
              </a:rPr>
              <a:t>test data from FCC report (CSRIC) will be </a:t>
            </a:r>
            <a:r>
              <a:rPr lang="en-US" dirty="0">
                <a:solidFill>
                  <a:srgbClr val="0070C0"/>
                </a:solidFill>
              </a:rPr>
              <a:t>augmented by simulations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as </a:t>
            </a:r>
            <a:r>
              <a:rPr lang="en-US" dirty="0">
                <a:solidFill>
                  <a:srgbClr val="4D4F53"/>
                </a:solidFill>
              </a:rPr>
              <a:t>per established 3GPP </a:t>
            </a:r>
            <a:r>
              <a:rPr lang="en-US" dirty="0" smtClean="0">
                <a:solidFill>
                  <a:srgbClr val="4D4F53"/>
                </a:solidFill>
              </a:rPr>
              <a:t>practices</a:t>
            </a:r>
            <a:endParaRPr lang="en-US" dirty="0">
              <a:solidFill>
                <a:srgbClr val="4D4F53"/>
              </a:solidFill>
            </a:endParaRPr>
          </a:p>
          <a:p>
            <a:pPr lvl="1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SI will allow for </a:t>
            </a:r>
            <a:r>
              <a:rPr lang="en-US" dirty="0" smtClean="0">
                <a:solidFill>
                  <a:srgbClr val="4D4F53"/>
                </a:solidFill>
              </a:rPr>
              <a:t>thorough </a:t>
            </a:r>
            <a:r>
              <a:rPr lang="en-US" dirty="0">
                <a:solidFill>
                  <a:srgbClr val="4D4F53"/>
                </a:solidFill>
              </a:rPr>
              <a:t>vetting of standards impacts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RAN/BTS interoperability 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IEs</a:t>
            </a:r>
            <a:endParaRPr lang="en-US" dirty="0">
              <a:solidFill>
                <a:srgbClr val="4D4F53"/>
              </a:solidFill>
            </a:endParaRPr>
          </a:p>
          <a:p>
            <a:pPr lvl="2">
              <a:buClr>
                <a:srgbClr val="58A618"/>
              </a:buClr>
            </a:pPr>
            <a:r>
              <a:rPr lang="en-US" dirty="0">
                <a:solidFill>
                  <a:srgbClr val="4D4F53"/>
                </a:solidFill>
              </a:rPr>
              <a:t>Performance </a:t>
            </a:r>
            <a:r>
              <a:rPr lang="en-US" dirty="0" smtClean="0">
                <a:solidFill>
                  <a:srgbClr val="4D4F53"/>
                </a:solidFill>
              </a:rPr>
              <a:t>Parameters</a:t>
            </a:r>
          </a:p>
          <a:p>
            <a:pPr lvl="2">
              <a:buClr>
                <a:srgbClr val="58A618"/>
              </a:buClr>
            </a:pPr>
            <a:r>
              <a:rPr lang="en-US" dirty="0" smtClean="0">
                <a:solidFill>
                  <a:srgbClr val="4D4F53"/>
                </a:solidFill>
              </a:rPr>
              <a:t>Testing</a:t>
            </a:r>
            <a:endParaRPr lang="en-US" dirty="0">
              <a:solidFill>
                <a:srgbClr val="4D4F53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March 2,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 Confidential.  Protected under NDA.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64061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sz="3200" dirty="0" smtClean="0"/>
              <a:t>SID - Time Budget Requirements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Rapportuer proposes advancing this (and other positioning work) through AdHoc discussions as was done for the GANSS definition.</a:t>
            </a:r>
          </a:p>
          <a:p>
            <a:pPr lvl="1"/>
            <a:r>
              <a:rPr lang="en-US" dirty="0" smtClean="0"/>
              <a:t>Issues will be coordinated in AdHoc/offline and only brought to WG for approval</a:t>
            </a:r>
          </a:p>
          <a:p>
            <a:r>
              <a:rPr lang="en-US" dirty="0" smtClean="0"/>
              <a:t>RAN1</a:t>
            </a:r>
          </a:p>
          <a:p>
            <a:pPr lvl="1"/>
            <a:r>
              <a:rPr lang="en-US" dirty="0" smtClean="0"/>
              <a:t>R1#76bis(L)</a:t>
            </a:r>
            <a:r>
              <a:rPr lang="en-US" dirty="0"/>
              <a:t>		0</a:t>
            </a:r>
            <a:r>
              <a:rPr lang="en-US" dirty="0" smtClean="0"/>
              <a:t>. 5    	- </a:t>
            </a:r>
            <a:r>
              <a:rPr lang="en-US" dirty="0"/>
              <a:t>Evaluate physical layer design </a:t>
            </a:r>
            <a:r>
              <a:rPr lang="en-US" dirty="0" smtClean="0"/>
              <a:t>options</a:t>
            </a:r>
          </a:p>
          <a:p>
            <a:pPr lvl="1"/>
            <a:r>
              <a:rPr lang="en-US" dirty="0" smtClean="0"/>
              <a:t>R1#76bis(U)</a:t>
            </a:r>
            <a:r>
              <a:rPr lang="en-US" dirty="0"/>
              <a:t>		0. 5    	- Evaluate physical layer design options </a:t>
            </a:r>
            <a:r>
              <a:rPr lang="en-US" dirty="0" smtClean="0"/>
              <a:t> </a:t>
            </a:r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 smtClean="0"/>
              <a:t>R4#70bis</a:t>
            </a:r>
            <a:r>
              <a:rPr lang="en-US" dirty="0"/>
              <a:t>		</a:t>
            </a:r>
            <a:r>
              <a:rPr lang="en-US" dirty="0" smtClean="0"/>
              <a:t>	0.25   	 - </a:t>
            </a:r>
            <a:r>
              <a:rPr lang="en-US" dirty="0"/>
              <a:t>TR Structure and verbiage</a:t>
            </a:r>
          </a:p>
          <a:p>
            <a:pPr lvl="1"/>
            <a:r>
              <a:rPr lang="en-US" dirty="0" smtClean="0"/>
              <a:t>R4#71</a:t>
            </a:r>
            <a:r>
              <a:rPr lang="en-US" dirty="0"/>
              <a:t>		</a:t>
            </a:r>
            <a:r>
              <a:rPr lang="en-US" dirty="0" smtClean="0"/>
              <a:t>	0.25     	 - </a:t>
            </a:r>
            <a:r>
              <a:rPr lang="en-US" dirty="0"/>
              <a:t>Simulation </a:t>
            </a:r>
            <a:r>
              <a:rPr lang="en-US" dirty="0" smtClean="0"/>
              <a:t>assumptions and parameters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March 2, 2014</a:t>
            </a:fld>
            <a:r>
              <a:rPr lang="en-US" dirty="0" smtClean="0">
                <a:solidFill>
                  <a:srgbClr val="4D4F53">
                    <a:lumMod val="40000"/>
                    <a:lumOff val="60000"/>
                  </a:srgbClr>
                </a:solidFill>
              </a:rPr>
              <a:t>   |   </a:t>
            </a:r>
            <a:fld id="{FA90C538-551D-3444-A7B8-069EFE226421}" type="slidenum">
              <a:rPr lang="en-US" smtClean="0">
                <a:solidFill>
                  <a:srgbClr val="4D4F53">
                    <a:lumMod val="40000"/>
                    <a:lumOff val="60000"/>
                  </a:srgbClr>
                </a:solidFill>
              </a:rPr>
              <a:pPr/>
              <a:t>4</a:t>
            </a:fld>
            <a:endParaRPr lang="en-US" dirty="0">
              <a:solidFill>
                <a:srgbClr val="4D4F5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D4F53">
                    <a:lumMod val="60000"/>
                    <a:lumOff val="40000"/>
                  </a:srgbClr>
                </a:solidFill>
              </a:rPr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094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764D44-1914-4957-8507-2010DD2AB16C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4637</TotalTime>
  <Words>355</Words>
  <Application>Microsoft Office PowerPoint</Application>
  <PresentationFormat>On-screen Show (4:3)</PresentationFormat>
  <Paragraphs>52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RP-140420 New SI Request Motivation</vt:lpstr>
      <vt:lpstr>SID Motivation/Background</vt:lpstr>
      <vt:lpstr>SID Motivation/Background</vt:lpstr>
      <vt:lpstr>SID -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Norman Shaw</cp:lastModifiedBy>
  <cp:revision>74</cp:revision>
  <cp:lastPrinted>2012-03-30T14:37:02Z</cp:lastPrinted>
  <dcterms:created xsi:type="dcterms:W3CDTF">2012-02-09T16:33:23Z</dcterms:created>
  <dcterms:modified xsi:type="dcterms:W3CDTF">2014-03-02T06:58:26Z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