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100000" saveSubsetFonts="1">
  <p:sldMasterIdLst>
    <p:sldMasterId id="2147483648" r:id="rId1"/>
    <p:sldMasterId id="2147483649" r:id="rId2"/>
  </p:sldMasterIdLst>
  <p:notesMasterIdLst>
    <p:notesMasterId r:id="rId1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3004800" cy="9753600"/>
  <p:notesSz cx="6858000" cy="9144000"/>
  <p:defaultTextStyle>
    <a:defPPr>
      <a:defRPr lang="zh-CN"/>
    </a:defPPr>
    <a:lvl1pPr algn="ctr" defTabSz="584200" rtl="0" fontAlgn="base" hangingPunct="0">
      <a:spcBef>
        <a:spcPct val="0"/>
      </a:spcBef>
      <a:spcAft>
        <a:spcPct val="0"/>
      </a:spcAft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1pPr>
    <a:lvl2pPr marL="228600" algn="ctr" defTabSz="584200" rtl="0" fontAlgn="base" hangingPunct="0">
      <a:spcBef>
        <a:spcPct val="0"/>
      </a:spcBef>
      <a:spcAft>
        <a:spcPct val="0"/>
      </a:spcAft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2pPr>
    <a:lvl3pPr marL="457200" algn="ctr" defTabSz="584200" rtl="0" fontAlgn="base" hangingPunct="0">
      <a:spcBef>
        <a:spcPct val="0"/>
      </a:spcBef>
      <a:spcAft>
        <a:spcPct val="0"/>
      </a:spcAft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3pPr>
    <a:lvl4pPr marL="685800" algn="ctr" defTabSz="584200" rtl="0" fontAlgn="base" hangingPunct="0">
      <a:spcBef>
        <a:spcPct val="0"/>
      </a:spcBef>
      <a:spcAft>
        <a:spcPct val="0"/>
      </a:spcAft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4pPr>
    <a:lvl5pPr marL="914400" algn="ctr" defTabSz="584200" rtl="0" fontAlgn="base" hangingPunct="0">
      <a:spcBef>
        <a:spcPct val="0"/>
      </a:spcBef>
      <a:spcAft>
        <a:spcPct val="0"/>
      </a:spcAft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5pPr>
    <a:lvl6pPr marL="2286000" algn="l" defTabSz="914400" rtl="0" eaLnBrk="1" latinLnBrk="0" hangingPunct="1"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6pPr>
    <a:lvl7pPr marL="2743200" algn="l" defTabSz="914400" rtl="0" eaLnBrk="1" latinLnBrk="0" hangingPunct="1"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7pPr>
    <a:lvl8pPr marL="3200400" algn="l" defTabSz="914400" rtl="0" eaLnBrk="1" latinLnBrk="0" hangingPunct="1"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8pPr>
    <a:lvl9pPr marL="3657600" algn="l" defTabSz="914400" rtl="0" eaLnBrk="1" latinLnBrk="0" hangingPunct="1"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904" y="-120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notesMaster" Target="notesMasters/notes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</p:spPr>
      </p:sp>
      <p:sp>
        <p:nvSpPr>
          <p:cNvPr id="3074" name="Rectangle 2"/>
          <p:cNvSpPr>
            <a:spLocks noGrp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Avenir Roman" charset="0"/>
              </a:rPr>
              <a:t>Click to edit Master text styles</a:t>
            </a:r>
          </a:p>
          <a:p>
            <a:pPr lvl="1"/>
            <a:r>
              <a:rPr lang="zh-CN" altLang="zh-CN" smtClean="0">
                <a:sym typeface="Avenir Roman" charset="0"/>
              </a:rPr>
              <a:t>Second level</a:t>
            </a:r>
          </a:p>
          <a:p>
            <a:pPr lvl="2"/>
            <a:r>
              <a:rPr lang="zh-CN" altLang="zh-CN" smtClean="0">
                <a:sym typeface="Avenir Roman" charset="0"/>
              </a:rPr>
              <a:t>Third level</a:t>
            </a:r>
          </a:p>
          <a:p>
            <a:pPr lvl="3"/>
            <a:r>
              <a:rPr lang="zh-CN" altLang="zh-CN" smtClean="0">
                <a:sym typeface="Avenir Roman" charset="0"/>
              </a:rPr>
              <a:t>Fourth level</a:t>
            </a:r>
          </a:p>
          <a:p>
            <a:pPr lvl="4"/>
            <a:r>
              <a:rPr lang="zh-CN" altLang="zh-CN" smtClean="0">
                <a:sym typeface="Avenir Roman" charset="0"/>
              </a:rPr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961858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 Roman" charset="0"/>
        <a:ea typeface="Avenir Roman" charset="0"/>
        <a:cs typeface="Avenir Roman" charset="0"/>
        <a:sym typeface="Avenir Roman" charset="0"/>
      </a:defRPr>
    </a:lvl1pPr>
    <a:lvl2pPr marL="228600" algn="l" defTabSz="457200" rtl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 Roman" charset="0"/>
        <a:ea typeface="Avenir Roman" charset="0"/>
        <a:cs typeface="Avenir Roman" charset="0"/>
        <a:sym typeface="Avenir Roman" charset="0"/>
      </a:defRPr>
    </a:lvl2pPr>
    <a:lvl3pPr marL="457200" algn="l" defTabSz="457200" rtl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 Roman" charset="0"/>
        <a:ea typeface="Avenir Roman" charset="0"/>
        <a:cs typeface="Avenir Roman" charset="0"/>
        <a:sym typeface="Avenir Roman" charset="0"/>
      </a:defRPr>
    </a:lvl3pPr>
    <a:lvl4pPr marL="685800" algn="l" defTabSz="457200" rtl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 Roman" charset="0"/>
        <a:ea typeface="Avenir Roman" charset="0"/>
        <a:cs typeface="Avenir Roman" charset="0"/>
        <a:sym typeface="Avenir Roman" charset="0"/>
      </a:defRPr>
    </a:lvl4pPr>
    <a:lvl5pPr marL="914400" algn="l" defTabSz="457200" rtl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 Roman" charset="0"/>
        <a:ea typeface="Avenir Roman" charset="0"/>
        <a:cs typeface="Avenir Roman" charset="0"/>
        <a:sym typeface="Avenir Roman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277350" y="444500"/>
            <a:ext cx="2774950" cy="84455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52500" y="444500"/>
            <a:ext cx="8172450" cy="84455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70000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78600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118600" y="1638300"/>
            <a:ext cx="2616200" cy="4521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70000" y="1638300"/>
            <a:ext cx="7696200" cy="4521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52500" y="2603500"/>
            <a:ext cx="5473700" cy="6286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78600" y="2603500"/>
            <a:ext cx="5473700" cy="6286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/>
          </p:cNvSpPr>
          <p:nvPr>
            <p:ph type="title"/>
          </p:nvPr>
        </p:nvSpPr>
        <p:spPr bwMode="auto">
          <a:xfrm>
            <a:off x="952500" y="444500"/>
            <a:ext cx="11099800" cy="21590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Light" charset="0"/>
              </a:rPr>
              <a:t>Click to edit Master title style</a:t>
            </a:r>
          </a:p>
        </p:txBody>
      </p:sp>
      <p:sp>
        <p:nvSpPr>
          <p:cNvPr id="1026" name="Rectangle 2"/>
          <p:cNvSpPr>
            <a:spLocks noGrp="1"/>
          </p:cNvSpPr>
          <p:nvPr>
            <p:ph type="body" idx="1"/>
          </p:nvPr>
        </p:nvSpPr>
        <p:spPr bwMode="auto">
          <a:xfrm>
            <a:off x="952500" y="2603500"/>
            <a:ext cx="11099800" cy="62865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Light" charset="0"/>
              </a:rPr>
              <a:t>Click to edit Master text styles</a:t>
            </a:r>
          </a:p>
          <a:p>
            <a:pPr lvl="1"/>
            <a:r>
              <a:rPr lang="zh-CN" altLang="zh-CN" smtClean="0">
                <a:sym typeface="Helvetica Light" charset="0"/>
              </a:rPr>
              <a:t>Second level</a:t>
            </a:r>
          </a:p>
          <a:p>
            <a:pPr lvl="2"/>
            <a:r>
              <a:rPr lang="zh-CN" altLang="zh-CN" smtClean="0">
                <a:sym typeface="Helvetica Light" charset="0"/>
              </a:rPr>
              <a:t>Third level</a:t>
            </a:r>
          </a:p>
          <a:p>
            <a:pPr lvl="3"/>
            <a:r>
              <a:rPr lang="zh-CN" altLang="zh-CN" smtClean="0">
                <a:sym typeface="Helvetica Light" charset="0"/>
              </a:rPr>
              <a:t>Fourth level</a:t>
            </a:r>
          </a:p>
          <a:p>
            <a:pPr lvl="4"/>
            <a:r>
              <a:rPr lang="zh-CN" altLang="zh-CN" smtClean="0">
                <a:sym typeface="Helvetica Light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+mj-lt"/>
          <a:ea typeface="+mj-ea"/>
          <a:cs typeface="+mj-cs"/>
          <a:sym typeface="Helvetica Light" charset="0"/>
        </a:defRPr>
      </a:lvl1pPr>
      <a:lvl2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2pPr>
      <a:lvl3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3pPr>
      <a:lvl4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4pPr>
      <a:lvl5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5pPr>
      <a:lvl6pPr marL="4572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6pPr>
      <a:lvl7pPr marL="9144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7pPr>
      <a:lvl8pPr marL="13716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8pPr>
      <a:lvl9pPr marL="18288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9pPr>
    </p:titleStyle>
    <p:bodyStyle>
      <a:lvl1pPr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1pPr>
      <a:lvl2pPr marL="2286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2pPr>
      <a:lvl3pPr marL="4572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3pPr>
      <a:lvl4pPr marL="6858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4pPr>
      <a:lvl5pPr marL="9144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5pPr>
      <a:lvl6pPr marL="13716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6pPr>
      <a:lvl7pPr marL="18288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7pPr>
      <a:lvl8pPr marL="22860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8pPr>
      <a:lvl9pPr marL="27432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/>
          </p:cNvSpPr>
          <p:nvPr>
            <p:ph type="title"/>
          </p:nvPr>
        </p:nvSpPr>
        <p:spPr bwMode="auto">
          <a:xfrm>
            <a:off x="1270000" y="1638300"/>
            <a:ext cx="10464800" cy="33020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Light" charset="0"/>
              </a:rPr>
              <a:t>Click to edit Master title style</a:t>
            </a:r>
          </a:p>
        </p:txBody>
      </p:sp>
      <p:sp>
        <p:nvSpPr>
          <p:cNvPr id="2050" name="Rectangle 2"/>
          <p:cNvSpPr>
            <a:spLocks noGrp="1"/>
          </p:cNvSpPr>
          <p:nvPr>
            <p:ph type="body" idx="1"/>
          </p:nvPr>
        </p:nvSpPr>
        <p:spPr bwMode="auto">
          <a:xfrm>
            <a:off x="1270000" y="5029200"/>
            <a:ext cx="10464800" cy="11303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Light" charset="0"/>
              </a:rPr>
              <a:t>Click to edit Master text styles</a:t>
            </a:r>
          </a:p>
          <a:p>
            <a:pPr lvl="1"/>
            <a:r>
              <a:rPr lang="zh-CN" altLang="zh-CN" smtClean="0">
                <a:sym typeface="Helvetica Light" charset="0"/>
              </a:rPr>
              <a:t>Second level</a:t>
            </a:r>
          </a:p>
          <a:p>
            <a:pPr lvl="2"/>
            <a:r>
              <a:rPr lang="zh-CN" altLang="zh-CN" smtClean="0">
                <a:sym typeface="Helvetica Light" charset="0"/>
              </a:rPr>
              <a:t>Third level</a:t>
            </a:r>
          </a:p>
          <a:p>
            <a:pPr lvl="3"/>
            <a:r>
              <a:rPr lang="zh-CN" altLang="zh-CN" smtClean="0">
                <a:sym typeface="Helvetica Light" charset="0"/>
              </a:rPr>
              <a:t>Fourth level</a:t>
            </a:r>
          </a:p>
          <a:p>
            <a:pPr lvl="4"/>
            <a:r>
              <a:rPr lang="zh-CN" altLang="zh-CN" smtClean="0">
                <a:sym typeface="Helvetica Light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+mj-lt"/>
          <a:ea typeface="+mj-ea"/>
          <a:cs typeface="+mj-cs"/>
          <a:sym typeface="Helvetica Light" charset="0"/>
        </a:defRPr>
      </a:lvl1pPr>
      <a:lvl2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2pPr>
      <a:lvl3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3pPr>
      <a:lvl4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4pPr>
      <a:lvl5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5pPr>
      <a:lvl6pPr marL="4572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6pPr>
      <a:lvl7pPr marL="9144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7pPr>
      <a:lvl8pPr marL="13716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8pPr>
      <a:lvl9pPr marL="18288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9pPr>
    </p:titleStyle>
    <p:bodyStyle>
      <a:lvl1pPr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1pPr>
      <a:lvl2pPr marL="2286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2pPr>
      <a:lvl3pPr marL="4572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3pPr>
      <a:lvl4pPr marL="6858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4pPr>
      <a:lvl5pPr marL="9144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5pPr>
      <a:lvl6pPr marL="13716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6pPr>
      <a:lvl7pPr marL="18288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7pPr>
      <a:lvl8pPr marL="22860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8pPr>
      <a:lvl9pPr marL="27432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6000" smtClean="0"/>
              <a:t>Motivation for </a:t>
            </a:r>
            <a:r>
              <a:rPr lang="zh-CN" altLang="zh-CN" sz="6000" dirty="0" smtClean="0"/>
              <a:t>MDT </a:t>
            </a:r>
            <a:r>
              <a:rPr lang="en-US" altLang="zh-CN" sz="6000" dirty="0" smtClean="0"/>
              <a:t>Further Enhancements</a:t>
            </a:r>
            <a:endParaRPr lang="zh-CN" altLang="zh-CN" sz="6000" dirty="0"/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70000" y="5762724"/>
            <a:ext cx="10464800" cy="1130300"/>
          </a:xfrm>
        </p:spPr>
        <p:txBody>
          <a:bodyPr/>
          <a:lstStyle/>
          <a:p>
            <a:pPr algn="ctr">
              <a:spcBef>
                <a:spcPct val="0"/>
              </a:spcBef>
            </a:pPr>
            <a:r>
              <a:rPr lang="en-US" altLang="zh-CN" sz="4400" dirty="0" smtClean="0">
                <a:solidFill>
                  <a:schemeClr val="tx1"/>
                </a:solidFill>
              </a:rPr>
              <a:t>CMCC</a:t>
            </a:r>
            <a:endParaRPr lang="zh-CN" altLang="zh-CN" sz="4400" dirty="0">
              <a:solidFill>
                <a:schemeClr val="tx1"/>
              </a:solidFill>
            </a:endParaRPr>
          </a:p>
        </p:txBody>
      </p:sp>
      <p:sp>
        <p:nvSpPr>
          <p:cNvPr id="8" name="正方形/長方形 5"/>
          <p:cNvSpPr>
            <a:spLocks noChangeArrowheads="1"/>
          </p:cNvSpPr>
          <p:nvPr/>
        </p:nvSpPr>
        <p:spPr bwMode="auto">
          <a:xfrm>
            <a:off x="10030792" y="700336"/>
            <a:ext cx="1873250" cy="4619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altLang="ja-JP" sz="2400" dirty="0">
                <a:ea typeface="MS PGothic" charset="0"/>
                <a:cs typeface="MS PGothic" charset="0"/>
              </a:rPr>
              <a:t>RP</a:t>
            </a:r>
            <a:r>
              <a:rPr lang="en-US" altLang="ja-JP" sz="2400" dirty="0" smtClean="0">
                <a:ea typeface="MS PGothic" charset="0"/>
                <a:cs typeface="MS PGothic" charset="0"/>
              </a:rPr>
              <a:t>-140143</a:t>
            </a:r>
            <a:endParaRPr lang="en-GB" altLang="zh-CN" sz="2400" dirty="0">
              <a:ea typeface="MS PGothic" charset="0"/>
              <a:cs typeface="MS PGothic" charset="0"/>
            </a:endParaRPr>
          </a:p>
        </p:txBody>
      </p:sp>
      <p:sp>
        <p:nvSpPr>
          <p:cNvPr id="9" name="正方形/長方形 6"/>
          <p:cNvSpPr>
            <a:spLocks noChangeArrowheads="1"/>
          </p:cNvSpPr>
          <p:nvPr/>
        </p:nvSpPr>
        <p:spPr bwMode="auto">
          <a:xfrm>
            <a:off x="323850" y="401638"/>
            <a:ext cx="4968875" cy="131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lnSpc>
                <a:spcPct val="90000"/>
              </a:lnSpc>
              <a:tabLst>
                <a:tab pos="1260475" algn="l"/>
              </a:tabLst>
            </a:pPr>
            <a:r>
              <a:rPr lang="en-GB" altLang="zh-CN" sz="2200" dirty="0">
                <a:ea typeface="Batang" charset="0"/>
              </a:rPr>
              <a:t>TSG RAN meeting #</a:t>
            </a:r>
            <a:r>
              <a:rPr lang="en-GB" altLang="zh-CN" sz="2200" dirty="0" smtClean="0">
                <a:ea typeface="Batang" charset="0"/>
              </a:rPr>
              <a:t>63</a:t>
            </a:r>
            <a:endParaRPr lang="en-GB" altLang="zh-CN" sz="2200" dirty="0">
              <a:ea typeface="Batang" charset="0"/>
            </a:endParaRPr>
          </a:p>
          <a:p>
            <a:pPr algn="l">
              <a:lnSpc>
                <a:spcPct val="90000"/>
              </a:lnSpc>
              <a:tabLst>
                <a:tab pos="1260475" algn="l"/>
              </a:tabLst>
            </a:pPr>
            <a:r>
              <a:rPr lang="en-US" altLang="zh-CN" sz="2200" dirty="0" smtClean="0">
                <a:ea typeface="Batang" charset="0"/>
              </a:rPr>
              <a:t>Fukuoka, Japan, </a:t>
            </a:r>
            <a:r>
              <a:rPr lang="en-US" altLang="zh-CN" sz="2200" dirty="0">
                <a:ea typeface="Batang" charset="0"/>
              </a:rPr>
              <a:t>3-6 </a:t>
            </a:r>
            <a:r>
              <a:rPr lang="en-US" altLang="zh-CN" sz="2200" dirty="0" smtClean="0">
                <a:ea typeface="Batang" charset="0"/>
              </a:rPr>
              <a:t>March, 2014</a:t>
            </a:r>
            <a:endParaRPr lang="en-US" altLang="zh-CN" sz="2200" dirty="0">
              <a:ea typeface="Batang" charset="0"/>
            </a:endParaRPr>
          </a:p>
          <a:p>
            <a:pPr algn="l">
              <a:lnSpc>
                <a:spcPct val="90000"/>
              </a:lnSpc>
              <a:tabLst>
                <a:tab pos="1260475" algn="l"/>
              </a:tabLst>
            </a:pPr>
            <a:r>
              <a:rPr lang="en-US" altLang="ko-KR" sz="2200" dirty="0">
                <a:ea typeface="Batang" charset="0"/>
              </a:rPr>
              <a:t>Agenda Item:	</a:t>
            </a:r>
            <a:r>
              <a:rPr lang="en-US" altLang="ko-KR" sz="2200" dirty="0" smtClean="0">
                <a:ea typeface="Batang" charset="0"/>
              </a:rPr>
              <a:t>14.1.2</a:t>
            </a:r>
            <a:endParaRPr lang="en-US" altLang="ko-KR" sz="2200" dirty="0">
              <a:ea typeface="Batang" charset="0"/>
            </a:endParaRPr>
          </a:p>
          <a:p>
            <a:pPr algn="l">
              <a:lnSpc>
                <a:spcPct val="90000"/>
              </a:lnSpc>
              <a:tabLst>
                <a:tab pos="1260475" algn="l"/>
              </a:tabLst>
            </a:pPr>
            <a:r>
              <a:rPr lang="en-US" altLang="ko-KR" sz="2200" dirty="0">
                <a:ea typeface="Batang" charset="0"/>
              </a:rPr>
              <a:t>Document for: Discussion</a:t>
            </a:r>
            <a:endParaRPr lang="en-GB" altLang="ja-JP" sz="2200" dirty="0">
              <a:ea typeface="Batang" charset="0"/>
            </a:endParaRP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zh-CN" dirty="0"/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44500" indent="-444500">
              <a:buSzPct val="75000"/>
              <a:buFontTx/>
              <a:buChar char="•"/>
            </a:pPr>
            <a:r>
              <a:rPr lang="zh-CN" altLang="zh-CN" dirty="0"/>
              <a:t>Proposal 1: Start the further enhancement of MDT (feMDT) WI in R13</a:t>
            </a:r>
          </a:p>
          <a:p>
            <a:pPr marL="444500" indent="-444500">
              <a:buSzPct val="75000"/>
              <a:buFontTx/>
              <a:buChar char="•"/>
            </a:pPr>
            <a:r>
              <a:rPr lang="zh-CN" altLang="zh-CN" dirty="0"/>
              <a:t>Proposal 2: feMDT should</a:t>
            </a:r>
            <a:r>
              <a:rPr lang="zh-CN" altLang="zh-CN" dirty="0">
                <a:solidFill>
                  <a:schemeClr val="tx1"/>
                </a:solidFill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</a:rPr>
              <a:t>focus on</a:t>
            </a:r>
            <a:r>
              <a:rPr lang="zh-CN" altLang="zh-CN" dirty="0" smtClean="0">
                <a:solidFill>
                  <a:schemeClr val="tx1"/>
                </a:solidFill>
              </a:rPr>
              <a:t> </a:t>
            </a:r>
            <a:r>
              <a:rPr lang="zh-CN" altLang="zh-CN" dirty="0" smtClean="0"/>
              <a:t>V</a:t>
            </a:r>
            <a:r>
              <a:rPr lang="en-US" altLang="zh-CN" dirty="0" smtClean="0"/>
              <a:t>o</a:t>
            </a:r>
            <a:r>
              <a:rPr lang="zh-CN" altLang="zh-CN" dirty="0" smtClean="0"/>
              <a:t>LTE </a:t>
            </a:r>
            <a:r>
              <a:rPr lang="zh-CN" altLang="zh-CN" dirty="0"/>
              <a:t>related measurements and measurements </a:t>
            </a:r>
            <a:r>
              <a:rPr lang="zh-CN" altLang="zh-CN" dirty="0" smtClean="0"/>
              <a:t>collection</a:t>
            </a:r>
            <a:endParaRPr lang="zh-CN" altLang="zh-CN" dirty="0"/>
          </a:p>
          <a:p>
            <a:pPr marL="444500" indent="-444500">
              <a:buSzPct val="75000"/>
              <a:buFontTx/>
              <a:buChar char="•"/>
            </a:pPr>
            <a:r>
              <a:rPr lang="zh-CN" altLang="zh-CN" dirty="0"/>
              <a:t>Proposal 3: feMDT should take SINR related measurements and measurements collection into consideration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Background(1/2)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44500" indent="-444500">
              <a:buSzPct val="75000"/>
              <a:buFontTx/>
              <a:buChar char="•"/>
            </a:pPr>
            <a:r>
              <a:rPr lang="zh-CN" altLang="zh-CN" dirty="0"/>
              <a:t>Coming with LTE commercial deployment 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 dirty="0"/>
              <a:t>VoLTE </a:t>
            </a:r>
            <a:r>
              <a:rPr lang="zh-CN" dirty="0">
                <a:ea typeface="宋体" pitchFamily="2" charset="-122"/>
              </a:rPr>
              <a:t>（</a:t>
            </a:r>
            <a:r>
              <a:rPr lang="zh-CN" altLang="zh-CN" dirty="0"/>
              <a:t>MMTEL </a:t>
            </a:r>
            <a:r>
              <a:rPr lang="zh-CN" altLang="zh-CN" dirty="0" smtClean="0"/>
              <a:t>voice) </a:t>
            </a:r>
            <a:r>
              <a:rPr lang="zh-CN" altLang="zh-CN" dirty="0"/>
              <a:t>-&gt; one of the most basic service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 dirty="0"/>
              <a:t>SINR -&gt; basic criterion for network performance assessing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Background(2/2)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44500" indent="-444500">
              <a:buSzPct val="75000"/>
              <a:buFontTx/>
              <a:buChar char="•"/>
            </a:pPr>
            <a:r>
              <a:rPr lang="zh-CN" altLang="zh-CN"/>
              <a:t>VoLTE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/>
              <a:t>Deployment of VoLTE road map of most operators is this year</a:t>
            </a:r>
          </a:p>
          <a:p>
            <a:pPr marL="444500" indent="-444500">
              <a:buSzPct val="75000"/>
              <a:buFontTx/>
              <a:buChar char="•"/>
            </a:pPr>
            <a:r>
              <a:rPr lang="zh-CN" altLang="zh-CN"/>
              <a:t>SINR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/>
              <a:t>Be used  to detect coverage problems and access network performance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Motivation(1/3)</a:t>
            </a: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44500" indent="-444500">
              <a:buSzPct val="75000"/>
              <a:buFontTx/>
              <a:buChar char="•"/>
            </a:pPr>
            <a:r>
              <a:rPr lang="zh-CN" altLang="zh-CN"/>
              <a:t>The general motivation of MDT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/>
              <a:t>Decrease the cost of drive testing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/>
              <a:t>Avoid additional emission of CO2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/>
              <a:t>Extend time and space for drive testing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Motivation(2/3)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44500" indent="-444500">
              <a:buSzPct val="75000"/>
              <a:buFontTx/>
              <a:buChar char="•"/>
            </a:pPr>
            <a:r>
              <a:rPr lang="zh-CN" altLang="zh-CN" dirty="0"/>
              <a:t>However current MDT </a:t>
            </a:r>
            <a:r>
              <a:rPr lang="en-US" altLang="zh-CN" dirty="0" smtClean="0">
                <a:solidFill>
                  <a:schemeClr val="tx1"/>
                </a:solidFill>
              </a:rPr>
              <a:t>still </a:t>
            </a:r>
            <a:r>
              <a:rPr lang="zh-CN" altLang="zh-CN" dirty="0" smtClean="0"/>
              <a:t>cannot</a:t>
            </a:r>
            <a:r>
              <a:rPr lang="zh-CN" altLang="zh-CN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</a:rPr>
              <a:t>match</a:t>
            </a:r>
            <a:r>
              <a:rPr lang="zh-CN" altLang="zh-CN" dirty="0" smtClean="0"/>
              <a:t> </a:t>
            </a:r>
            <a:r>
              <a:rPr lang="zh-CN" altLang="zh-CN" dirty="0"/>
              <a:t>the requirement of LTE commercial deployment 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 dirty="0"/>
              <a:t>Lacking VoLTE related measurement and corresponding collection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 dirty="0"/>
              <a:t>Lacking SINR and its collection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Motivation(3/3)</a:t>
            </a:r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44500" indent="-444500">
              <a:buSzPct val="75000"/>
              <a:buFontTx/>
              <a:buChar char="•"/>
            </a:pPr>
            <a:r>
              <a:rPr lang="zh-CN" altLang="zh-CN" dirty="0"/>
              <a:t>In order to tune MDT to the step of commercial LTE</a:t>
            </a:r>
          </a:p>
          <a:p>
            <a:pPr marL="444500" indent="-444500">
              <a:buSzPct val="75000"/>
              <a:buFontTx/>
              <a:buChar char="•"/>
            </a:pPr>
            <a:r>
              <a:rPr lang="zh-CN" altLang="zh-CN" dirty="0"/>
              <a:t>We propose to start </a:t>
            </a:r>
            <a:r>
              <a:rPr lang="en-US" altLang="zh-CN" dirty="0" smtClean="0">
                <a:solidFill>
                  <a:schemeClr val="tx1"/>
                </a:solidFill>
              </a:rPr>
              <a:t>a </a:t>
            </a:r>
            <a:r>
              <a:rPr lang="zh-CN" altLang="zh-CN" dirty="0" smtClean="0"/>
              <a:t>WI </a:t>
            </a:r>
            <a:r>
              <a:rPr lang="zh-CN" altLang="zh-CN" dirty="0"/>
              <a:t>for MDT further enhancement 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Objective(1/2)</a:t>
            </a: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44500" indent="-444500">
              <a:buSzPct val="75000"/>
              <a:buFontTx/>
              <a:buChar char="•"/>
            </a:pPr>
            <a:r>
              <a:rPr lang="zh-CN" altLang="zh-CN"/>
              <a:t>Specify VoLTE related measurements and corresponding collection. E.g., 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/>
              <a:t>To assess performance: delay/jitter, packet loss rate (PDCP) 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/>
              <a:t>To shot problem: handover failure when VoLTEing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/>
              <a:t>To figure out hotspot area for VoLTE traffic: VoLTE traffic logging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Objective(2/2)</a:t>
            </a:r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44500" indent="-444500">
              <a:buSzPct val="75000"/>
              <a:buFontTx/>
              <a:buChar char="•"/>
            </a:pPr>
            <a:r>
              <a:rPr lang="zh-CN" altLang="zh-CN"/>
              <a:t>Specify SINR measurement and collection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/>
              <a:t>I.E., UE based SINR measurement with sufficient accuracy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General principles</a:t>
            </a:r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41313" indent="-341313" defTabSz="449263">
              <a:spcBef>
                <a:spcPts val="3200"/>
              </a:spcBef>
              <a:buSzPct val="75000"/>
              <a:buFontTx/>
              <a:buChar char="•"/>
            </a:pPr>
            <a:r>
              <a:rPr lang="zh-CN" altLang="zh-CN" sz="2700"/>
              <a:t>Introduction of solutions for further MDT improvements should be based on analysis of the applicability, usefulness and feasibility</a:t>
            </a:r>
          </a:p>
          <a:p>
            <a:pPr marL="341313" indent="-341313" defTabSz="449263">
              <a:spcBef>
                <a:spcPts val="3200"/>
              </a:spcBef>
              <a:buSzPct val="75000"/>
              <a:buFontTx/>
              <a:buChar char="•"/>
            </a:pPr>
            <a:r>
              <a:rPr lang="zh-CN" altLang="zh-CN" sz="2700"/>
              <a:t>Further, the following principles should be followed when developing the solutions for MDT enhancements:</a:t>
            </a:r>
          </a:p>
          <a:p>
            <a:pPr marL="684213" lvl="1" indent="-342900" defTabSz="449263">
              <a:spcBef>
                <a:spcPts val="3200"/>
              </a:spcBef>
              <a:buSzPct val="75000"/>
              <a:buFontTx/>
              <a:buChar char="•"/>
            </a:pPr>
            <a:r>
              <a:rPr lang="zh-CN" altLang="zh-CN" sz="2700"/>
              <a:t>Principles established for MDT, e.g. in TS 37.320, applies. </a:t>
            </a:r>
          </a:p>
          <a:p>
            <a:pPr marL="684213" lvl="1" indent="-342900" defTabSz="449263">
              <a:spcBef>
                <a:spcPts val="3200"/>
              </a:spcBef>
              <a:buSzPct val="75000"/>
              <a:buFontTx/>
              <a:buChar char="•"/>
            </a:pPr>
            <a:r>
              <a:rPr lang="zh-CN" altLang="zh-CN" sz="2700"/>
              <a:t>Duplication of the existing functionality should be avoided. </a:t>
            </a:r>
          </a:p>
          <a:p>
            <a:pPr marL="684213" lvl="1" indent="-342900" defTabSz="449263">
              <a:spcBef>
                <a:spcPts val="3200"/>
              </a:spcBef>
              <a:buSzPct val="75000"/>
              <a:buFontTx/>
              <a:buChar char="•"/>
            </a:pPr>
            <a:r>
              <a:rPr lang="zh-CN" altLang="zh-CN" sz="2700"/>
              <a:t>Impact to end user experience and system performance needs to be kept acceptable</a:t>
            </a:r>
          </a:p>
          <a:p>
            <a:pPr marL="684213" lvl="1" indent="-342900" defTabSz="449263">
              <a:spcBef>
                <a:spcPts val="3200"/>
              </a:spcBef>
              <a:buSzPct val="75000"/>
              <a:buFontTx/>
              <a:buChar char="•"/>
            </a:pPr>
            <a:r>
              <a:rPr lang="zh-CN" altLang="zh-CN" sz="2700"/>
              <a:t>UE complexity and memory requirements for MDT support need to be carefully considered</a:t>
            </a:r>
            <a:endParaRPr lang="zh-CN" altLang="zh-CN"/>
          </a:p>
        </p:txBody>
      </p:sp>
    </p:spTree>
  </p:cSld>
  <p:clrMapOvr>
    <a:masterClrMapping/>
  </p:clrMapOvr>
  <p:transition xmlns:p14="http://schemas.microsoft.com/office/powerpoint/2010/main"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FFFFFF"/>
      </a:accent3>
      <a:accent4>
        <a:srgbClr val="000000"/>
      </a:accent4>
      <a:accent5>
        <a:srgbClr val="AAB8DC"/>
      </a:accent5>
      <a:accent6>
        <a:srgbClr val="007B26"/>
      </a:accent6>
      <a:hlink>
        <a:srgbClr val="0000FF"/>
      </a:hlink>
      <a:folHlink>
        <a:srgbClr val="FF00FF"/>
      </a:folHlink>
    </a:clrScheme>
    <a:fontScheme name="Office 主题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miter lim="0"/>
          <a:headEnd type="none" w="med" len="med"/>
          <a:tailEnd type="none" w="med" len="med"/>
        </a:ln>
        <a:effectLst>
          <a:outerShdw dist="25400" dir="5400000" algn="ctr" rotWithShape="0">
            <a:srgbClr val="000000">
              <a:alpha val="50000"/>
            </a:srgbClr>
          </a:outerShdw>
        </a:effectLst>
      </a:spPr>
      <a:bodyPr vert="horz" wrap="square" lIns="50800" tIns="50800" rIns="50800" bIns="50800" numCol="1" anchor="ctr" anchorCtr="0" compatLnSpc="1">
        <a:prstTxWarp prst="textNoShape">
          <a:avLst/>
        </a:prstTxWarp>
      </a:bodyPr>
      <a:lstStyle>
        <a:defPPr marL="22860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zh-CN" sz="3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Light" charset="0"/>
            <a:ea typeface="Helvetica Light" charset="0"/>
            <a:cs typeface="Helvetica Light" charset="0"/>
            <a:sym typeface="Helvetica Ligh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miter lim="0"/>
          <a:headEnd type="none" w="med" len="med"/>
          <a:tailEnd type="none" w="med" len="med"/>
        </a:ln>
        <a:effectLst>
          <a:outerShdw dist="25400" dir="5400000" algn="ctr" rotWithShape="0">
            <a:srgbClr val="000000">
              <a:alpha val="50000"/>
            </a:srgbClr>
          </a:outerShdw>
        </a:effectLst>
      </a:spPr>
      <a:bodyPr vert="horz" wrap="square" lIns="50800" tIns="50800" rIns="50800" bIns="50800" numCol="1" anchor="ctr" anchorCtr="0" compatLnSpc="1">
        <a:prstTxWarp prst="textNoShape">
          <a:avLst/>
        </a:prstTxWarp>
      </a:bodyPr>
      <a:lstStyle>
        <a:defPPr marL="22860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zh-CN" sz="3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Light" charset="0"/>
            <a:ea typeface="Helvetica Light" charset="0"/>
            <a:cs typeface="Helvetica Light" charset="0"/>
            <a:sym typeface="Helvetica Light" charset="0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FFFFFF"/>
      </a:accent3>
      <a:accent4>
        <a:srgbClr val="000000"/>
      </a:accent4>
      <a:accent5>
        <a:srgbClr val="AAB8DC"/>
      </a:accent5>
      <a:accent6>
        <a:srgbClr val="007B26"/>
      </a:accent6>
      <a:hlink>
        <a:srgbClr val="0000FF"/>
      </a:hlink>
      <a:folHlink>
        <a:srgbClr val="FF00FF"/>
      </a:folHlink>
    </a:clrScheme>
    <a:fontScheme name="Office 主题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miter lim="0"/>
          <a:headEnd type="none" w="med" len="med"/>
          <a:tailEnd type="none" w="med" len="med"/>
        </a:ln>
        <a:effectLst>
          <a:outerShdw dist="25400" dir="5400000" algn="ctr" rotWithShape="0">
            <a:srgbClr val="000000">
              <a:alpha val="50000"/>
            </a:srgbClr>
          </a:outerShdw>
        </a:effectLst>
      </a:spPr>
      <a:bodyPr vert="horz" wrap="square" lIns="50800" tIns="50800" rIns="50800" bIns="50800" numCol="1" anchor="ctr" anchorCtr="0" compatLnSpc="1">
        <a:prstTxWarp prst="textNoShape">
          <a:avLst/>
        </a:prstTxWarp>
      </a:bodyPr>
      <a:lstStyle>
        <a:defPPr marL="22860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zh-CN" sz="3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Light" charset="0"/>
            <a:ea typeface="Helvetica Light" charset="0"/>
            <a:cs typeface="Helvetica Light" charset="0"/>
            <a:sym typeface="Helvetica Ligh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miter lim="0"/>
          <a:headEnd type="none" w="med" len="med"/>
          <a:tailEnd type="none" w="med" len="med"/>
        </a:ln>
        <a:effectLst>
          <a:outerShdw dist="25400" dir="5400000" algn="ctr" rotWithShape="0">
            <a:srgbClr val="000000">
              <a:alpha val="50000"/>
            </a:srgbClr>
          </a:outerShdw>
        </a:effectLst>
      </a:spPr>
      <a:bodyPr vert="horz" wrap="square" lIns="50800" tIns="50800" rIns="50800" bIns="50800" numCol="1" anchor="ctr" anchorCtr="0" compatLnSpc="1">
        <a:prstTxWarp prst="textNoShape">
          <a:avLst/>
        </a:prstTxWarp>
      </a:bodyPr>
      <a:lstStyle>
        <a:defPPr marL="22860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zh-CN" sz="3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Light" charset="0"/>
            <a:ea typeface="Helvetica Light" charset="0"/>
            <a:cs typeface="Helvetica Light" charset="0"/>
            <a:sym typeface="Helvetica Light" charset="0"/>
          </a:defRPr>
        </a:defPPr>
      </a:lstStyle>
    </a:ln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FFFFFF"/>
      </a:accent3>
      <a:accent4>
        <a:srgbClr val="000000"/>
      </a:accent4>
      <a:accent5>
        <a:srgbClr val="AAB8DC"/>
      </a:accent5>
      <a:accent6>
        <a:srgbClr val="007B26"/>
      </a:accent6>
      <a:hlink>
        <a:srgbClr val="0000FF"/>
      </a:hlink>
      <a:folHlink>
        <a:srgbClr val="FF00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381</Words>
  <Application>Microsoft Macintosh PowerPoint</Application>
  <PresentationFormat>自定义</PresentationFormat>
  <Paragraphs>47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Office 主题</vt:lpstr>
      <vt:lpstr>Office 主题</vt:lpstr>
      <vt:lpstr>Motivation for MDT Further Enhancements</vt:lpstr>
      <vt:lpstr>Background(1/2)</vt:lpstr>
      <vt:lpstr>Background(2/2)</vt:lpstr>
      <vt:lpstr>Motivation(1/3)</vt:lpstr>
      <vt:lpstr>Motivation(2/3)</vt:lpstr>
      <vt:lpstr>Motivation(3/3)</vt:lpstr>
      <vt:lpstr>Objective(1/2)</vt:lpstr>
      <vt:lpstr>Objective(2/2)</vt:lpstr>
      <vt:lpstr>General principles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Continue MDT Study</dc:title>
  <dc:creator>Chen Zhuo</dc:creator>
  <cp:lastModifiedBy>NING YANG</cp:lastModifiedBy>
  <cp:revision>6</cp:revision>
  <dcterms:modified xsi:type="dcterms:W3CDTF">2014-02-22T09:03:16Z</dcterms:modified>
</cp:coreProperties>
</file>