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2" r:id="rId4"/>
    <p:sldId id="259" r:id="rId5"/>
    <p:sldId id="263" r:id="rId6"/>
    <p:sldId id="260" r:id="rId7"/>
    <p:sldId id="261" r:id="rId8"/>
    <p:sldId id="264"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56"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6EFB7BB-4378-4CEF-B730-A1721A4ACA29}" type="datetimeFigureOut">
              <a:rPr lang="en-US" smtClean="0"/>
              <a:pPr/>
              <a:t>9/2/2013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EFB7BB-4378-4CEF-B730-A1721A4ACA29}" type="datetimeFigureOut">
              <a:rPr lang="en-US" smtClean="0"/>
              <a:pPr/>
              <a:t>9/2/2013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EFB7BB-4378-4CEF-B730-A1721A4ACA29}" type="datetimeFigureOut">
              <a:rPr lang="en-US" smtClean="0"/>
              <a:pPr/>
              <a:t>9/2/2013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EFB7BB-4378-4CEF-B730-A1721A4ACA29}" type="datetimeFigureOut">
              <a:rPr lang="en-US" smtClean="0"/>
              <a:pPr/>
              <a:t>9/2/2013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EFB7BB-4378-4CEF-B730-A1721A4ACA29}" type="datetimeFigureOut">
              <a:rPr lang="en-US" smtClean="0"/>
              <a:pPr/>
              <a:t>9/2/2013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6EFB7BB-4378-4CEF-B730-A1721A4ACA29}" type="datetimeFigureOut">
              <a:rPr lang="en-US" smtClean="0"/>
              <a:pPr/>
              <a:t>9/2/2013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6EFB7BB-4378-4CEF-B730-A1721A4ACA29}" type="datetimeFigureOut">
              <a:rPr lang="en-US" smtClean="0"/>
              <a:pPr/>
              <a:t>9/2/2013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6EFB7BB-4378-4CEF-B730-A1721A4ACA29}" type="datetimeFigureOut">
              <a:rPr lang="en-US" smtClean="0"/>
              <a:pPr/>
              <a:t>9/2/2013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EFB7BB-4378-4CEF-B730-A1721A4ACA29}" type="datetimeFigureOut">
              <a:rPr lang="en-US" smtClean="0"/>
              <a:pPr/>
              <a:t>9/2/2013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EFB7BB-4378-4CEF-B730-A1721A4ACA29}" type="datetimeFigureOut">
              <a:rPr lang="en-US" smtClean="0"/>
              <a:pPr/>
              <a:t>9/2/2013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EFB7BB-4378-4CEF-B730-A1721A4ACA29}" type="datetimeFigureOut">
              <a:rPr lang="en-US" smtClean="0"/>
              <a:pPr/>
              <a:t>9/2/2013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976D2D-6177-4753-BDE7-E07B2E89A16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EFB7BB-4378-4CEF-B730-A1721A4ACA29}" type="datetimeFigureOut">
              <a:rPr lang="en-US" smtClean="0"/>
              <a:pPr/>
              <a:t>9/2/2013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976D2D-6177-4753-BDE7-E07B2E89A16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228600"/>
            <a:ext cx="8534400" cy="2339102"/>
          </a:xfrm>
          <a:prstGeom prst="rect">
            <a:avLst/>
          </a:prstGeom>
          <a:noFill/>
        </p:spPr>
        <p:txBody>
          <a:bodyPr wrap="square" rtlCol="0">
            <a:spAutoFit/>
          </a:bodyPr>
          <a:lstStyle/>
          <a:p>
            <a:r>
              <a:rPr lang="nb-NO" b="1" dirty="0" smtClean="0"/>
              <a:t>3GPP TSG-RAN #61							</a:t>
            </a:r>
            <a:r>
              <a:rPr lang="nb-NO" b="1" dirty="0" smtClean="0"/>
              <a:t>RP-131330</a:t>
            </a:r>
            <a:endParaRPr lang="en-US" dirty="0" smtClean="0"/>
          </a:p>
          <a:p>
            <a:r>
              <a:rPr lang="nb-NO" b="1" dirty="0" smtClean="0"/>
              <a:t>Porto, PORTUGAL, 3– 6 September 2013</a:t>
            </a:r>
            <a:endParaRPr lang="en-US" dirty="0" smtClean="0"/>
          </a:p>
          <a:p>
            <a:endParaRPr lang="en-GB" sz="2000" b="1" dirty="0" smtClean="0"/>
          </a:p>
          <a:p>
            <a:r>
              <a:rPr lang="en-GB" b="1" dirty="0" smtClean="0"/>
              <a:t>Source:		Huawei</a:t>
            </a:r>
            <a:endParaRPr lang="en-US" dirty="0" smtClean="0"/>
          </a:p>
          <a:p>
            <a:r>
              <a:rPr lang="en-GB" b="1" dirty="0" smtClean="0"/>
              <a:t>Title:		</a:t>
            </a:r>
            <a:r>
              <a:rPr lang="en-US" b="1" dirty="0" smtClean="0"/>
              <a:t>Motivation for the WI proposal: UMTS Heterogeneous networks</a:t>
            </a:r>
            <a:endParaRPr lang="en-US" dirty="0" smtClean="0"/>
          </a:p>
          <a:p>
            <a:r>
              <a:rPr lang="en-GB" b="1" dirty="0" smtClean="0"/>
              <a:t>Document for:	Discussion</a:t>
            </a:r>
            <a:endParaRPr lang="en-US" dirty="0" smtClean="0"/>
          </a:p>
          <a:p>
            <a:r>
              <a:rPr lang="en-GB" b="1" dirty="0" smtClean="0"/>
              <a:t>Agenda Item:	13.1.1</a:t>
            </a:r>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Motivation for the WI proposal: UMTS Heterogeneous networks</a:t>
            </a:r>
            <a:endParaRPr lang="en-US" dirty="0"/>
          </a:p>
        </p:txBody>
      </p:sp>
      <p:sp>
        <p:nvSpPr>
          <p:cNvPr id="3" name="Content Placeholder 2"/>
          <p:cNvSpPr>
            <a:spLocks noGrp="1"/>
          </p:cNvSpPr>
          <p:nvPr>
            <p:ph idx="1"/>
          </p:nvPr>
        </p:nvSpPr>
        <p:spPr/>
        <p:txBody>
          <a:bodyPr>
            <a:normAutofit fontScale="62500" lnSpcReduction="20000"/>
          </a:bodyPr>
          <a:lstStyle/>
          <a:p>
            <a:r>
              <a:rPr lang="en-GB" dirty="0" smtClean="0"/>
              <a:t>The SI on UMTS Heterogeneous networks is proposed to be completed at RAN#61.</a:t>
            </a:r>
          </a:p>
          <a:p>
            <a:r>
              <a:rPr lang="en-GB" dirty="0" smtClean="0"/>
              <a:t>TR25.800 is presented for approval and the conclusions are captured in the following slides.</a:t>
            </a:r>
          </a:p>
          <a:p>
            <a:endParaRPr lang="en-GB" dirty="0" smtClean="0"/>
          </a:p>
          <a:p>
            <a:r>
              <a:rPr lang="en-US" dirty="0" smtClean="0"/>
              <a:t>It is proposed to open a WI in the following areas:</a:t>
            </a:r>
          </a:p>
          <a:p>
            <a:endParaRPr lang="en-US" dirty="0" smtClean="0"/>
          </a:p>
          <a:p>
            <a:pPr marL="785813" lvl="2" indent="-274638" defTabSz="877888" eaLnBrk="0" hangingPunct="0">
              <a:buSzPct val="50000"/>
              <a:buFont typeface="Wingdings" pitchFamily="2" charset="2"/>
              <a:buChar char="p"/>
            </a:pPr>
            <a:r>
              <a:rPr lang="en-US" altLang="zh-CN" dirty="0" smtClean="0">
                <a:latin typeface="Arial" pitchFamily="34" charset="0"/>
                <a:ea typeface="MS PGothic" pitchFamily="34" charset="-128"/>
                <a:cs typeface="华文细黑" pitchFamily="2" charset="-122"/>
              </a:rPr>
              <a:t>Co-channel interference management – </a:t>
            </a:r>
          </a:p>
          <a:p>
            <a:pPr marL="1243013" lvl="3" indent="-274638" defTabSz="877888" eaLnBrk="0" hangingPunct="0">
              <a:buSzPct val="50000"/>
              <a:buFont typeface="Wingdings" pitchFamily="2" charset="2"/>
              <a:buChar char="p"/>
            </a:pPr>
            <a:r>
              <a:rPr lang="en-US" altLang="zh-CN" dirty="0" smtClean="0">
                <a:latin typeface="Arial" pitchFamily="34" charset="0"/>
                <a:ea typeface="MS PGothic" pitchFamily="34" charset="-128"/>
                <a:cs typeface="华文细黑" pitchFamily="2" charset="-122"/>
              </a:rPr>
              <a:t>Solutions to mitigate UL/DL imbalance</a:t>
            </a:r>
          </a:p>
          <a:p>
            <a:pPr marL="785813" lvl="2" indent="-274638" defTabSz="877888" eaLnBrk="0" hangingPunct="0">
              <a:buSzPct val="50000"/>
              <a:buFont typeface="Wingdings" pitchFamily="2" charset="2"/>
              <a:buChar char="p"/>
            </a:pPr>
            <a:endParaRPr lang="en-US" altLang="zh-CN" dirty="0" smtClean="0">
              <a:latin typeface="Arial" pitchFamily="34" charset="0"/>
              <a:ea typeface="MS PGothic" pitchFamily="34" charset="-128"/>
              <a:cs typeface="华文细黑" pitchFamily="2" charset="-122"/>
            </a:endParaRPr>
          </a:p>
          <a:p>
            <a:pPr marL="785813" lvl="2" indent="-274638" defTabSz="877888" eaLnBrk="0" hangingPunct="0">
              <a:buSzPct val="50000"/>
              <a:buFont typeface="Wingdings" pitchFamily="2" charset="2"/>
              <a:buChar char="p"/>
            </a:pPr>
            <a:r>
              <a:rPr lang="en-US" altLang="zh-CN" dirty="0" smtClean="0">
                <a:latin typeface="Arial" pitchFamily="34" charset="0"/>
                <a:ea typeface="MS PGothic" pitchFamily="34" charset="-128"/>
                <a:cs typeface="华文细黑" pitchFamily="2" charset="-122"/>
              </a:rPr>
              <a:t>Support for Multi-flow and range expansion</a:t>
            </a:r>
          </a:p>
          <a:p>
            <a:pPr marL="785813" lvl="2" indent="-274638" defTabSz="877888" eaLnBrk="0" hangingPunct="0">
              <a:buSzPct val="50000"/>
              <a:buFont typeface="Wingdings" pitchFamily="2" charset="2"/>
              <a:buChar char="p"/>
            </a:pPr>
            <a:endParaRPr lang="en-US" altLang="zh-CN" dirty="0" smtClean="0">
              <a:latin typeface="Arial" pitchFamily="34" charset="0"/>
              <a:ea typeface="MS PGothic" pitchFamily="34" charset="-128"/>
              <a:cs typeface="华文细黑" pitchFamily="2" charset="-122"/>
            </a:endParaRPr>
          </a:p>
          <a:p>
            <a:pPr marL="785813" lvl="2" indent="-274638" defTabSz="877888" eaLnBrk="0" hangingPunct="0">
              <a:buSzPct val="50000"/>
              <a:buFont typeface="Wingdings" pitchFamily="2" charset="2"/>
              <a:buChar char="p"/>
            </a:pPr>
            <a:r>
              <a:rPr lang="en-US" altLang="zh-CN" dirty="0" smtClean="0">
                <a:latin typeface="Arial" pitchFamily="34" charset="0"/>
                <a:ea typeface="MS PGothic" pitchFamily="34" charset="-128"/>
                <a:cs typeface="华文细黑" pitchFamily="2" charset="-122"/>
              </a:rPr>
              <a:t>Mobility enhancement</a:t>
            </a:r>
          </a:p>
          <a:p>
            <a:pPr marL="785813" lvl="2" indent="-274638" defTabSz="877888" eaLnBrk="0" hangingPunct="0">
              <a:buSzPct val="50000"/>
              <a:buFont typeface="Wingdings" pitchFamily="2" charset="2"/>
              <a:buChar char="p"/>
            </a:pPr>
            <a:endParaRPr lang="en-US" altLang="zh-CN" dirty="0" smtClean="0">
              <a:latin typeface="Arial" pitchFamily="34" charset="0"/>
              <a:ea typeface="MS PGothic" pitchFamily="34" charset="-128"/>
              <a:cs typeface="华文细黑" pitchFamily="2" charset="-122"/>
            </a:endParaRPr>
          </a:p>
          <a:p>
            <a:pPr marL="785813" lvl="2" indent="-274638" defTabSz="877888" eaLnBrk="0" hangingPunct="0">
              <a:buSzPct val="50000"/>
              <a:buFont typeface="Wingdings" pitchFamily="2" charset="2"/>
              <a:buChar char="p"/>
            </a:pPr>
            <a:r>
              <a:rPr lang="en-US" altLang="zh-CN" dirty="0" smtClean="0">
                <a:latin typeface="Arial" pitchFamily="34" charset="0"/>
                <a:ea typeface="MS PGothic" pitchFamily="34" charset="-128"/>
                <a:cs typeface="华文细黑" pitchFamily="2" charset="-122"/>
              </a:rPr>
              <a:t>NAIC (Network Assisted Interference Cancellation) </a:t>
            </a:r>
          </a:p>
          <a:p>
            <a:pPr marL="1243013" lvl="3" indent="-274638" defTabSz="877888" eaLnBrk="0" hangingPunct="0">
              <a:buSzPct val="50000"/>
              <a:buFont typeface="Wingdings" pitchFamily="2" charset="2"/>
              <a:buChar char="p"/>
            </a:pPr>
            <a:r>
              <a:rPr lang="en-US" altLang="zh-CN" sz="1600" dirty="0" smtClean="0">
                <a:latin typeface="Arial" pitchFamily="34" charset="0"/>
                <a:ea typeface="MS PGothic" pitchFamily="34" charset="-128"/>
                <a:cs typeface="华文细黑" pitchFamily="2" charset="-122"/>
              </a:rPr>
              <a:t>More evaluations are needed and studies will be carried out before specification phase</a:t>
            </a:r>
          </a:p>
          <a:p>
            <a:pPr marL="785813" lvl="2" indent="-274638" defTabSz="877888" eaLnBrk="0" hangingPunct="0">
              <a:buSzPct val="50000"/>
              <a:buFont typeface="Wingdings" pitchFamily="2" charset="2"/>
              <a:buChar char="p"/>
            </a:pPr>
            <a:endParaRPr lang="en-US" altLang="zh-CN" dirty="0" smtClean="0">
              <a:latin typeface="Arial" pitchFamily="34" charset="0"/>
              <a:ea typeface="MS PGothic" pitchFamily="34" charset="-128"/>
              <a:cs typeface="华文细黑" pitchFamily="2" charset="-122"/>
            </a:endParaRPr>
          </a:p>
          <a:p>
            <a:pPr marL="785813" lvl="2" indent="-274638" defTabSz="877888" eaLnBrk="0" hangingPunct="0">
              <a:buSzPct val="50000"/>
              <a:buFont typeface="Wingdings" pitchFamily="2" charset="2"/>
              <a:buChar char="p"/>
            </a:pPr>
            <a:r>
              <a:rPr lang="en-US" altLang="zh-CN" dirty="0" smtClean="0">
                <a:latin typeface="Arial" pitchFamily="34" charset="0"/>
                <a:ea typeface="MS PGothic" pitchFamily="34" charset="-128"/>
                <a:cs typeface="华文细黑" pitchFamily="2" charset="-122"/>
              </a:rPr>
              <a:t>Combined cell deployment</a:t>
            </a:r>
          </a:p>
          <a:p>
            <a:endParaRPr lang="en-US" dirty="0" smtClean="0"/>
          </a:p>
          <a:p>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HetNet</a:t>
            </a:r>
            <a:r>
              <a:rPr lang="en-US" dirty="0" smtClean="0"/>
              <a:t> co-channel deployment (1/3)</a:t>
            </a:r>
            <a:endParaRPr lang="en-US" dirty="0"/>
          </a:p>
        </p:txBody>
      </p:sp>
      <p:sp>
        <p:nvSpPr>
          <p:cNvPr id="3" name="Content Placeholder 2"/>
          <p:cNvSpPr>
            <a:spLocks noGrp="1"/>
          </p:cNvSpPr>
          <p:nvPr>
            <p:ph idx="1"/>
          </p:nvPr>
        </p:nvSpPr>
        <p:spPr/>
        <p:txBody>
          <a:bodyPr>
            <a:normAutofit fontScale="62500" lnSpcReduction="20000"/>
          </a:bodyPr>
          <a:lstStyle/>
          <a:p>
            <a:r>
              <a:rPr lang="en-GB" dirty="0"/>
              <a:t>Heterogeneous networks offer substantial throughput gains for HSPA. The gains increase as the percentage of UE offloaded from Macro cell to LPN increases</a:t>
            </a:r>
            <a:r>
              <a:rPr lang="en-GB" dirty="0" smtClean="0"/>
              <a:t>.</a:t>
            </a:r>
            <a:endParaRPr lang="en-US" dirty="0"/>
          </a:p>
          <a:p>
            <a:r>
              <a:rPr lang="en-US" dirty="0" smtClean="0"/>
              <a:t>When </a:t>
            </a:r>
            <a:r>
              <a:rPr lang="en-US" dirty="0"/>
              <a:t>placing LPNs within the Macro area, </a:t>
            </a:r>
            <a:r>
              <a:rPr lang="en-GB" dirty="0" smtClean="0"/>
              <a:t>throughput increases significantly as the </a:t>
            </a:r>
            <a:r>
              <a:rPr lang="en-GB" dirty="0"/>
              <a:t>number of LPNs per Macro area </a:t>
            </a:r>
            <a:r>
              <a:rPr lang="en-GB" dirty="0" smtClean="0"/>
              <a:t>and/or LPN transmit </a:t>
            </a:r>
            <a:r>
              <a:rPr lang="en-GB" dirty="0"/>
              <a:t>power </a:t>
            </a:r>
            <a:r>
              <a:rPr lang="en-GB" dirty="0" smtClean="0"/>
              <a:t>increases</a:t>
            </a:r>
            <a:endParaRPr lang="en-GB" dirty="0"/>
          </a:p>
          <a:p>
            <a:r>
              <a:rPr lang="en-GB" dirty="0" smtClean="0"/>
              <a:t>UL/DL </a:t>
            </a:r>
            <a:r>
              <a:rPr lang="en-GB" dirty="0"/>
              <a:t>imbalance in </a:t>
            </a:r>
            <a:r>
              <a:rPr lang="en-GB" dirty="0" err="1"/>
              <a:t>HetNet</a:t>
            </a:r>
            <a:r>
              <a:rPr lang="en-GB" dirty="0"/>
              <a:t> creates issues such as HS-DPCCH reliability and uplink interference, limiting the downlink and uplink throughputs. To increase throughput gains, more UEs can be offloaded from Macro nodes to LPNs by applying the cell individual offset (CIO) to bias towards the LPNs during serving cell selection</a:t>
            </a:r>
            <a:r>
              <a:rPr lang="en-GB" dirty="0" smtClean="0"/>
              <a:t>.</a:t>
            </a:r>
          </a:p>
          <a:p>
            <a:r>
              <a:rPr lang="en-GB" dirty="0" smtClean="0"/>
              <a:t>Example  Performance</a:t>
            </a:r>
          </a:p>
          <a:p>
            <a:pPr lvl="1"/>
            <a:r>
              <a:rPr lang="en-GB" dirty="0" smtClean="0"/>
              <a:t>DL: with </a:t>
            </a:r>
            <a:r>
              <a:rPr lang="en-GB" dirty="0"/>
              <a:t>4 37dBm LPNs and CIO=3dB, the gains are in the order of 250% and 100% for the average and 5% UE throughput, respectively, with offloading percentage of about 50%. </a:t>
            </a:r>
          </a:p>
          <a:p>
            <a:pPr lvl="1"/>
            <a:r>
              <a:rPr lang="en-GB" dirty="0" smtClean="0"/>
              <a:t>UL: when </a:t>
            </a:r>
            <a:r>
              <a:rPr lang="en-GB" dirty="0"/>
              <a:t>placing 4 37dBm LPNs per Macro area, around 40% of the UEs are offloaded to LPNs and then above 250% average throughput can be achieved. </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HetNet</a:t>
            </a:r>
            <a:r>
              <a:rPr lang="en-US" dirty="0" smtClean="0"/>
              <a:t> co-channel deployment (2/3)</a:t>
            </a:r>
            <a:endParaRPr lang="en-US" dirty="0"/>
          </a:p>
        </p:txBody>
      </p:sp>
      <p:sp>
        <p:nvSpPr>
          <p:cNvPr id="3" name="Content Placeholder 2"/>
          <p:cNvSpPr>
            <a:spLocks noGrp="1"/>
          </p:cNvSpPr>
          <p:nvPr>
            <p:ph idx="1"/>
          </p:nvPr>
        </p:nvSpPr>
        <p:spPr/>
        <p:txBody>
          <a:bodyPr>
            <a:normAutofit fontScale="70000" lnSpcReduction="20000"/>
          </a:bodyPr>
          <a:lstStyle/>
          <a:p>
            <a:r>
              <a:rPr lang="en-GB" dirty="0" smtClean="0"/>
              <a:t>Reliability of the control information</a:t>
            </a:r>
          </a:p>
          <a:p>
            <a:pPr lvl="1"/>
            <a:r>
              <a:rPr lang="en-GB" dirty="0" smtClean="0"/>
              <a:t>DL: based on this study, it was found that some problems may arise when applying CIOs exceeding 6dB for single Rx antenna UEs and exceeding 9dB for dual Rx antenna UEs. </a:t>
            </a:r>
          </a:p>
          <a:p>
            <a:pPr lvl="1"/>
            <a:r>
              <a:rPr lang="en-GB" dirty="0" smtClean="0"/>
              <a:t>UL: to ensure HS-DPCCH reliability boosting of HS-DPCCH or changes in power control/SIR can be done in current networks, or a new uplink pilot channel can be added.</a:t>
            </a:r>
          </a:p>
          <a:p>
            <a:r>
              <a:rPr lang="en-GB" dirty="0" smtClean="0"/>
              <a:t>Further gains can be achieved </a:t>
            </a:r>
          </a:p>
          <a:p>
            <a:pPr lvl="1"/>
            <a:r>
              <a:rPr lang="en-GB" dirty="0" smtClean="0"/>
              <a:t>when the CIO values are adapted based on the cells’ loading (decentralised biasing)</a:t>
            </a:r>
          </a:p>
          <a:p>
            <a:pPr lvl="1"/>
            <a:r>
              <a:rPr lang="en-GB" dirty="0" smtClean="0"/>
              <a:t>by minimizing interferences from UEs not in Soft HO towards Macro and LPN base stations originating from the UL/DL imbalance - limiting macro UL UE throughput, applying different values of CIO or receiver sensitivity level in LPN, ICIC or changing the carrier frequency for UEs</a:t>
            </a:r>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HetNet</a:t>
            </a:r>
            <a:r>
              <a:rPr lang="en-US" dirty="0" smtClean="0"/>
              <a:t> co-channel deployment (3/3)</a:t>
            </a:r>
            <a:endParaRPr lang="en-US" dirty="0"/>
          </a:p>
        </p:txBody>
      </p:sp>
      <p:sp>
        <p:nvSpPr>
          <p:cNvPr id="3" name="Content Placeholder 2"/>
          <p:cNvSpPr>
            <a:spLocks noGrp="1"/>
          </p:cNvSpPr>
          <p:nvPr>
            <p:ph idx="1"/>
          </p:nvPr>
        </p:nvSpPr>
        <p:spPr/>
        <p:txBody>
          <a:bodyPr>
            <a:normAutofit/>
          </a:bodyPr>
          <a:lstStyle/>
          <a:p>
            <a:r>
              <a:rPr lang="en-GB" sz="2400" dirty="0" smtClean="0"/>
              <a:t>E-DCH decoupling solution was considered in order to minimize negative effect of DL/UL mismatch. It assumes that the uplink scheduling grants are controlled by the LPN while the HSDPA data is transmitted by the macro cell. The LPN could either signal the grants directly over the air or by routing the grants via RNC to the macro cell. </a:t>
            </a:r>
            <a:endParaRPr lang="en-US" sz="2400" dirty="0" smtClean="0"/>
          </a:p>
          <a:p>
            <a:r>
              <a:rPr lang="en-GB" sz="2400" dirty="0" smtClean="0"/>
              <a:t>Network Assisted Interference Cancellation (NAIC) was studied and potential benefits and techniques have been identified. Further investigations are needed.</a:t>
            </a:r>
            <a:endParaRPr lang="en-US" sz="2400"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SF-DC and DF-DC deployment</a:t>
            </a:r>
            <a:endParaRPr lang="en-US" dirty="0"/>
          </a:p>
        </p:txBody>
      </p:sp>
      <p:sp>
        <p:nvSpPr>
          <p:cNvPr id="3" name="Content Placeholder 2"/>
          <p:cNvSpPr>
            <a:spLocks noGrp="1"/>
          </p:cNvSpPr>
          <p:nvPr>
            <p:ph idx="1"/>
          </p:nvPr>
        </p:nvSpPr>
        <p:spPr/>
        <p:txBody>
          <a:bodyPr>
            <a:normAutofit fontScale="77500" lnSpcReduction="20000"/>
          </a:bodyPr>
          <a:lstStyle/>
          <a:p>
            <a:pPr hangingPunct="0"/>
            <a:r>
              <a:rPr lang="en-GB" dirty="0" smtClean="0"/>
              <a:t>SF-DC operation improves the system performance at medium to low loading, especially for the cell edge users.</a:t>
            </a:r>
          </a:p>
          <a:p>
            <a:pPr lvl="1" hangingPunct="0"/>
            <a:r>
              <a:rPr lang="en-GB" dirty="0" smtClean="0"/>
              <a:t>as the CIO increases and the cell edge burst rate becomes smaller, SF-DC can improve the performance in the range of 50% to 70% for the cell edge </a:t>
            </a:r>
            <a:endParaRPr lang="en-US" dirty="0" smtClean="0"/>
          </a:p>
          <a:p>
            <a:r>
              <a:rPr lang="en-GB" dirty="0" smtClean="0"/>
              <a:t>DF-DC operation improves the range expansion gain. With 4 LPNs/Macro, compared to DC only operation with range expansion, </a:t>
            </a:r>
          </a:p>
          <a:p>
            <a:pPr lvl="1"/>
            <a:r>
              <a:rPr lang="en-GB" dirty="0" smtClean="0"/>
              <a:t>for interference limited scenario, the 5% UE throughput gain increases from around 128% to 180% while keeping the mean and media UE throughput almost the same </a:t>
            </a:r>
          </a:p>
          <a:p>
            <a:pPr lvl="1"/>
            <a:r>
              <a:rPr lang="en-GB" dirty="0" smtClean="0"/>
              <a:t>for noise limited scenario, the average UE throughput gain improves from 226% to 301% and the 5% UE throughput gain improves from 67% to 99%</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Combined Cell</a:t>
            </a:r>
            <a:endParaRPr lang="en-US" dirty="0"/>
          </a:p>
        </p:txBody>
      </p:sp>
      <p:sp>
        <p:nvSpPr>
          <p:cNvPr id="3" name="Content Placeholder 2"/>
          <p:cNvSpPr>
            <a:spLocks noGrp="1"/>
          </p:cNvSpPr>
          <p:nvPr>
            <p:ph idx="1"/>
          </p:nvPr>
        </p:nvSpPr>
        <p:spPr/>
        <p:txBody>
          <a:bodyPr>
            <a:normAutofit fontScale="70000" lnSpcReduction="20000"/>
          </a:bodyPr>
          <a:lstStyle/>
          <a:p>
            <a:pPr lvl="0"/>
            <a:r>
              <a:rPr lang="en-GB" dirty="0" smtClean="0"/>
              <a:t>SFN mode is primarily used for legacy users. When the propagation delay offsets between different transmitting nodes are not accounted for, there is a gain of up to 30% seen for legacy users in link simulations and gains of around 6-17% in system simulations. However, when practical propagation offsets are considered, the gains are reduced.  System level simulation results have shown a loss of around 5.7%, while link level simulation results show that the loss is around 6% for solution I and around 25% for solution II. This loss is observed in the Pedestrian A channel and is smaller for other multipath channels. </a:t>
            </a:r>
            <a:endParaRPr lang="en-US" dirty="0" smtClean="0"/>
          </a:p>
          <a:p>
            <a:pPr lvl="0"/>
            <a:r>
              <a:rPr lang="en-GB" dirty="0" smtClean="0"/>
              <a:t>Both </a:t>
            </a:r>
            <a:r>
              <a:rPr lang="en-US" dirty="0" smtClean="0"/>
              <a:t>system level simulations and link level simulations have shown significant throughput gains with spatial reuse mode as compared to the macro only network. Compared to the co-channel deployment, there is an 8 – 11%loss due to the additional pilot overhead in spatial reuse mode.</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Mobility</a:t>
            </a:r>
            <a:endParaRPr lang="en-US" dirty="0"/>
          </a:p>
        </p:txBody>
      </p:sp>
      <p:sp>
        <p:nvSpPr>
          <p:cNvPr id="3" name="Content Placeholder 2"/>
          <p:cNvSpPr>
            <a:spLocks noGrp="1"/>
          </p:cNvSpPr>
          <p:nvPr>
            <p:ph idx="1"/>
          </p:nvPr>
        </p:nvSpPr>
        <p:spPr/>
        <p:txBody>
          <a:bodyPr>
            <a:normAutofit fontScale="77500" lnSpcReduction="20000"/>
          </a:bodyPr>
          <a:lstStyle/>
          <a:p>
            <a:pPr lvl="0" fontAlgn="base" hangingPunct="0"/>
            <a:r>
              <a:rPr lang="en-GB" sz="3100" dirty="0" smtClean="0"/>
              <a:t>For mass small cell deployment, any further focus should be on NCL extension </a:t>
            </a:r>
            <a:endParaRPr lang="en-US" sz="3100" dirty="0" smtClean="0"/>
          </a:p>
          <a:p>
            <a:pPr lvl="0" fontAlgn="base" hangingPunct="0"/>
            <a:r>
              <a:rPr lang="en-GB" sz="3100" dirty="0" smtClean="0"/>
              <a:t>For speed based mobility, further enhancements can be considered</a:t>
            </a:r>
            <a:endParaRPr lang="en-US" sz="3100" dirty="0" smtClean="0"/>
          </a:p>
          <a:p>
            <a:pPr lvl="0" fontAlgn="base" hangingPunct="0"/>
            <a:r>
              <a:rPr lang="en-GB" sz="3100" dirty="0" smtClean="0"/>
              <a:t>For small cell discovery and identification, any further focus should be on proximity detection (UE based, NW based, UE based NW assisted) and the relaxed inter-frequency measurements for UE in Non DCH state</a:t>
            </a:r>
            <a:endParaRPr lang="en-US" sz="3100" dirty="0" smtClean="0"/>
          </a:p>
          <a:p>
            <a:pPr lvl="0" fontAlgn="base" hangingPunct="0"/>
            <a:r>
              <a:rPr lang="en-GB" sz="3100" dirty="0" smtClean="0"/>
              <a:t>For combined cell, mobility benefits could be expected, and no RAN2 mobility impact has been identified</a:t>
            </a:r>
            <a:endParaRPr lang="en-US" sz="3100" dirty="0" smtClean="0"/>
          </a:p>
          <a:p>
            <a:pPr lvl="0" fontAlgn="base" hangingPunct="0"/>
            <a:r>
              <a:rPr lang="en-GB" sz="3100" dirty="0" smtClean="0"/>
              <a:t>For range expansion, further mobility enhancements (e.g., intra-frequency event triggered reporting on the secondary carrier) can be considered</a:t>
            </a:r>
            <a:endParaRPr lang="en-US" sz="3100" dirty="0" smtClean="0"/>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TotalTime>
  <Words>916</Words>
  <Application>Microsoft Office PowerPoint</Application>
  <PresentationFormat>On-screen Show (4:3)</PresentationFormat>
  <Paragraphs>56</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Slide 1</vt:lpstr>
      <vt:lpstr>Motivation for the WI proposal: UMTS Heterogeneous networks</vt:lpstr>
      <vt:lpstr>HetNet co-channel deployment (1/3)</vt:lpstr>
      <vt:lpstr>HetNet co-channel deployment (2/3)</vt:lpstr>
      <vt:lpstr>HetNet co-channel deployment (3/3)</vt:lpstr>
      <vt:lpstr>SF-DC and DF-DC deployment</vt:lpstr>
      <vt:lpstr>Combined Cell</vt:lpstr>
      <vt:lpstr>Mobility</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Carmela Cozzo_1</dc:creator>
  <cp:lastModifiedBy>Thomas Sälzer</cp:lastModifiedBy>
  <cp:revision>12</cp:revision>
  <dcterms:created xsi:type="dcterms:W3CDTF">2013-08-30T23:18:02Z</dcterms:created>
  <dcterms:modified xsi:type="dcterms:W3CDTF">2013-09-02T13:50:07Z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1378129772</vt:lpwstr>
  </property>
  <property fmtid="{D5CDD505-2E9C-101B-9397-08002B2CF9AE}" pid="3" name="_ms_pID_725343">
    <vt:lpwstr>(2)Ax6v3MsOBGwQn3Nox3eiQ/mVDwEFC7q7Opc/idTlAvn2JLkTv4xUAgV3iwVhI36+6KxbopIu
s8go594Sd6liXYUDTAye2TECdyQ69lV0eaQejUbi74UsqcJFoPSKgKp0R6C6qGycEQcUH/RV
B0dwL77XZm0moFtZBVpP3CGARRFV+pGzDFNbWwPqrWldK5QVLN++2IhI6zuqeHvzj91qR2cm
1sNkD7IQe7rzCyi/Ky</vt:lpwstr>
  </property>
  <property fmtid="{D5CDD505-2E9C-101B-9397-08002B2CF9AE}" pid="4" name="_ms_pID_7253431">
    <vt:lpwstr>g=</vt:lpwstr>
  </property>
</Properties>
</file>