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841" r:id="rId7"/>
    <p:sldMasterId id="2147483911" r:id="rId8"/>
  </p:sldMasterIdLst>
  <p:notesMasterIdLst>
    <p:notesMasterId r:id="rId14"/>
  </p:notesMasterIdLst>
  <p:sldIdLst>
    <p:sldId id="2147475565" r:id="rId9"/>
    <p:sldId id="2147475600" r:id="rId10"/>
    <p:sldId id="2147475645" r:id="rId11"/>
    <p:sldId id="2147475646" r:id="rId12"/>
    <p:sldId id="2147473441"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C5E8A02-9C24-826D-1A80-322B094C04B1}" name="Matthew Baker 2" initials="MPJB" userId="Matthew Baker 2" providerId="None"/>
  <p188:author id="{B0AA6F31-FCA2-FC19-8557-746B6A09BC2C}" name="Samantha Caporal del Barrio (Nokia)" initials="SCdB(" userId="S::samantha.caporal_del_barrio@nokia.com::90599e05-2bf2-472b-a2a4-7d7fefa84182" providerId="AD"/>
  <p188:author id="{BBE2ED4D-7C30-1A7A-8236-9E3A31F889E8}" name="Rafael Paiva (Nokia)" initials="RP(" userId="S::rafael.paiva@nokia.com::f2244b69-757d-4dea-abbd-cd8eb512804e" providerId="AD"/>
  <p188:author id="{52330059-3764-95ED-E15C-641F8F442F84}" name="Petri J. Vasenkari (Nokia)" initials="P(" userId="S::petri.j.vasenkari@nokia.com::45ab63b8-482e-4d1b-9753-9204e852db48" providerId="AD"/>
  <p188:author id="{7C97276F-CA75-1F9E-6925-52C2D38907D5}" name="Matthew Baker" initials="MPJB" userId="Matthew Baker" providerId="None"/>
  <p188:author id="{28930073-21D1-1B32-9C4D-071306DCCD41}" name="Tero Henttonen (Nokia)" initials="TH(" userId="S::tero.henttonen@nokia.com::8c59b07f-d54f-43e4-8a38-fa95699606b6" providerId="AD"/>
  <p188:author id="{F9C5FCA5-E4AB-A278-1373-52C44D69978C}" name="Johannes Hejselbaek (Nokia)" initials="JH(" userId="S::johannes.hejselbaek@nokia.com::41ab0100-30cb-40d6-be41-03fc2027f67b" providerId="AD"/>
  <p188:author id="{C96139DC-DD86-DC24-1A1B-14CEB62FABF3}" name="Murat Gursu (Nokia)" initials="MG(" userId="S::murat.gursu@nokia-bell-labs.com::18102de9-ee45-4f1a-a734-fc730e019b69" providerId="AD"/>
  <p188:author id="{E5629FDF-7D17-DC2B-87CA-A28B6EE49C77}" name="Iwajlo Angelow (Nokia)" initials="I(" userId="S::iwajlo.angelow@nokia.com::3fd66476-df55-4ced-b537-c2ddb5d1169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10"/>
    <a:srgbClr val="FFFB00"/>
    <a:srgbClr val="FFFFBE"/>
    <a:srgbClr val="CCCCCC"/>
    <a:srgbClr val="E1E1E1"/>
    <a:srgbClr val="001135"/>
    <a:srgbClr val="001D47"/>
    <a:srgbClr val="0A0908"/>
    <a:srgbClr val="666666"/>
    <a:srgbClr val="33333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74DAFD-14D7-6361-81D7-54CF6C83E393}" v="2" dt="2024-03-11T12:52:51.611"/>
    <p1510:client id="{3861F052-2064-49D8-AED0-306208AFDC4F}" v="1" dt="2024-03-11T18:32:33.472"/>
    <p1510:client id="{4733CBCA-62AA-43A7-8329-6EC8D1BD52E6}" v="186" dt="2024-03-11T13:05:49.0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8" d="100"/>
          <a:sy n="158" d="100"/>
        </p:scale>
        <p:origin x="885"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5.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2.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3/11/2024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RP-240257</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RP-240257</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6000"/>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320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8781865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2"/>
            <a:ext cx="8308800" cy="309600"/>
          </a:xfrm>
          <a:prstGeom prst="rect">
            <a:avLst/>
          </a:prstGeom>
        </p:spPr>
        <p:txBody>
          <a:bodyPr lIns="0" tIns="0" rIns="0" bIns="0"/>
          <a:lstStyle>
            <a:lvl1pPr marL="0" indent="0">
              <a:buNone/>
              <a:defRPr sz="2000">
                <a:solidFill>
                  <a:schemeClr val="bg2"/>
                </a:solidFill>
                <a:latin typeface="+mj-lt"/>
              </a:defRPr>
            </a:lvl1pPr>
            <a:lvl2pPr>
              <a:defRPr sz="1988">
                <a:latin typeface="+mj-lt"/>
              </a:defRPr>
            </a:lvl2pPr>
            <a:lvl3pPr>
              <a:defRPr sz="1988">
                <a:latin typeface="+mj-lt"/>
              </a:defRPr>
            </a:lvl3pPr>
            <a:lvl4pPr>
              <a:defRPr sz="1988">
                <a:latin typeface="+mj-lt"/>
              </a:defRPr>
            </a:lvl4pPr>
            <a:lvl5pPr>
              <a:defRPr sz="1988">
                <a:latin typeface="+mj-lt"/>
              </a:defRPr>
            </a:lvl5pPr>
          </a:lstStyle>
          <a:p>
            <a:pPr lvl="0"/>
            <a:r>
              <a:rPr lang="en-US" noProof="0"/>
              <a:t>Click to edit secondary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RP-240257</a:t>
            </a:r>
            <a:endParaRPr lang="en-US"/>
          </a:p>
        </p:txBody>
      </p:sp>
      <p:sp>
        <p:nvSpPr>
          <p:cNvPr id="6" name="Titel 1">
            <a:extLst>
              <a:ext uri="{FF2B5EF4-FFF2-40B4-BE49-F238E27FC236}">
                <a16:creationId xmlns:a16="http://schemas.microsoft.com/office/drawing/2014/main" id="{C836EC8E-5F24-405B-AED7-22B300A2060E}"/>
              </a:ext>
            </a:extLst>
          </p:cNvPr>
          <p:cNvSpPr>
            <a:spLocks noGrp="1"/>
          </p:cNvSpPr>
          <p:nvPr>
            <p:ph type="title" hasCustomPrompt="1"/>
          </p:nvPr>
        </p:nvSpPr>
        <p:spPr>
          <a:xfrm>
            <a:off x="417600" y="280991"/>
            <a:ext cx="8308800" cy="309351"/>
          </a:xfrm>
        </p:spPr>
        <p:txBody>
          <a:bodyPr/>
          <a:lstStyle>
            <a:lvl1pPr>
              <a:defRPr/>
            </a:lvl1pPr>
          </a:lstStyle>
          <a:p>
            <a:r>
              <a:rPr lang="en-US"/>
              <a:t>Click to edit headline</a:t>
            </a:r>
            <a:endParaRPr lang="en-GB"/>
          </a:p>
        </p:txBody>
      </p:sp>
    </p:spTree>
    <p:extLst>
      <p:ext uri="{BB962C8B-B14F-4D97-AF65-F5344CB8AC3E}">
        <p14:creationId xmlns:p14="http://schemas.microsoft.com/office/powerpoint/2010/main" val="2284022782"/>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93.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 id="2147484018" r:id="rId18"/>
    <p:sldLayoutId id="2147484019" r:id="rId19"/>
    <p:sldLayoutId id="2147484020" r:id="rId20"/>
    <p:sldLayoutId id="2147484021" r:id="rId21"/>
    <p:sldLayoutId id="2147484022" r:id="rId22"/>
    <p:sldLayoutId id="2147484023" r:id="rId23"/>
    <p:sldLayoutId id="2147484024" r:id="rId24"/>
    <p:sldLayoutId id="2147484025" r:id="rId25"/>
    <p:sldLayoutId id="2147483963" r:id="rId26"/>
    <p:sldLayoutId id="2147483923" r:id="rId27"/>
    <p:sldLayoutId id="2147483946" r:id="rId28"/>
    <p:sldLayoutId id="2147484026" r:id="rId29"/>
    <p:sldLayoutId id="2147484027" r:id="rId30"/>
    <p:sldLayoutId id="2147484028" r:id="rId31"/>
    <p:sldLayoutId id="2147483950" r:id="rId32"/>
    <p:sldLayoutId id="2147484029" r:id="rId33"/>
    <p:sldLayoutId id="2147484030" r:id="rId34"/>
    <p:sldLayoutId id="2147484031" r:id="rId35"/>
    <p:sldLayoutId id="2147484032" r:id="rId36"/>
    <p:sldLayoutId id="2147484033" r:id="rId37"/>
    <p:sldLayoutId id="2147484034" r:id="rId38"/>
    <p:sldLayoutId id="2147484035" r:id="rId39"/>
    <p:sldLayoutId id="2147484036" r:id="rId40"/>
    <p:sldLayoutId id="2147484037" r:id="rId41"/>
    <p:sldLayoutId id="2147484038" r:id="rId42"/>
    <p:sldLayoutId id="2147484039" r:id="rId43"/>
    <p:sldLayoutId id="2147483663" r:id="rId44"/>
    <p:sldLayoutId id="2147483726" r:id="rId45"/>
    <p:sldLayoutId id="2147483776" r:id="rId46"/>
    <p:sldLayoutId id="2147483778" r:id="rId47"/>
    <p:sldLayoutId id="2147483779" r:id="rId48"/>
    <p:sldLayoutId id="2147483780" r:id="rId49"/>
    <p:sldLayoutId id="2147483781" r:id="rId50"/>
    <p:sldLayoutId id="2147483777" r:id="rId51"/>
    <p:sldLayoutId id="2147483796" r:id="rId52"/>
    <p:sldLayoutId id="2147483763" r:id="rId53"/>
    <p:sldLayoutId id="2147483794" r:id="rId54"/>
    <p:sldLayoutId id="2147483775" r:id="rId55"/>
    <p:sldLayoutId id="2147483795" r:id="rId56"/>
    <p:sldLayoutId id="2147483816" r:id="rId57"/>
    <p:sldLayoutId id="2147483817" r:id="rId58"/>
    <p:sldLayoutId id="2147483818" r:id="rId59"/>
    <p:sldLayoutId id="2147483819" r:id="rId60"/>
    <p:sldLayoutId id="2147483820" r:id="rId61"/>
    <p:sldLayoutId id="2147483821" r:id="rId62"/>
    <p:sldLayoutId id="2147483822" r:id="rId63"/>
    <p:sldLayoutId id="2147483823" r:id="rId64"/>
    <p:sldLayoutId id="2147483824" r:id="rId65"/>
    <p:sldLayoutId id="2147483753" r:id="rId66"/>
    <p:sldLayoutId id="2147483757" r:id="rId67"/>
    <p:sldLayoutId id="2147483758" r:id="rId68"/>
    <p:sldLayoutId id="2147483815" r:id="rId69"/>
    <p:sldLayoutId id="2147483760" r:id="rId70"/>
    <p:sldLayoutId id="2147483761" r:id="rId71"/>
    <p:sldLayoutId id="2147483762" r:id="rId72"/>
    <p:sldLayoutId id="2147483774" r:id="rId73"/>
    <p:sldLayoutId id="2147483755" r:id="rId74"/>
    <p:sldLayoutId id="2147483756" r:id="rId75"/>
    <p:sldLayoutId id="2147483793" r:id="rId76"/>
    <p:sldLayoutId id="2147483814" r:id="rId77"/>
    <p:sldLayoutId id="2147483751" r:id="rId78"/>
    <p:sldLayoutId id="2147483746" r:id="rId79"/>
    <p:sldLayoutId id="2147483791" r:id="rId80"/>
    <p:sldLayoutId id="2147483749" r:id="rId81"/>
    <p:sldLayoutId id="2147483747" r:id="rId82"/>
    <p:sldLayoutId id="2147483748" r:id="rId83"/>
    <p:sldLayoutId id="2147483750" r:id="rId84"/>
    <p:sldLayoutId id="2147483772" r:id="rId85"/>
    <p:sldLayoutId id="2147483677" r:id="rId86"/>
    <p:sldLayoutId id="2147483792" r:id="rId87"/>
    <p:sldLayoutId id="2147483833" r:id="rId88"/>
    <p:sldLayoutId id="2147483769" r:id="rId89"/>
    <p:sldLayoutId id="2147483773" r:id="rId90"/>
    <p:sldLayoutId id="2147483771" r:id="rId91"/>
    <p:sldLayoutId id="2147483679" r:id="rId9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8751686-9367-4189-91D9-91E4C614B60A}"/>
              </a:ext>
            </a:extLst>
          </p:cNvPr>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2" name="Object 1" hidden="1">
                        <a:extLst>
                          <a:ext uri="{FF2B5EF4-FFF2-40B4-BE49-F238E27FC236}">
                            <a16:creationId xmlns:a16="http://schemas.microsoft.com/office/drawing/2014/main" id="{28751686-9367-4189-91D9-91E4C614B6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US"/>
              <a:t>RP-240257</a:t>
            </a:r>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851259029"/>
      </p:ext>
    </p:extLst>
  </p:cSld>
  <p:clrMap bg1="lt1" tx1="dk1" bg2="lt2" tx2="dk2" accent1="accent1" accent2="accent2" accent3="accent3" accent4="accent4" accent5="accent5" accent6="accent6" hlink="hlink" folHlink="folHlink"/>
  <p:sldLayoutIdLst>
    <p:sldLayoutId id="2147483842"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TextBox 18"/>
          <p:cNvSpPr txBox="1"/>
          <p:nvPr userDrawn="1"/>
        </p:nvSpPr>
        <p:spPr>
          <a:xfrm>
            <a:off x="755777" y="4816698"/>
            <a:ext cx="797771" cy="122341"/>
          </a:xfrm>
          <a:prstGeom prst="rect">
            <a:avLst/>
          </a:prstGeom>
          <a:noFill/>
        </p:spPr>
        <p:txBody>
          <a:bodyPr wrap="square" lIns="0" tIns="0" rIns="0" bIns="0" anchor="b">
            <a:spAutoFit/>
          </a:bodyPr>
          <a:lstStyle/>
          <a:p>
            <a:r>
              <a:rPr lang="en-US"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p:cNvSpPr txBox="1">
            <a:spLocks/>
          </p:cNvSpPr>
          <p:nvPr userDrawn="1"/>
        </p:nvSpPr>
        <p:spPr>
          <a:xfrm>
            <a:off x="419103"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994">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3999" y="4816800"/>
            <a:ext cx="2628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RP-240257</a:t>
            </a:r>
            <a:endParaRPr lang="en-US"/>
          </a:p>
        </p:txBody>
      </p:sp>
      <p:grpSp>
        <p:nvGrpSpPr>
          <p:cNvPr id="9"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6" y="4805996"/>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marL="0" indent="0" algn="ctr">
              <a:lnSpc>
                <a:spcPct val="90000"/>
              </a:lnSpc>
              <a:buNone/>
            </a:pPr>
            <a:endParaRPr lang="en-US" sz="1800">
              <a:latin typeface="+mn-lt"/>
            </a:endParaRPr>
          </a:p>
        </p:txBody>
      </p:sp>
      <p:sp>
        <p:nvSpPr>
          <p:cNvPr id="34" name="Title Placeholder 1">
            <a:extLst>
              <a:ext uri="{FF2B5EF4-FFF2-40B4-BE49-F238E27FC236}">
                <a16:creationId xmlns:a16="http://schemas.microsoft.com/office/drawing/2014/main" id="{4F82A268-B90C-4847-B1A7-4E3401903482}"/>
              </a:ext>
            </a:extLst>
          </p:cNvPr>
          <p:cNvSpPr>
            <a:spLocks noGrp="1"/>
          </p:cNvSpPr>
          <p:nvPr>
            <p:ph type="title"/>
          </p:nvPr>
        </p:nvSpPr>
        <p:spPr bwMode="auto">
          <a:xfrm>
            <a:off x="417600" y="280991"/>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headline</a:t>
            </a:r>
          </a:p>
        </p:txBody>
      </p:sp>
    </p:spTree>
    <p:extLst>
      <p:ext uri="{BB962C8B-B14F-4D97-AF65-F5344CB8AC3E}">
        <p14:creationId xmlns:p14="http://schemas.microsoft.com/office/powerpoint/2010/main" val="156972735"/>
      </p:ext>
    </p:extLst>
  </p:cSld>
  <p:clrMap bg1="lt1" tx1="dk1" bg2="lt2" tx2="dk2" accent1="accent1" accent2="accent2" accent3="accent3" accent4="accent4" accent5="accent5" accent6="accent6" hlink="hlink" folHlink="folHlink"/>
  <p:sldLayoutIdLst>
    <p:sldLayoutId id="2147483918" r:id="rId1"/>
  </p:sldLayoutIdLst>
  <p:transition spd="slow">
    <p:fade/>
  </p:transition>
  <p:hf sldNum="0" hdr="0" dt="0"/>
  <p:txStyles>
    <p:titleStyle>
      <a:lvl1pPr algn="l" defTabSz="908685" rtl="0" eaLnBrk="1" latinLnBrk="0" hangingPunct="1">
        <a:spcBef>
          <a:spcPct val="0"/>
        </a:spcBef>
        <a:buNone/>
        <a:defRPr sz="2000" kern="1200" baseline="0">
          <a:solidFill>
            <a:schemeClr val="tx1"/>
          </a:solidFill>
          <a:latin typeface="+mj-lt"/>
          <a:ea typeface="+mj-ea"/>
          <a:cs typeface="+mj-cs"/>
        </a:defRPr>
      </a:lvl1pPr>
    </p:titleStyle>
    <p:bodyStyle>
      <a:lvl1pPr marL="340757" indent="-340757" algn="l" defTabSz="908685" rtl="0" eaLnBrk="1" latinLnBrk="0" hangingPunct="1">
        <a:spcBef>
          <a:spcPct val="20000"/>
        </a:spcBef>
        <a:buFont typeface="Arial" panose="020B0604020202020204" pitchFamily="34" charset="0"/>
        <a:buChar char="•"/>
        <a:defRPr sz="3180" kern="1200">
          <a:solidFill>
            <a:schemeClr val="tx1"/>
          </a:solidFill>
          <a:latin typeface="+mn-lt"/>
          <a:ea typeface="+mn-ea"/>
          <a:cs typeface="+mn-cs"/>
        </a:defRPr>
      </a:lvl1pPr>
      <a:lvl2pPr marL="738308" indent="-283964" algn="l" defTabSz="908685" rtl="0" eaLnBrk="1" latinLnBrk="0" hangingPunct="1">
        <a:spcBef>
          <a:spcPct val="20000"/>
        </a:spcBef>
        <a:buFont typeface="Arial" panose="020B0604020202020204" pitchFamily="34" charset="0"/>
        <a:buChar char="–"/>
        <a:defRPr sz="2783" kern="1200">
          <a:solidFill>
            <a:schemeClr val="tx1"/>
          </a:solidFill>
          <a:latin typeface="+mn-lt"/>
          <a:ea typeface="+mn-ea"/>
          <a:cs typeface="+mn-cs"/>
        </a:defRPr>
      </a:lvl2pPr>
      <a:lvl3pPr marL="1135856" indent="-227171" algn="l" defTabSz="908685" rtl="0" eaLnBrk="1" latinLnBrk="0" hangingPunct="1">
        <a:spcBef>
          <a:spcPct val="20000"/>
        </a:spcBef>
        <a:buFont typeface="Arial" panose="020B0604020202020204" pitchFamily="34" charset="0"/>
        <a:buChar char="•"/>
        <a:defRPr sz="2385" kern="1200">
          <a:solidFill>
            <a:schemeClr val="tx1"/>
          </a:solidFill>
          <a:latin typeface="+mn-lt"/>
          <a:ea typeface="+mn-ea"/>
          <a:cs typeface="+mn-cs"/>
        </a:defRPr>
      </a:lvl3pPr>
      <a:lvl4pPr marL="159020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4pPr>
      <a:lvl5pPr marL="2044542"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5pPr>
      <a:lvl6pPr marL="2498885"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6pPr>
      <a:lvl7pPr marL="2953227"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7pPr>
      <a:lvl8pPr marL="340757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8pPr>
      <a:lvl9pPr marL="3861914"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9pPr>
    </p:bodyStyle>
    <p:otherStyle>
      <a:defPPr>
        <a:defRPr lang="en-US"/>
      </a:defPPr>
      <a:lvl1pPr marL="0" algn="l" defTabSz="908685" rtl="0" eaLnBrk="1" latinLnBrk="0" hangingPunct="1">
        <a:defRPr sz="1789" kern="1200">
          <a:solidFill>
            <a:schemeClr val="tx1"/>
          </a:solidFill>
          <a:latin typeface="+mn-lt"/>
          <a:ea typeface="+mn-ea"/>
          <a:cs typeface="+mn-cs"/>
        </a:defRPr>
      </a:lvl1pPr>
      <a:lvl2pPr marL="454343" algn="l" defTabSz="908685" rtl="0" eaLnBrk="1" latinLnBrk="0" hangingPunct="1">
        <a:defRPr sz="1789" kern="1200">
          <a:solidFill>
            <a:schemeClr val="tx1"/>
          </a:solidFill>
          <a:latin typeface="+mn-lt"/>
          <a:ea typeface="+mn-ea"/>
          <a:cs typeface="+mn-cs"/>
        </a:defRPr>
      </a:lvl2pPr>
      <a:lvl3pPr marL="908685" algn="l" defTabSz="908685" rtl="0" eaLnBrk="1" latinLnBrk="0" hangingPunct="1">
        <a:defRPr sz="1789" kern="1200">
          <a:solidFill>
            <a:schemeClr val="tx1"/>
          </a:solidFill>
          <a:latin typeface="+mn-lt"/>
          <a:ea typeface="+mn-ea"/>
          <a:cs typeface="+mn-cs"/>
        </a:defRPr>
      </a:lvl3pPr>
      <a:lvl4pPr marL="1363028" algn="l" defTabSz="908685" rtl="0" eaLnBrk="1" latinLnBrk="0" hangingPunct="1">
        <a:defRPr sz="1789" kern="1200">
          <a:solidFill>
            <a:schemeClr val="tx1"/>
          </a:solidFill>
          <a:latin typeface="+mn-lt"/>
          <a:ea typeface="+mn-ea"/>
          <a:cs typeface="+mn-cs"/>
        </a:defRPr>
      </a:lvl4pPr>
      <a:lvl5pPr marL="1817371" algn="l" defTabSz="908685" rtl="0" eaLnBrk="1" latinLnBrk="0" hangingPunct="1">
        <a:defRPr sz="1789" kern="1200">
          <a:solidFill>
            <a:schemeClr val="tx1"/>
          </a:solidFill>
          <a:latin typeface="+mn-lt"/>
          <a:ea typeface="+mn-ea"/>
          <a:cs typeface="+mn-cs"/>
        </a:defRPr>
      </a:lvl5pPr>
      <a:lvl6pPr marL="2271713" algn="l" defTabSz="908685" rtl="0" eaLnBrk="1" latinLnBrk="0" hangingPunct="1">
        <a:defRPr sz="1789" kern="1200">
          <a:solidFill>
            <a:schemeClr val="tx1"/>
          </a:solidFill>
          <a:latin typeface="+mn-lt"/>
          <a:ea typeface="+mn-ea"/>
          <a:cs typeface="+mn-cs"/>
        </a:defRPr>
      </a:lvl6pPr>
      <a:lvl7pPr marL="2726056" algn="l" defTabSz="908685" rtl="0" eaLnBrk="1" latinLnBrk="0" hangingPunct="1">
        <a:defRPr sz="1789" kern="1200">
          <a:solidFill>
            <a:schemeClr val="tx1"/>
          </a:solidFill>
          <a:latin typeface="+mn-lt"/>
          <a:ea typeface="+mn-ea"/>
          <a:cs typeface="+mn-cs"/>
        </a:defRPr>
      </a:lvl7pPr>
      <a:lvl8pPr marL="3180400" algn="l" defTabSz="908685" rtl="0" eaLnBrk="1" latinLnBrk="0" hangingPunct="1">
        <a:defRPr sz="1789" kern="1200">
          <a:solidFill>
            <a:schemeClr val="tx1"/>
          </a:solidFill>
          <a:latin typeface="+mn-lt"/>
          <a:ea typeface="+mn-ea"/>
          <a:cs typeface="+mn-cs"/>
        </a:defRPr>
      </a:lvl8pPr>
      <a:lvl9pPr marL="3634742" algn="l" defTabSz="908685" rtl="0" eaLnBrk="1" latinLnBrk="0" hangingPunct="1">
        <a:defRPr sz="17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E9242-8D67-72EA-4F37-5C39D927E627}"/>
              </a:ext>
            </a:extLst>
          </p:cNvPr>
          <p:cNvSpPr>
            <a:spLocks noGrp="1"/>
          </p:cNvSpPr>
          <p:nvPr>
            <p:ph type="title"/>
          </p:nvPr>
        </p:nvSpPr>
        <p:spPr>
          <a:xfrm>
            <a:off x="417530" y="1634673"/>
            <a:ext cx="5027617" cy="1244465"/>
          </a:xfrm>
        </p:spPr>
        <p:txBody>
          <a:bodyPr/>
          <a:lstStyle/>
          <a:p>
            <a:r>
              <a:rPr lang="en-US"/>
              <a:t>UE RF topics for Rel-19</a:t>
            </a:r>
          </a:p>
        </p:txBody>
      </p:sp>
      <p:sp>
        <p:nvSpPr>
          <p:cNvPr id="3" name="Text Placeholder 3">
            <a:extLst>
              <a:ext uri="{FF2B5EF4-FFF2-40B4-BE49-F238E27FC236}">
                <a16:creationId xmlns:a16="http://schemas.microsoft.com/office/drawing/2014/main" id="{AFB0485A-FD1C-9AB2-E18F-92E2E2FC0496}"/>
              </a:ext>
            </a:extLst>
          </p:cNvPr>
          <p:cNvSpPr txBox="1">
            <a:spLocks/>
          </p:cNvSpPr>
          <p:nvPr/>
        </p:nvSpPr>
        <p:spPr>
          <a:xfrm>
            <a:off x="417531" y="367393"/>
            <a:ext cx="5027618"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RP-240257</a:t>
            </a:r>
            <a:endParaRPr lang="it-IT"/>
          </a:p>
        </p:txBody>
      </p:sp>
      <p:sp>
        <p:nvSpPr>
          <p:cNvPr id="4" name="Text Placeholder 3">
            <a:extLst>
              <a:ext uri="{FF2B5EF4-FFF2-40B4-BE49-F238E27FC236}">
                <a16:creationId xmlns:a16="http://schemas.microsoft.com/office/drawing/2014/main" id="{1324EABF-5451-E0EA-4464-23DBFEEF6177}"/>
              </a:ext>
            </a:extLst>
          </p:cNvPr>
          <p:cNvSpPr txBox="1">
            <a:spLocks/>
          </p:cNvSpPr>
          <p:nvPr/>
        </p:nvSpPr>
        <p:spPr>
          <a:xfrm>
            <a:off x="417530" y="3332187"/>
            <a:ext cx="5996521" cy="1099518"/>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3GPP TSG RAN Meeting #103</a:t>
            </a:r>
          </a:p>
          <a:p>
            <a:r>
              <a:rPr lang="en-US"/>
              <a:t>Maastricht, The Netherlands, 18</a:t>
            </a:r>
            <a:r>
              <a:rPr lang="en-US" baseline="30000"/>
              <a:t>th</a:t>
            </a:r>
            <a:r>
              <a:rPr lang="en-US"/>
              <a:t> – 21</a:t>
            </a:r>
            <a:r>
              <a:rPr lang="en-US" baseline="30000"/>
              <a:t>st</a:t>
            </a:r>
            <a:r>
              <a:rPr lang="en-US"/>
              <a:t> March, 2024</a:t>
            </a:r>
          </a:p>
          <a:p>
            <a:r>
              <a:rPr lang="en-US"/>
              <a:t>Agenda Item 9.1.4.1</a:t>
            </a:r>
          </a:p>
          <a:p>
            <a:r>
              <a:rPr lang="it-IT"/>
              <a:t>Source: Nokia</a:t>
            </a:r>
          </a:p>
        </p:txBody>
      </p:sp>
      <p:sp>
        <p:nvSpPr>
          <p:cNvPr id="5" name="Footer Placeholder 4">
            <a:extLst>
              <a:ext uri="{FF2B5EF4-FFF2-40B4-BE49-F238E27FC236}">
                <a16:creationId xmlns:a16="http://schemas.microsoft.com/office/drawing/2014/main" id="{3405D8F8-5CDD-ACCB-F69A-EB01BDAA592D}"/>
              </a:ext>
            </a:extLst>
          </p:cNvPr>
          <p:cNvSpPr>
            <a:spLocks noGrp="1"/>
          </p:cNvSpPr>
          <p:nvPr>
            <p:ph type="ftr" sz="quarter" idx="3"/>
          </p:nvPr>
        </p:nvSpPr>
        <p:spPr/>
        <p:txBody>
          <a:bodyPr/>
          <a:lstStyle/>
          <a:p>
            <a:r>
              <a:rPr lang="en-US"/>
              <a:t>RP-240257</a:t>
            </a:r>
          </a:p>
        </p:txBody>
      </p:sp>
    </p:spTree>
    <p:extLst>
      <p:ext uri="{BB962C8B-B14F-4D97-AF65-F5344CB8AC3E}">
        <p14:creationId xmlns:p14="http://schemas.microsoft.com/office/powerpoint/2010/main" val="3330557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06D4413-6DDD-9A33-5060-A44321BEEC2C}"/>
              </a:ext>
            </a:extLst>
          </p:cNvPr>
          <p:cNvSpPr>
            <a:spLocks noGrp="1"/>
          </p:cNvSpPr>
          <p:nvPr>
            <p:ph type="body" sz="quarter" idx="12"/>
          </p:nvPr>
        </p:nvSpPr>
        <p:spPr/>
        <p:txBody>
          <a:bodyPr/>
          <a:lstStyle/>
          <a:p>
            <a:r>
              <a:rPr lang="en-US"/>
              <a:t>General</a:t>
            </a:r>
            <a:endParaRPr lang="en-GB"/>
          </a:p>
        </p:txBody>
      </p:sp>
      <p:sp>
        <p:nvSpPr>
          <p:cNvPr id="6" name="Text Placeholder 3">
            <a:extLst>
              <a:ext uri="{FF2B5EF4-FFF2-40B4-BE49-F238E27FC236}">
                <a16:creationId xmlns:a16="http://schemas.microsoft.com/office/drawing/2014/main" id="{56EDB5EB-FC20-7E6A-08A6-5670500E0593}"/>
              </a:ext>
            </a:extLst>
          </p:cNvPr>
          <p:cNvSpPr txBox="1">
            <a:spLocks/>
          </p:cNvSpPr>
          <p:nvPr/>
        </p:nvSpPr>
        <p:spPr>
          <a:xfrm>
            <a:off x="417600" y="1079233"/>
            <a:ext cx="8141758" cy="3505106"/>
          </a:xfrm>
          <a:prstGeom prst="rect">
            <a:avLst/>
          </a:prstGeom>
          <a:noFill/>
        </p:spPr>
        <p:txBody>
          <a:bodyPr vert="horz" lIns="68580" tIns="68580" rIns="0" bIns="0" rtlCol="0">
            <a:normAutofit lnSpcReduction="10000"/>
          </a:bodyPr>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dirty="0">
                <a:ea typeface="Nokia Pure Text" panose="020B0504040602060303" pitchFamily="34" charset="0"/>
                <a:cs typeface="Nokia Pure Text" panose="020B0504040602060303" pitchFamily="34" charset="0"/>
              </a:rPr>
              <a:t>Given the focus on workload across RAN WGs and in specific RAN4 it would be beneficial to select a priority topic for the UE RF topics. High-power UE support is useful for uplink coverage which is requested by multiple operators; hence it fits as a good candidate for a Rel-19 priority topic. </a:t>
            </a:r>
            <a:br>
              <a:rPr lang="en-US" dirty="0">
                <a:ea typeface="Nokia Pure Text" panose="020B0504040602060303" pitchFamily="34" charset="0"/>
                <a:cs typeface="Nokia Pure Text" panose="020B0504040602060303" pitchFamily="34" charset="0"/>
              </a:rPr>
            </a:br>
            <a:endParaRPr lang="en-US" dirty="0">
              <a:ea typeface="Nokia Pure Text" panose="020B0504040602060303" pitchFamily="34" charset="0"/>
              <a:cs typeface="Nokia Pure Text" panose="020B0504040602060303" pitchFamily="34" charset="0"/>
            </a:endParaRPr>
          </a:p>
          <a:p>
            <a:pPr marL="171450" indent="-171450">
              <a:buFont typeface="Wingdings" panose="05000000000000000000" pitchFamily="2" charset="2"/>
              <a:buChar char="à"/>
            </a:pPr>
            <a:r>
              <a:rPr lang="en-US" b="1" dirty="0">
                <a:ea typeface="Nokia Pure Text" panose="020B0504040602060303" pitchFamily="34" charset="0"/>
                <a:cs typeface="Nokia Pure Text" panose="020B0504040602060303" pitchFamily="34" charset="0"/>
              </a:rPr>
              <a:t>Priority for Rel-19 UE RF should be enhancing High-Power UEs</a:t>
            </a:r>
          </a:p>
          <a:p>
            <a:r>
              <a:rPr lang="en-US" dirty="0">
                <a:ea typeface="Nokia Pure Text" panose="020B0504040602060303" pitchFamily="34" charset="0"/>
                <a:cs typeface="Nokia Pure Text" panose="020B0504040602060303" pitchFamily="34" charset="0"/>
              </a:rPr>
              <a:t> </a:t>
            </a:r>
          </a:p>
          <a:p>
            <a:r>
              <a:rPr lang="en-GB" sz="1200" b="1" u="sng" dirty="0"/>
              <a:t>Topics to consider</a:t>
            </a:r>
            <a:r>
              <a:rPr lang="en-GB" sz="1200" dirty="0"/>
              <a:t>:</a:t>
            </a:r>
          </a:p>
          <a:p>
            <a:pPr marL="171450" indent="-171450">
              <a:buFont typeface="Arial" panose="020B0604020202020204" pitchFamily="34" charset="0"/>
              <a:buChar char="•"/>
            </a:pPr>
            <a:r>
              <a:rPr lang="en-US" dirty="0"/>
              <a:t>Enable PC1.5 support for inter-band EN-DC for handheld UE and FWA</a:t>
            </a:r>
          </a:p>
          <a:p>
            <a:pPr marL="351450" lvl="1" indent="-171450">
              <a:buFont typeface="Arial" panose="020B0604020202020204" pitchFamily="34" charset="0"/>
              <a:buChar char="•"/>
            </a:pPr>
            <a:r>
              <a:rPr lang="en-US" dirty="0"/>
              <a:t>Additional details on the following slide</a:t>
            </a:r>
          </a:p>
          <a:p>
            <a:pPr marL="171450" indent="-171450">
              <a:buFont typeface="Arial" panose="020B0604020202020204" pitchFamily="34" charset="0"/>
              <a:buChar char="•"/>
            </a:pPr>
            <a:r>
              <a:rPr lang="en-US" dirty="0"/>
              <a:t>Enable PC1.5 support for intra-band contiguous CA with UL MIMO with 2Tx for handheld UE</a:t>
            </a:r>
          </a:p>
          <a:p>
            <a:pPr marL="171450" indent="-171450">
              <a:buFont typeface="Arial" panose="020B0604020202020204" pitchFamily="34" charset="0"/>
              <a:buChar char="•"/>
            </a:pPr>
            <a:r>
              <a:rPr lang="en-US" dirty="0"/>
              <a:t>Enable PC1.5 support for two band inter-band CA with 2Tx and 3Tx for handheld UE and FWA</a:t>
            </a:r>
          </a:p>
          <a:p>
            <a:pPr marL="171450" indent="-171450">
              <a:buFont typeface="Arial" panose="020B0604020202020204" pitchFamily="34" charset="0"/>
              <a:buChar char="•"/>
            </a:pPr>
            <a:endParaRPr lang="en-US" dirty="0"/>
          </a:p>
          <a:p>
            <a:pPr>
              <a:lnSpc>
                <a:spcPct val="110000"/>
              </a:lnSpc>
            </a:pPr>
            <a:r>
              <a:rPr lang="en-US" b="1" u="sng" dirty="0"/>
              <a:t>Additional topics to consider:</a:t>
            </a:r>
          </a:p>
          <a:p>
            <a:pPr marL="171450" indent="-171450">
              <a:buFont typeface="Arial" panose="020B0604020202020204" pitchFamily="34" charset="0"/>
              <a:buChar char="•"/>
            </a:pPr>
            <a:r>
              <a:rPr lang="en-US" dirty="0"/>
              <a:t>Given the currently limited number of PC2 LTE bands it can be considered to introduce a basket for PC2 LTE bands as proposed in RP-233183.</a:t>
            </a:r>
          </a:p>
          <a:p>
            <a:endParaRPr lang="en-US" dirty="0"/>
          </a:p>
          <a:p>
            <a:endParaRPr lang="en-US" dirty="0"/>
          </a:p>
          <a:p>
            <a:pPr marL="171450" indent="-171450">
              <a:buFont typeface="Arial" panose="020B0604020202020204" pitchFamily="34" charset="0"/>
              <a:buChar char="•"/>
            </a:pPr>
            <a:endParaRPr lang="en-US" dirty="0"/>
          </a:p>
          <a:p>
            <a:pPr marL="169242" indent="-171442">
              <a:defRPr/>
            </a:pPr>
            <a:endParaRPr lang="en-GB" dirty="0">
              <a:latin typeface="Nokia Pure Text Light"/>
            </a:endParaRPr>
          </a:p>
        </p:txBody>
      </p:sp>
      <p:sp>
        <p:nvSpPr>
          <p:cNvPr id="3" name="Footer Placeholder 2">
            <a:extLst>
              <a:ext uri="{FF2B5EF4-FFF2-40B4-BE49-F238E27FC236}">
                <a16:creationId xmlns:a16="http://schemas.microsoft.com/office/drawing/2014/main" id="{DDD6CEF5-3D5B-E5FB-D4BA-5B582804C7C5}"/>
              </a:ext>
            </a:extLst>
          </p:cNvPr>
          <p:cNvSpPr>
            <a:spLocks noGrp="1"/>
          </p:cNvSpPr>
          <p:nvPr>
            <p:ph type="ftr" sz="quarter" idx="3"/>
          </p:nvPr>
        </p:nvSpPr>
        <p:spPr/>
        <p:txBody>
          <a:bodyPr/>
          <a:lstStyle/>
          <a:p>
            <a:r>
              <a:rPr lang="en-US"/>
              <a:t>RP-240257</a:t>
            </a:r>
          </a:p>
        </p:txBody>
      </p:sp>
    </p:spTree>
    <p:extLst>
      <p:ext uri="{BB962C8B-B14F-4D97-AF65-F5344CB8AC3E}">
        <p14:creationId xmlns:p14="http://schemas.microsoft.com/office/powerpoint/2010/main" val="1220043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B00A45-E09B-4295-1197-935A7F98BBBE}"/>
              </a:ext>
            </a:extLst>
          </p:cNvPr>
          <p:cNvSpPr>
            <a:spLocks noGrp="1"/>
          </p:cNvSpPr>
          <p:nvPr>
            <p:ph type="body" sz="quarter" idx="12"/>
          </p:nvPr>
        </p:nvSpPr>
        <p:spPr/>
        <p:txBody>
          <a:bodyPr/>
          <a:lstStyle/>
          <a:p>
            <a:r>
              <a:rPr lang="en-US"/>
              <a:t>High-Power EN-DC support</a:t>
            </a:r>
          </a:p>
        </p:txBody>
      </p:sp>
      <p:sp>
        <p:nvSpPr>
          <p:cNvPr id="7" name="Text Placeholder 3">
            <a:extLst>
              <a:ext uri="{FF2B5EF4-FFF2-40B4-BE49-F238E27FC236}">
                <a16:creationId xmlns:a16="http://schemas.microsoft.com/office/drawing/2014/main" id="{AFBF1A1E-FF31-CDA4-45C6-0966BAE5FB74}"/>
              </a:ext>
            </a:extLst>
          </p:cNvPr>
          <p:cNvSpPr txBox="1">
            <a:spLocks/>
          </p:cNvSpPr>
          <p:nvPr/>
        </p:nvSpPr>
        <p:spPr>
          <a:xfrm>
            <a:off x="417600" y="1036274"/>
            <a:ext cx="8141758" cy="3505106"/>
          </a:xfrm>
          <a:prstGeom prst="rect">
            <a:avLst/>
          </a:prstGeom>
          <a:noFill/>
        </p:spPr>
        <p:txBody>
          <a:bodyPr vert="horz" lIns="68580" tIns="68580" rIns="0" bIns="0" rtlCol="0">
            <a:normAutofit/>
          </a:bodyPr>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b="1" u="sng" dirty="0">
                <a:ea typeface="Nokia Pure Text" panose="020B0504040602060303" pitchFamily="34" charset="0"/>
                <a:cs typeface="Nokia Pure Text" panose="020B0504040602060303" pitchFamily="34" charset="0"/>
              </a:rPr>
              <a:t>Motivation:</a:t>
            </a:r>
          </a:p>
          <a:p>
            <a:pPr marL="351450" lvl="1" indent="-171450">
              <a:spcAft>
                <a:spcPts val="0"/>
              </a:spcAft>
              <a:buFont typeface="Arial" panose="020B0604020202020204" pitchFamily="34" charset="0"/>
              <a:buChar char="•"/>
            </a:pPr>
            <a:r>
              <a:rPr lang="en-US" dirty="0">
                <a:ea typeface="Nokia Pure Text" panose="020B0504040602060303" pitchFamily="34" charset="0"/>
                <a:cs typeface="Nokia Pure Text" panose="020B0504040602060303" pitchFamily="34" charset="0"/>
              </a:rPr>
              <a:t>DC specification TS 38.101-3 already supports:</a:t>
            </a:r>
          </a:p>
          <a:p>
            <a:pPr marL="531450" lvl="2" indent="-171450">
              <a:spcAft>
                <a:spcPts val="0"/>
              </a:spcAft>
              <a:buFont typeface="Arial" panose="020B0604020202020204" pitchFamily="34" charset="0"/>
              <a:buChar char="•"/>
            </a:pPr>
            <a:r>
              <a:rPr lang="en-US" dirty="0">
                <a:ea typeface="Nokia Pure Text" panose="020B0504040602060303" pitchFamily="34" charset="0"/>
                <a:cs typeface="Nokia Pure Text" panose="020B0504040602060303" pitchFamily="34" charset="0"/>
              </a:rPr>
              <a:t>PC1.5 and PC2 for both intra-band contiguous and non-contiguous EN-DC</a:t>
            </a:r>
          </a:p>
          <a:p>
            <a:pPr marL="531450" lvl="2" indent="-171450">
              <a:spcAft>
                <a:spcPts val="0"/>
              </a:spcAft>
              <a:buFont typeface="Arial" panose="020B0604020202020204" pitchFamily="34" charset="0"/>
              <a:buChar char="•"/>
            </a:pPr>
            <a:r>
              <a:rPr lang="en-US" dirty="0">
                <a:ea typeface="Nokia Pure Text" panose="020B0504040602060303" pitchFamily="34" charset="0"/>
                <a:cs typeface="Nokia Pure Text" panose="020B0504040602060303" pitchFamily="34" charset="0"/>
              </a:rPr>
              <a:t>PC2 for inter-band EN-DC</a:t>
            </a:r>
          </a:p>
          <a:p>
            <a:pPr marL="351450" lvl="1" indent="-171450">
              <a:spcAft>
                <a:spcPts val="0"/>
              </a:spcAft>
              <a:buFont typeface="Arial" panose="020B0604020202020204" pitchFamily="34" charset="0"/>
              <a:buChar char="•"/>
            </a:pPr>
            <a:endParaRPr lang="en-US" sz="600" dirty="0">
              <a:ea typeface="Nokia Pure Text" panose="020B0504040602060303" pitchFamily="34" charset="0"/>
              <a:cs typeface="Nokia Pure Text" panose="020B0504040602060303" pitchFamily="34" charset="0"/>
            </a:endParaRPr>
          </a:p>
          <a:p>
            <a:pPr marL="351450" lvl="1" indent="-171450">
              <a:spcAft>
                <a:spcPts val="0"/>
              </a:spcAft>
              <a:buFont typeface="Arial" panose="020B0604020202020204" pitchFamily="34" charset="0"/>
              <a:buChar char="•"/>
            </a:pPr>
            <a:r>
              <a:rPr lang="en-US" dirty="0">
                <a:ea typeface="Nokia Pure Text" panose="020B0504040602060303" pitchFamily="34" charset="0"/>
                <a:cs typeface="Nokia Pure Text" panose="020B0504040602060303" pitchFamily="34" charset="0"/>
              </a:rPr>
              <a:t>LTE specification TS 36.101 already supports:</a:t>
            </a:r>
          </a:p>
          <a:p>
            <a:pPr marL="531450" lvl="2" indent="-171450">
              <a:spcAft>
                <a:spcPts val="0"/>
              </a:spcAft>
              <a:buFont typeface="Arial" panose="020B0604020202020204" pitchFamily="34" charset="0"/>
              <a:buChar char="•"/>
            </a:pPr>
            <a:r>
              <a:rPr lang="en-US" dirty="0">
                <a:ea typeface="Nokia Pure Text" panose="020B0504040602060303" pitchFamily="34" charset="0"/>
                <a:cs typeface="Nokia Pure Text" panose="020B0504040602060303" pitchFamily="34" charset="0"/>
              </a:rPr>
              <a:t>Single band high-power operation (PC1/PC2) </a:t>
            </a:r>
          </a:p>
          <a:p>
            <a:pPr marL="531450" lvl="2" indent="-171450">
              <a:spcAft>
                <a:spcPts val="0"/>
              </a:spcAft>
              <a:buFont typeface="Arial" panose="020B0604020202020204" pitchFamily="34" charset="0"/>
              <a:buChar char="•"/>
            </a:pPr>
            <a:r>
              <a:rPr lang="en-US" dirty="0">
                <a:ea typeface="Nokia Pure Text" panose="020B0504040602060303" pitchFamily="34" charset="0"/>
                <a:cs typeface="Nokia Pure Text" panose="020B0504040602060303" pitchFamily="34" charset="0"/>
              </a:rPr>
              <a:t>PC2 intra-band contiguous CA</a:t>
            </a:r>
          </a:p>
          <a:p>
            <a:pPr marL="351450" lvl="1" indent="-171450">
              <a:spcAft>
                <a:spcPts val="0"/>
              </a:spcAft>
              <a:buFont typeface="Arial" panose="020B0604020202020204" pitchFamily="34" charset="0"/>
              <a:buChar char="•"/>
            </a:pPr>
            <a:endParaRPr lang="en-US" dirty="0">
              <a:ea typeface="Nokia Pure Text" panose="020B0504040602060303" pitchFamily="34" charset="0"/>
              <a:cs typeface="Nokia Pure Text" panose="020B0504040602060303" pitchFamily="34" charset="0"/>
            </a:endParaRPr>
          </a:p>
          <a:p>
            <a:pPr marL="351450" lvl="1" indent="-171450">
              <a:spcAft>
                <a:spcPts val="0"/>
              </a:spcAft>
              <a:buFont typeface="Arial" panose="020B0604020202020204" pitchFamily="34" charset="0"/>
              <a:buChar char="•"/>
            </a:pPr>
            <a:r>
              <a:rPr lang="en-US" dirty="0">
                <a:ea typeface="Nokia Pure Text" panose="020B0504040602060303" pitchFamily="34" charset="0"/>
                <a:cs typeface="Nokia Pure Text" panose="020B0504040602060303" pitchFamily="34" charset="0"/>
              </a:rPr>
              <a:t>To enable PC1.5 UL EN-DC both LTE band and NR band needs to be PC2, and with that all requirements are already captured within the respective LTE and NR specification as captured in clause 6.2B.2.3 of TS 38.101-3.</a:t>
            </a:r>
          </a:p>
          <a:p>
            <a:pPr marL="351450" lvl="1" indent="-171450">
              <a:spcAft>
                <a:spcPts val="0"/>
              </a:spcAft>
              <a:buFont typeface="Arial" panose="020B0604020202020204" pitchFamily="34" charset="0"/>
              <a:buChar char="•"/>
            </a:pPr>
            <a:r>
              <a:rPr lang="en-US" dirty="0">
                <a:ea typeface="Nokia Pure Text" panose="020B0504040602060303" pitchFamily="34" charset="0"/>
                <a:cs typeface="Nokia Pure Text" panose="020B0504040602060303" pitchFamily="34" charset="0"/>
              </a:rPr>
              <a:t>The missing part is the addition of a column in TS 38.101-3 Table 6.2B.1.3-1 allowing the addition of PC1.5 support.</a:t>
            </a:r>
          </a:p>
          <a:p>
            <a:pPr marL="171450" indent="-171450">
              <a:spcAft>
                <a:spcPts val="0"/>
              </a:spcAft>
              <a:buFont typeface="Arial" panose="020B0604020202020204" pitchFamily="34" charset="0"/>
              <a:buChar char="•"/>
            </a:pPr>
            <a:endParaRPr lang="en-US" sz="400" dirty="0">
              <a:ea typeface="Nokia Pure Text" panose="020B0504040602060303" pitchFamily="34" charset="0"/>
              <a:cs typeface="Nokia Pure Text" panose="020B0504040602060303" pitchFamily="34" charset="0"/>
            </a:endParaRPr>
          </a:p>
          <a:p>
            <a:pPr marL="351450" lvl="1" indent="-171450">
              <a:buFont typeface="Wingdings" panose="05000000000000000000" pitchFamily="2" charset="2"/>
              <a:buChar char="à"/>
            </a:pPr>
            <a:r>
              <a:rPr lang="en-US" b="1" dirty="0">
                <a:ea typeface="Nokia Pure Text" panose="020B0504040602060303" pitchFamily="34" charset="0"/>
                <a:cs typeface="Nokia Pure Text" panose="020B0504040602060303" pitchFamily="34" charset="0"/>
              </a:rPr>
              <a:t>Adding PC1.5 inter-band EN-DC support requires minimal specification changes </a:t>
            </a:r>
          </a:p>
          <a:p>
            <a:r>
              <a:rPr lang="en-US" b="1" u="sng" dirty="0"/>
              <a:t>Proposed WI Objectives:</a:t>
            </a:r>
          </a:p>
          <a:p>
            <a:pPr marL="351450" lvl="1" indent="-171450">
              <a:buFont typeface="Arial" panose="020B0604020202020204" pitchFamily="34" charset="0"/>
              <a:buChar char="•"/>
            </a:pPr>
            <a:r>
              <a:rPr lang="en-US" dirty="0"/>
              <a:t>Introduce support for PC1.5 UL inter-band EN-DC </a:t>
            </a:r>
          </a:p>
          <a:p>
            <a:pPr marL="171450" indent="-171450">
              <a:buFont typeface="Arial" panose="020B0604020202020204" pitchFamily="34" charset="0"/>
              <a:buChar char="•"/>
            </a:pPr>
            <a:endParaRPr lang="en-US" dirty="0"/>
          </a:p>
          <a:p>
            <a:pPr marL="169242" indent="-171442">
              <a:defRPr/>
            </a:pPr>
            <a:endParaRPr lang="en-GB" dirty="0">
              <a:latin typeface="Nokia Pure Text Light"/>
            </a:endParaRPr>
          </a:p>
        </p:txBody>
      </p:sp>
      <p:sp>
        <p:nvSpPr>
          <p:cNvPr id="3" name="TextBox 2">
            <a:extLst>
              <a:ext uri="{FF2B5EF4-FFF2-40B4-BE49-F238E27FC236}">
                <a16:creationId xmlns:a16="http://schemas.microsoft.com/office/drawing/2014/main" id="{112330BD-628F-80D1-FF54-243105496ADE}"/>
              </a:ext>
            </a:extLst>
          </p:cNvPr>
          <p:cNvSpPr txBox="1"/>
          <p:nvPr/>
        </p:nvSpPr>
        <p:spPr>
          <a:xfrm>
            <a:off x="370000" y="4338814"/>
            <a:ext cx="8404000" cy="340654"/>
          </a:xfrm>
          <a:prstGeom prst="rect">
            <a:avLst/>
          </a:prstGeom>
          <a:solidFill>
            <a:schemeClr val="accent1"/>
          </a:solidFill>
        </p:spPr>
        <p:txBody>
          <a:bodyPr wrap="square" lIns="90000" tIns="0" rIns="72000" bIns="0" rtlCol="0" anchor="ctr">
            <a:noAutofit/>
          </a:bodyPr>
          <a:lstStyle/>
          <a:p>
            <a:pPr marL="228594" indent="-228594" algn="ctr" defTabSz="609585" fontAlgn="base">
              <a:spcAft>
                <a:spcPct val="0"/>
              </a:spcAft>
            </a:pPr>
            <a:r>
              <a:rPr lang="en-US" sz="1200" b="1" dirty="0">
                <a:solidFill>
                  <a:srgbClr val="FFFFFF"/>
                </a:solidFill>
                <a:latin typeface="Nokia Pure Text" panose="020B0503020202020204" pitchFamily="34" charset="0"/>
                <a:ea typeface="Nokia Pure Text" panose="020B0503020202020204" pitchFamily="34" charset="0"/>
              </a:rPr>
              <a:t>Ensuring HPUE support should be a Rel-19 focus topic, including PC1.5 for inter-band EN-DC</a:t>
            </a:r>
          </a:p>
        </p:txBody>
      </p:sp>
      <p:sp>
        <p:nvSpPr>
          <p:cNvPr id="4" name="Footer Placeholder 3">
            <a:extLst>
              <a:ext uri="{FF2B5EF4-FFF2-40B4-BE49-F238E27FC236}">
                <a16:creationId xmlns:a16="http://schemas.microsoft.com/office/drawing/2014/main" id="{5556A0BB-60BC-B0D8-F043-DE206FC45C3B}"/>
              </a:ext>
            </a:extLst>
          </p:cNvPr>
          <p:cNvSpPr>
            <a:spLocks noGrp="1"/>
          </p:cNvSpPr>
          <p:nvPr>
            <p:ph type="ftr" sz="quarter" idx="3"/>
          </p:nvPr>
        </p:nvSpPr>
        <p:spPr/>
        <p:txBody>
          <a:bodyPr/>
          <a:lstStyle/>
          <a:p>
            <a:r>
              <a:rPr lang="en-US"/>
              <a:t>RP-240257</a:t>
            </a:r>
          </a:p>
        </p:txBody>
      </p:sp>
    </p:spTree>
    <p:extLst>
      <p:ext uri="{BB962C8B-B14F-4D97-AF65-F5344CB8AC3E}">
        <p14:creationId xmlns:p14="http://schemas.microsoft.com/office/powerpoint/2010/main" val="2023880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136B4B-1F0D-4785-AFB7-DCB422967C6D}"/>
              </a:ext>
            </a:extLst>
          </p:cNvPr>
          <p:cNvSpPr>
            <a:spLocks noGrp="1"/>
          </p:cNvSpPr>
          <p:nvPr>
            <p:ph type="body" sz="quarter" idx="12"/>
          </p:nvPr>
        </p:nvSpPr>
        <p:spPr>
          <a:xfrm>
            <a:off x="417599" y="395946"/>
            <a:ext cx="8578749" cy="450756"/>
          </a:xfrm>
        </p:spPr>
        <p:txBody>
          <a:bodyPr>
            <a:normAutofit/>
          </a:bodyPr>
          <a:lstStyle/>
          <a:p>
            <a:r>
              <a:rPr lang="en-US"/>
              <a:t>MPR reduction and/or Power boosting </a:t>
            </a:r>
          </a:p>
        </p:txBody>
      </p:sp>
      <p:pic>
        <p:nvPicPr>
          <p:cNvPr id="6" name="Picture 5">
            <a:extLst>
              <a:ext uri="{FF2B5EF4-FFF2-40B4-BE49-F238E27FC236}">
                <a16:creationId xmlns:a16="http://schemas.microsoft.com/office/drawing/2014/main" id="{6A20992D-822B-8BCA-CC30-079662ADCDD7}"/>
              </a:ext>
            </a:extLst>
          </p:cNvPr>
          <p:cNvPicPr>
            <a:picLocks noChangeAspect="1"/>
          </p:cNvPicPr>
          <p:nvPr/>
        </p:nvPicPr>
        <p:blipFill>
          <a:blip r:embed="rId2"/>
          <a:stretch>
            <a:fillRect/>
          </a:stretch>
        </p:blipFill>
        <p:spPr>
          <a:xfrm>
            <a:off x="5671451" y="2884903"/>
            <a:ext cx="2149968" cy="1401779"/>
          </a:xfrm>
          <a:prstGeom prst="rect">
            <a:avLst/>
          </a:prstGeom>
        </p:spPr>
      </p:pic>
      <p:pic>
        <p:nvPicPr>
          <p:cNvPr id="7" name="Picture 6">
            <a:extLst>
              <a:ext uri="{FF2B5EF4-FFF2-40B4-BE49-F238E27FC236}">
                <a16:creationId xmlns:a16="http://schemas.microsoft.com/office/drawing/2014/main" id="{B441A2BE-2EBB-9BBD-05D0-99A74CA12DFB}"/>
              </a:ext>
            </a:extLst>
          </p:cNvPr>
          <p:cNvPicPr>
            <a:picLocks noChangeAspect="1"/>
          </p:cNvPicPr>
          <p:nvPr/>
        </p:nvPicPr>
        <p:blipFill>
          <a:blip r:embed="rId3"/>
          <a:stretch>
            <a:fillRect/>
          </a:stretch>
        </p:blipFill>
        <p:spPr>
          <a:xfrm>
            <a:off x="5630284" y="1409029"/>
            <a:ext cx="2250239" cy="1458086"/>
          </a:xfrm>
          <a:prstGeom prst="rect">
            <a:avLst/>
          </a:prstGeom>
        </p:spPr>
      </p:pic>
      <p:pic>
        <p:nvPicPr>
          <p:cNvPr id="9" name="Picture 8">
            <a:extLst>
              <a:ext uri="{FF2B5EF4-FFF2-40B4-BE49-F238E27FC236}">
                <a16:creationId xmlns:a16="http://schemas.microsoft.com/office/drawing/2014/main" id="{42382530-C21A-125B-18FF-48EF220365AE}"/>
              </a:ext>
            </a:extLst>
          </p:cNvPr>
          <p:cNvPicPr>
            <a:picLocks noChangeAspect="1"/>
          </p:cNvPicPr>
          <p:nvPr/>
        </p:nvPicPr>
        <p:blipFill>
          <a:blip r:embed="rId4"/>
          <a:stretch>
            <a:fillRect/>
          </a:stretch>
        </p:blipFill>
        <p:spPr>
          <a:xfrm>
            <a:off x="7865473" y="2969135"/>
            <a:ext cx="968929" cy="1182848"/>
          </a:xfrm>
          <a:prstGeom prst="rect">
            <a:avLst/>
          </a:prstGeom>
        </p:spPr>
      </p:pic>
      <p:pic>
        <p:nvPicPr>
          <p:cNvPr id="11" name="Picture 10">
            <a:extLst>
              <a:ext uri="{FF2B5EF4-FFF2-40B4-BE49-F238E27FC236}">
                <a16:creationId xmlns:a16="http://schemas.microsoft.com/office/drawing/2014/main" id="{399052C7-6792-D9DA-5492-DE6992EC14E6}"/>
              </a:ext>
            </a:extLst>
          </p:cNvPr>
          <p:cNvPicPr>
            <a:picLocks noChangeAspect="1"/>
          </p:cNvPicPr>
          <p:nvPr/>
        </p:nvPicPr>
        <p:blipFill>
          <a:blip r:embed="rId5"/>
          <a:stretch>
            <a:fillRect/>
          </a:stretch>
        </p:blipFill>
        <p:spPr>
          <a:xfrm>
            <a:off x="7880523" y="1542991"/>
            <a:ext cx="953879" cy="1190162"/>
          </a:xfrm>
          <a:prstGeom prst="rect">
            <a:avLst/>
          </a:prstGeom>
        </p:spPr>
      </p:pic>
      <p:sp>
        <p:nvSpPr>
          <p:cNvPr id="5" name="Text Placeholder 3">
            <a:extLst>
              <a:ext uri="{FF2B5EF4-FFF2-40B4-BE49-F238E27FC236}">
                <a16:creationId xmlns:a16="http://schemas.microsoft.com/office/drawing/2014/main" id="{ABE0A981-3DC0-BC15-4487-E59C7273E769}"/>
              </a:ext>
            </a:extLst>
          </p:cNvPr>
          <p:cNvSpPr txBox="1">
            <a:spLocks/>
          </p:cNvSpPr>
          <p:nvPr/>
        </p:nvSpPr>
        <p:spPr>
          <a:xfrm>
            <a:off x="432598" y="846703"/>
            <a:ext cx="5070407" cy="3565772"/>
          </a:xfrm>
          <a:prstGeom prst="rect">
            <a:avLst/>
          </a:prstGeom>
          <a:noFill/>
        </p:spPr>
        <p:txBody>
          <a:bodyPr vert="horz" lIns="68580" tIns="68580" rIns="0" bIns="0" rtlCol="0">
            <a:noAutofit/>
          </a:bodyPr>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457189" fontAlgn="base">
              <a:spcBef>
                <a:spcPct val="0"/>
              </a:spcBef>
              <a:spcAft>
                <a:spcPct val="0"/>
              </a:spcAft>
              <a:buSzTx/>
              <a:defRPr/>
            </a:pPr>
            <a:r>
              <a:rPr lang="en-US" b="1" u="sng" dirty="0">
                <a:ea typeface="Nokia Pure Text" panose="020B0504040602060303" pitchFamily="34" charset="0"/>
                <a:cs typeface="Nokia Pure Text" panose="020B0504040602060303" pitchFamily="34" charset="0"/>
              </a:rPr>
              <a:t>Motivation:</a:t>
            </a:r>
          </a:p>
          <a:p>
            <a:pPr defTabSz="457189" fontAlgn="base">
              <a:spcBef>
                <a:spcPct val="0"/>
              </a:spcBef>
              <a:spcAft>
                <a:spcPct val="0"/>
              </a:spcAft>
              <a:buSzTx/>
              <a:defRPr/>
            </a:pPr>
            <a:r>
              <a:rPr lang="en-US" sz="1050" dirty="0"/>
              <a:t>In prior discussions two different approaches have been listed as suggestions for an improved UL coverage via MPR reduction and/or Power boosting:</a:t>
            </a:r>
          </a:p>
          <a:p>
            <a:pPr defTabSz="457189" fontAlgn="base">
              <a:spcBef>
                <a:spcPct val="0"/>
              </a:spcBef>
              <a:spcAft>
                <a:spcPct val="0"/>
              </a:spcAft>
              <a:buSzTx/>
              <a:defRPr/>
            </a:pPr>
            <a:endParaRPr lang="en-US" sz="400" dirty="0"/>
          </a:p>
          <a:p>
            <a:pPr marL="342900" indent="-342900" defTabSz="457189" fontAlgn="base">
              <a:spcBef>
                <a:spcPct val="0"/>
              </a:spcBef>
              <a:spcAft>
                <a:spcPct val="0"/>
              </a:spcAft>
              <a:buSzTx/>
              <a:buFont typeface="+mj-lt"/>
              <a:buAutoNum type="arabicPeriod"/>
              <a:defRPr/>
            </a:pPr>
            <a:r>
              <a:rPr lang="en-US" sz="1050" dirty="0"/>
              <a:t>MPR reduction for UL contiguous CA </a:t>
            </a:r>
          </a:p>
          <a:p>
            <a:pPr marL="342900" indent="-342900" defTabSz="457189" fontAlgn="base">
              <a:spcBef>
                <a:spcPct val="0"/>
              </a:spcBef>
              <a:spcAft>
                <a:spcPct val="0"/>
              </a:spcAft>
              <a:buSzTx/>
              <a:buFont typeface="+mj-lt"/>
              <a:buAutoNum type="arabicPeriod"/>
              <a:defRPr/>
            </a:pPr>
            <a:r>
              <a:rPr lang="en-US" sz="1050" dirty="0"/>
              <a:t>Power boosting or MPR reduction for PC2/PC3 with ACLR relaxation with BS indication </a:t>
            </a:r>
          </a:p>
          <a:p>
            <a:pPr defTabSz="457189" fontAlgn="base">
              <a:spcBef>
                <a:spcPct val="0"/>
              </a:spcBef>
              <a:spcAft>
                <a:spcPct val="0"/>
              </a:spcAft>
              <a:buSzTx/>
              <a:defRPr/>
            </a:pPr>
            <a:endParaRPr lang="en-US" sz="400" dirty="0"/>
          </a:p>
          <a:p>
            <a:pPr defTabSz="457189" fontAlgn="base">
              <a:spcBef>
                <a:spcPct val="0"/>
              </a:spcBef>
              <a:spcAft>
                <a:spcPct val="0"/>
              </a:spcAft>
              <a:buSzTx/>
              <a:defRPr/>
            </a:pPr>
            <a:r>
              <a:rPr lang="en-US" sz="1050" dirty="0"/>
              <a:t>According to observations, a large margin exists between current MPR requirement values for e.g. contiguous intra-band UL CA and what can be simulated or measured</a:t>
            </a:r>
          </a:p>
          <a:p>
            <a:pPr defTabSz="457189" fontAlgn="base">
              <a:spcBef>
                <a:spcPct val="0"/>
              </a:spcBef>
              <a:spcAft>
                <a:spcPct val="0"/>
              </a:spcAft>
              <a:buSzTx/>
              <a:defRPr/>
            </a:pPr>
            <a:br>
              <a:rPr lang="en-US" sz="1050" dirty="0"/>
            </a:br>
            <a:r>
              <a:rPr lang="en-US" sz="1050" dirty="0"/>
              <a:t>	</a:t>
            </a:r>
            <a:r>
              <a:rPr lang="en-US" sz="1050" dirty="0">
                <a:sym typeface="Wingdings" panose="05000000000000000000" pitchFamily="2" charset="2"/>
              </a:rPr>
              <a:t> 	Rel-19 offers an opportunity to revisit and improve MPR definitions 		which can improve UL coverage  </a:t>
            </a:r>
            <a:r>
              <a:rPr lang="en-US" sz="1050" dirty="0"/>
              <a:t> </a:t>
            </a:r>
          </a:p>
          <a:p>
            <a:pPr defTabSz="457189" fontAlgn="base">
              <a:spcBef>
                <a:spcPct val="0"/>
              </a:spcBef>
              <a:spcAft>
                <a:spcPct val="0"/>
              </a:spcAft>
              <a:buSzTx/>
              <a:defRPr/>
            </a:pPr>
            <a:endParaRPr lang="en-US" sz="600" dirty="0"/>
          </a:p>
          <a:p>
            <a:pPr defTabSz="457189" fontAlgn="base">
              <a:spcBef>
                <a:spcPct val="0"/>
              </a:spcBef>
              <a:spcAft>
                <a:spcPct val="0"/>
              </a:spcAft>
              <a:buSzTx/>
              <a:defRPr/>
            </a:pPr>
            <a:r>
              <a:rPr lang="en-US" sz="1050" dirty="0"/>
              <a:t>The alternative suggestion of Power boosting for PC2/PC3 with ACLR relaxation and BS indication can be carefully investigated only when it can be guaranteed that  there is no co-existence problem with the operation of adjacent spectrum blocks. </a:t>
            </a:r>
          </a:p>
          <a:p>
            <a:pPr defTabSz="457189" fontAlgn="base">
              <a:spcBef>
                <a:spcPct val="0"/>
              </a:spcBef>
              <a:spcAft>
                <a:spcPct val="0"/>
              </a:spcAft>
              <a:buSzTx/>
              <a:defRPr/>
            </a:pPr>
            <a:endParaRPr lang="en-GB" sz="400" dirty="0">
              <a:latin typeface="Nokia Pure Text Light"/>
            </a:endParaRPr>
          </a:p>
          <a:p>
            <a:r>
              <a:rPr lang="en-US" b="1" u="sng" dirty="0"/>
              <a:t>Proposed WI Objectives:</a:t>
            </a:r>
          </a:p>
          <a:p>
            <a:pPr marL="171450" indent="-171450">
              <a:buFont typeface="Arial" panose="020B0604020202020204" pitchFamily="34" charset="0"/>
              <a:buChar char="•"/>
            </a:pPr>
            <a:r>
              <a:rPr lang="en-GB" sz="1050" dirty="0"/>
              <a:t>Review specified MPR values and </a:t>
            </a:r>
            <a:r>
              <a:rPr lang="en-US" sz="1050" dirty="0"/>
              <a:t>determine reasonable MPR values for contiguous RB allocations </a:t>
            </a:r>
            <a:r>
              <a:rPr lang="en-GB" sz="1050" dirty="0"/>
              <a:t>in the light of practical implementation.</a:t>
            </a:r>
          </a:p>
          <a:p>
            <a:pPr marL="351450" lvl="1" indent="-171450">
              <a:buFont typeface="Arial" panose="020B0604020202020204" pitchFamily="34" charset="0"/>
              <a:buChar char="•"/>
            </a:pPr>
            <a:r>
              <a:rPr lang="en-GB" sz="1050" dirty="0"/>
              <a:t>Improved MPR can be enable enhancement with modified MPR signalling</a:t>
            </a:r>
            <a:endParaRPr lang="en-US" sz="1050" dirty="0"/>
          </a:p>
          <a:p>
            <a:pPr marL="169242" indent="-171442">
              <a:defRPr/>
            </a:pPr>
            <a:endParaRPr lang="en-GB" dirty="0">
              <a:latin typeface="Nokia Pure Text Light"/>
            </a:endParaRPr>
          </a:p>
        </p:txBody>
      </p:sp>
      <p:sp>
        <p:nvSpPr>
          <p:cNvPr id="8" name="Rectangle 7">
            <a:extLst>
              <a:ext uri="{FF2B5EF4-FFF2-40B4-BE49-F238E27FC236}">
                <a16:creationId xmlns:a16="http://schemas.microsoft.com/office/drawing/2014/main" id="{9B02351F-C9C1-AC79-E469-3931635D551C}"/>
              </a:ext>
            </a:extLst>
          </p:cNvPr>
          <p:cNvSpPr/>
          <p:nvPr/>
        </p:nvSpPr>
        <p:spPr>
          <a:xfrm>
            <a:off x="7822761" y="1465416"/>
            <a:ext cx="1145953" cy="2735324"/>
          </a:xfrm>
          <a:prstGeom prst="rect">
            <a:avLst/>
          </a:prstGeom>
          <a:noFill/>
          <a:ln w="38100">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 name="TextBox 2">
            <a:extLst>
              <a:ext uri="{FF2B5EF4-FFF2-40B4-BE49-F238E27FC236}">
                <a16:creationId xmlns:a16="http://schemas.microsoft.com/office/drawing/2014/main" id="{D449673E-56F1-1BD4-01A5-34DAC6DAA781}"/>
              </a:ext>
            </a:extLst>
          </p:cNvPr>
          <p:cNvSpPr txBox="1"/>
          <p:nvPr/>
        </p:nvSpPr>
        <p:spPr>
          <a:xfrm>
            <a:off x="7492607" y="770587"/>
            <a:ext cx="1617640" cy="897370"/>
          </a:xfrm>
          <a:prstGeom prst="rect">
            <a:avLst/>
          </a:prstGeom>
          <a:noFill/>
          <a:ln>
            <a:noFill/>
          </a:ln>
        </p:spPr>
        <p:txBody>
          <a:bodyPr wrap="square" lIns="0" tIns="0" rIns="0" bIns="0" rtlCol="0">
            <a:noAutofit/>
          </a:bodyPr>
          <a:lstStyle/>
          <a:p>
            <a:pPr marL="0" marR="0" indent="0" algn="ctr" defTabSz="180000" rtl="0" eaLnBrk="1" fontAlgn="auto" latinLnBrk="0" hangingPunct="1">
              <a:lnSpc>
                <a:spcPct val="100000"/>
              </a:lnSpc>
              <a:spcBef>
                <a:spcPts val="0"/>
              </a:spcBef>
              <a:spcAft>
                <a:spcPts val="300"/>
              </a:spcAft>
              <a:buClrTx/>
              <a:buSzTx/>
              <a:buFont typeface="+mj-lt"/>
              <a:buNone/>
              <a:tabLst>
                <a:tab pos="180000" algn="l"/>
              </a:tabLst>
            </a:pPr>
            <a:r>
              <a:rPr lang="en-US" sz="1200" b="1">
                <a:solidFill>
                  <a:schemeClr val="accent1"/>
                </a:solidFill>
                <a:latin typeface="Nokia Pure Headline Light" panose="020B0304020202020204" pitchFamily="34" charset="0"/>
              </a:rPr>
              <a:t>The difference between </a:t>
            </a:r>
          </a:p>
          <a:p>
            <a:pPr marL="0" marR="0" indent="0" algn="ctr" defTabSz="180000" rtl="0" eaLnBrk="1" fontAlgn="auto" latinLnBrk="0" hangingPunct="1">
              <a:lnSpc>
                <a:spcPct val="100000"/>
              </a:lnSpc>
              <a:spcBef>
                <a:spcPts val="0"/>
              </a:spcBef>
              <a:spcAft>
                <a:spcPts val="300"/>
              </a:spcAft>
              <a:buClrTx/>
              <a:buSzTx/>
              <a:buFont typeface="+mj-lt"/>
              <a:buNone/>
              <a:tabLst>
                <a:tab pos="180000" algn="l"/>
              </a:tabLst>
            </a:pPr>
            <a:r>
              <a:rPr lang="en-US" sz="1200" b="1">
                <a:solidFill>
                  <a:schemeClr val="accent1"/>
                </a:solidFill>
                <a:latin typeface="Nokia Pure Headline Light" panose="020B0304020202020204" pitchFamily="34" charset="0"/>
              </a:rPr>
              <a:t>simulated MPR and specified MPR</a:t>
            </a:r>
          </a:p>
        </p:txBody>
      </p:sp>
      <p:sp>
        <p:nvSpPr>
          <p:cNvPr id="4" name="TextBox 3">
            <a:extLst>
              <a:ext uri="{FF2B5EF4-FFF2-40B4-BE49-F238E27FC236}">
                <a16:creationId xmlns:a16="http://schemas.microsoft.com/office/drawing/2014/main" id="{AAD22B58-3600-BAB5-790F-9BFCFD840D66}"/>
              </a:ext>
            </a:extLst>
          </p:cNvPr>
          <p:cNvSpPr txBox="1"/>
          <p:nvPr/>
        </p:nvSpPr>
        <p:spPr>
          <a:xfrm>
            <a:off x="370000" y="4367592"/>
            <a:ext cx="8404000" cy="340654"/>
          </a:xfrm>
          <a:prstGeom prst="rect">
            <a:avLst/>
          </a:prstGeom>
          <a:solidFill>
            <a:schemeClr val="accent1"/>
          </a:solidFill>
        </p:spPr>
        <p:txBody>
          <a:bodyPr wrap="square" lIns="90000" tIns="0" rIns="72000" bIns="0" rtlCol="0" anchor="ctr">
            <a:noAutofit/>
          </a:bodyPr>
          <a:lstStyle/>
          <a:p>
            <a:pPr marL="228594" indent="-228594" algn="ctr" defTabSz="609585" fontAlgn="base">
              <a:spcAft>
                <a:spcPct val="0"/>
              </a:spcAft>
            </a:pPr>
            <a:r>
              <a:rPr lang="en-US" sz="1200" b="1">
                <a:solidFill>
                  <a:srgbClr val="FFFFFF"/>
                </a:solidFill>
                <a:latin typeface="Nokia Pure Text" panose="020B0503020202020204" pitchFamily="34" charset="0"/>
                <a:ea typeface="Nokia Pure Text" panose="020B0503020202020204" pitchFamily="34" charset="0"/>
              </a:rPr>
              <a:t>Current MPR definitions can be revisited in Rel-19</a:t>
            </a:r>
          </a:p>
        </p:txBody>
      </p:sp>
      <p:sp>
        <p:nvSpPr>
          <p:cNvPr id="10" name="Footer Placeholder 9">
            <a:extLst>
              <a:ext uri="{FF2B5EF4-FFF2-40B4-BE49-F238E27FC236}">
                <a16:creationId xmlns:a16="http://schemas.microsoft.com/office/drawing/2014/main" id="{438881FA-14E1-B23E-CDC1-75BB9116DCD0}"/>
              </a:ext>
            </a:extLst>
          </p:cNvPr>
          <p:cNvSpPr>
            <a:spLocks noGrp="1"/>
          </p:cNvSpPr>
          <p:nvPr>
            <p:ph type="ftr" sz="quarter" idx="3"/>
          </p:nvPr>
        </p:nvSpPr>
        <p:spPr/>
        <p:txBody>
          <a:bodyPr/>
          <a:lstStyle/>
          <a:p>
            <a:r>
              <a:rPr lang="en-US"/>
              <a:t>RP-240257</a:t>
            </a:r>
          </a:p>
        </p:txBody>
      </p:sp>
    </p:spTree>
    <p:extLst>
      <p:ext uri="{BB962C8B-B14F-4D97-AF65-F5344CB8AC3E}">
        <p14:creationId xmlns:p14="http://schemas.microsoft.com/office/powerpoint/2010/main" val="4140569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06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Blank.potx" id="{B4A126FF-C6CE-4A69-B5C5-BC11574908D1}" vid="{4E46BE80-07DA-49CD-8549-587C898E8144}"/>
    </a:ext>
  </a:extLst>
</a:theme>
</file>

<file path=ppt/theme/theme3.xml><?xml version="1.0" encoding="utf-8"?>
<a:theme xmlns:a="http://schemas.openxmlformats.org/drawingml/2006/main" name="2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3175">
          <a:noFill/>
          <a:prstDash val="solid"/>
        </a:ln>
      </a:spPr>
      <a:bodyPr rot="0" spcFirstLastPara="0" vertOverflow="overflow" horzOverflow="overflow" vert="horz" wrap="square" lIns="90000" tIns="72000" rIns="72000" bIns="72000" numCol="1" spcCol="0" rtlCol="0" fromWordArt="0" anchor="t" anchorCtr="0" forceAA="0" compatLnSpc="1">
        <a:prstTxWarp prst="textNoShape">
          <a:avLst/>
        </a:prstTxWarp>
        <a:noAutofit/>
      </a:bodyPr>
      <a:lstStyle>
        <a:defPPr algn="l">
          <a:lnSpc>
            <a:spcPct val="90000"/>
          </a:lnSpc>
          <a:spcAft>
            <a:spcPts val="600"/>
          </a:spcAft>
          <a:defRPr sz="1200" dirty="0" smtClean="0">
            <a:solidFill>
              <a:schemeClr val="tx2"/>
            </a:solidFill>
            <a:latin typeface="+mj-lt"/>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vert="horz" wrap="square" lIns="0" tIns="0" rIns="0" bIns="0" numCol="1" anchor="t" anchorCtr="0" compatLnSpc="1">
        <a:prstTxWarp prst="textNoShape">
          <a:avLst/>
        </a:prstTxWarp>
      </a:bodyPr>
      <a:lstStyle>
        <a:defPPr algn="l" fontAlgn="auto">
          <a:lnSpc>
            <a:spcPct val="90000"/>
          </a:lnSpc>
          <a:spcAft>
            <a:spcPts val="600"/>
          </a:spcAft>
          <a:defRPr sz="1600" dirty="0">
            <a:solidFill>
              <a:sysClr val="windowText" lastClr="000000"/>
            </a:solidFill>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5B424B673583543B6F776E103F2A363" ma:contentTypeVersion="6" ma:contentTypeDescription="Create a new document." ma:contentTypeScope="" ma:versionID="1418040a5fb08aee1bd4ee6bed2159ec">
  <xsd:schema xmlns:xsd="http://www.w3.org/2001/XMLSchema" xmlns:xs="http://www.w3.org/2001/XMLSchema" xmlns:p="http://schemas.microsoft.com/office/2006/metadata/properties" xmlns:ns2="71c5aaf6-e6ce-465b-b873-5148d2a4c105" xmlns:ns3="fd29e756-1e88-48a1-974b-d7d8a56481f3" xmlns:ns4="7275bb01-7583-478d-bc14-e839a2dd5989" targetNamespace="http://schemas.microsoft.com/office/2006/metadata/properties" ma:root="true" ma:fieldsID="cf2b2c59e383efc14bffb89283c1a0e6" ns2:_="" ns3:_="" ns4:_="">
    <xsd:import namespace="71c5aaf6-e6ce-465b-b873-5148d2a4c105"/>
    <xsd:import namespace="fd29e756-1e88-48a1-974b-d7d8a56481f3"/>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4:SharedWithUsers" minOccurs="0"/>
                <xsd:element ref="ns4: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d29e756-1e88-48a1-974b-d7d8a56481f3"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RBI5PAMIO524-485775681-76</_dlc_DocId>
    <_dlc_DocIdUrl xmlns="71c5aaf6-e6ce-465b-b873-5148d2a4c105">
      <Url>https://nokia.sharepoint.com/sites/gxp/_layouts/15/DocIdRedir.aspx?ID=RBI5PAMIO524-485775681-76</Url>
      <Description>RBI5PAMIO524-485775681-76</Description>
    </_dlc_DocIdUrl>
  </documentManagement>
</p:properti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BB209B2D-C17F-4075-86A3-E2F6F9C719D5}">
  <ds:schemaRefs>
    <ds:schemaRef ds:uri="71c5aaf6-e6ce-465b-b873-5148d2a4c105"/>
    <ds:schemaRef ds:uri="7275bb01-7583-478d-bc14-e839a2dd5989"/>
    <ds:schemaRef ds:uri="fd29e756-1e88-48a1-974b-d7d8a56481f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5E462D1-5CF9-4D72-A078-AF08B6564B13}">
  <ds:schemaRefs>
    <ds:schemaRef ds:uri="http://schemas.microsoft.com/sharepoint/v3/contenttype/forms"/>
  </ds:schemaRefs>
</ds:datastoreItem>
</file>

<file path=customXml/itemProps3.xml><?xml version="1.0" encoding="utf-8"?>
<ds:datastoreItem xmlns:ds="http://schemas.openxmlformats.org/officeDocument/2006/customXml" ds:itemID="{203EEF9D-B5AB-4DBE-87AC-FA36ED83ACE5}">
  <ds:schemaRefs>
    <ds:schemaRef ds:uri="Microsoft.SharePoint.Taxonomy.ContentTypeSync"/>
  </ds:schemaRefs>
</ds:datastoreItem>
</file>

<file path=customXml/itemProps4.xml><?xml version="1.0" encoding="utf-8"?>
<ds:datastoreItem xmlns:ds="http://schemas.openxmlformats.org/officeDocument/2006/customXml" ds:itemID="{29F34A3B-01BA-4606-87DA-3E7B0B064FD5}">
  <ds:schemaRefs>
    <ds:schemaRef ds:uri="http://purl.org/dc/elements/1.1/"/>
    <ds:schemaRef ds:uri="http://purl.org/dc/terms/"/>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71c5aaf6-e6ce-465b-b873-5148d2a4c105"/>
    <ds:schemaRef ds:uri="http://purl.org/dc/dcmitype/"/>
    <ds:schemaRef ds:uri="7275bb01-7583-478d-bc14-e839a2dd5989"/>
    <ds:schemaRef ds:uri="fd29e756-1e88-48a1-974b-d7d8a56481f3"/>
    <ds:schemaRef ds:uri="http://www.w3.org/XML/1998/namespace"/>
  </ds:schemaRefs>
</ds:datastoreItem>
</file>

<file path=customXml/itemProps5.xml><?xml version="1.0" encoding="utf-8"?>
<ds:datastoreItem xmlns:ds="http://schemas.openxmlformats.org/officeDocument/2006/customXml" ds:itemID="{5D08B932-C052-4FF8-BEF1-5A00252B255C}">
  <ds:schemaRefs>
    <ds:schemaRef ds:uri="http://schemas.microsoft.com/sharepoint/events"/>
  </ds:schemaRefs>
</ds:datastoreItem>
</file>

<file path=docMetadata/LabelInfo.xml><?xml version="1.0" encoding="utf-8"?>
<clbl:labelList xmlns:clbl="http://schemas.microsoft.com/office/2020/mipLabelMetadata">
  <clbl:label id="{b1aa2129-79ec-42c0-bfac-e5b7a0374572}"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Nokia 2023 - PowerPoint template v1.3.1</Template>
  <TotalTime>0</TotalTime>
  <Words>526</Words>
  <Application>Microsoft Office PowerPoint</Application>
  <PresentationFormat>On-screen Show (16:9)</PresentationFormat>
  <Paragraphs>59</Paragraphs>
  <Slides>5</Slides>
  <Notes>0</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5</vt:i4>
      </vt:variant>
    </vt:vector>
  </HeadingPairs>
  <TitlesOfParts>
    <vt:vector size="16" baseType="lpstr">
      <vt:lpstr>Arial</vt:lpstr>
      <vt:lpstr>Calibri</vt:lpstr>
      <vt:lpstr>Nokia Pure Headline Light</vt:lpstr>
      <vt:lpstr>Nokia Pure Headline Ultra Light</vt:lpstr>
      <vt:lpstr>Nokia Pure Text</vt:lpstr>
      <vt:lpstr>Nokia Pure Text Light</vt:lpstr>
      <vt:lpstr>Wingdings</vt:lpstr>
      <vt:lpstr>1. Master</vt:lpstr>
      <vt:lpstr>1. White master</vt:lpstr>
      <vt:lpstr>2_Nokia White Master with headline</vt:lpstr>
      <vt:lpstr>think-cell Slide</vt:lpstr>
      <vt:lpstr>UE RF topics for Rel-19</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19</dc:title>
  <dc:creator>Matthew Baker (Nokia)</dc:creator>
  <cp:lastModifiedBy>Matthew Baker</cp:lastModifiedBy>
  <cp:revision>2</cp:revision>
  <dcterms:created xsi:type="dcterms:W3CDTF">2023-02-07T12:57:47Z</dcterms:created>
  <dcterms:modified xsi:type="dcterms:W3CDTF">2024-03-11T18:40:56Z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2023-02-27T22:05:02Z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78c89d18-b6a3-445a-8216-8f7e5a5d4a63</vt:lpwstr>
  </property>
  <property fmtid="{D5CDD505-2E9C-101B-9397-08002B2CF9AE}" pid="8" name="MSIP_Label_b1aa2129-79ec-42c0-bfac-e5b7a0374572_ContentBits">
    <vt:lpwstr>0</vt:lpwstr>
  </property>
  <property fmtid="{D5CDD505-2E9C-101B-9397-08002B2CF9AE}" pid="9" name="ContentTypeId">
    <vt:lpwstr>0x01010085B424B673583543B6F776E103F2A363</vt:lpwstr>
  </property>
  <property fmtid="{D5CDD505-2E9C-101B-9397-08002B2CF9AE}" pid="10" name="_dlc_DocIdItemGuid">
    <vt:lpwstr>9b90e251-79dc-45fa-be0e-1e3a5ba238a2</vt:lpwstr>
  </property>
  <property fmtid="{D5CDD505-2E9C-101B-9397-08002B2CF9AE}" pid="11" name="MediaServiceImageTags">
    <vt:lpwstr/>
  </property>
</Properties>
</file>