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7" r:id="rId2"/>
    <p:sldId id="260" r:id="rId3"/>
    <p:sldId id="262" r:id="rId4"/>
    <p:sldId id="263" r:id="rId5"/>
    <p:sldId id="272" r:id="rId6"/>
    <p:sldId id="276" r:id="rId7"/>
    <p:sldId id="274" r:id="rId8"/>
    <p:sldId id="275"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8">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72" y="78"/>
      </p:cViewPr>
      <p:guideLst>
        <p:guide orient="horz" pos="1658"/>
        <p:guide pos="288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t>2024/3/11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SDL</a:t>
            </a:r>
            <a:r>
              <a:rPr lang="zh-CN" altLang="en-US" dirty="0"/>
              <a:t>需要提吗？</a:t>
            </a:r>
          </a:p>
        </p:txBody>
      </p:sp>
      <p:sp>
        <p:nvSpPr>
          <p:cNvPr id="4" name="灯片编号占位符 3"/>
          <p:cNvSpPr>
            <a:spLocks noGrp="1"/>
          </p:cNvSpPr>
          <p:nvPr>
            <p:ph type="sldNum" sz="quarter" idx="5"/>
          </p:nvPr>
        </p:nvSpPr>
        <p:spPr/>
        <p:txBody>
          <a:bodyPr/>
          <a:lstStyle/>
          <a:p>
            <a:fld id="{9BD2F785-2094-436F-8B04-BBE68CC967CA}"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SDL</a:t>
            </a:r>
            <a:r>
              <a:rPr lang="zh-CN" altLang="en-US" dirty="0"/>
              <a:t>需要提吗？</a:t>
            </a:r>
          </a:p>
        </p:txBody>
      </p:sp>
      <p:sp>
        <p:nvSpPr>
          <p:cNvPr id="4" name="灯片编号占位符 3"/>
          <p:cNvSpPr>
            <a:spLocks noGrp="1"/>
          </p:cNvSpPr>
          <p:nvPr>
            <p:ph type="sldNum" sz="quarter" idx="5"/>
          </p:nvPr>
        </p:nvSpPr>
        <p:spPr/>
        <p:txBody>
          <a:bodyPr/>
          <a:lstStyle/>
          <a:p>
            <a:fld id="{9BD2F785-2094-436F-8B04-BBE68CC967CA}"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SDL</a:t>
            </a:r>
            <a:r>
              <a:rPr lang="zh-CN" altLang="en-US" dirty="0"/>
              <a:t>需要提吗？</a:t>
            </a:r>
          </a:p>
        </p:txBody>
      </p:sp>
      <p:sp>
        <p:nvSpPr>
          <p:cNvPr id="4" name="灯片编号占位符 3"/>
          <p:cNvSpPr>
            <a:spLocks noGrp="1"/>
          </p:cNvSpPr>
          <p:nvPr>
            <p:ph type="sldNum" sz="quarter" idx="5"/>
          </p:nvPr>
        </p:nvSpPr>
        <p:spPr/>
        <p:txBody>
          <a:bodyPr/>
          <a:lstStyle/>
          <a:p>
            <a:fld id="{9BD2F785-2094-436F-8B04-BBE68CC967CA}"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2024/3/11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t>2024/3/11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pic>
        <p:nvPicPr>
          <p:cNvPr id="2097169" name="object 4"/>
          <p:cNvPicPr/>
          <p:nvPr/>
        </p:nvPicPr>
        <p:blipFill rotWithShape="1">
          <a:blip r:embed="rId3" cstate="print"/>
          <a:srcRect t="-289" r="53640" b="-1"/>
          <a:stretch>
            <a:fillRect/>
          </a:stretch>
        </p:blipFill>
        <p:spPr>
          <a:xfrm>
            <a:off x="0" y="1"/>
            <a:ext cx="3086100" cy="4948493"/>
          </a:xfrm>
          <a:prstGeom prst="rect">
            <a:avLst/>
          </a:prstGeom>
        </p:spPr>
      </p:pic>
      <p:sp>
        <p:nvSpPr>
          <p:cNvPr id="1048690" name="TextBox 8"/>
          <p:cNvSpPr txBox="1"/>
          <p:nvPr/>
        </p:nvSpPr>
        <p:spPr>
          <a:xfrm>
            <a:off x="-27511" y="2454696"/>
            <a:ext cx="9144000" cy="680123"/>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Views on Rel-19 ATG enhancement</a:t>
            </a:r>
          </a:p>
        </p:txBody>
      </p:sp>
      <p:sp>
        <p:nvSpPr>
          <p:cNvPr id="2" name="Rectangle 1">
            <a:extLst>
              <a:ext uri="{FF2B5EF4-FFF2-40B4-BE49-F238E27FC236}">
                <a16:creationId xmlns:a16="http://schemas.microsoft.com/office/drawing/2014/main" id="{505F9031-3220-3F32-83C5-D4298C73717B}"/>
              </a:ext>
            </a:extLst>
          </p:cNvPr>
          <p:cNvSpPr>
            <a:spLocks noChangeArrowheads="1"/>
          </p:cNvSpPr>
          <p:nvPr/>
        </p:nvSpPr>
        <p:spPr bwMode="auto">
          <a:xfrm>
            <a:off x="316099" y="678705"/>
            <a:ext cx="8568952" cy="177741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1400" b="1" dirty="0">
                <a:latin typeface="Arial" panose="020B0604020202020204" pitchFamily="34" charset="0"/>
              </a:rPr>
              <a:t>3GPP TSG RAN Meeting #103                                                                                          </a:t>
            </a:r>
            <a:r>
              <a:rPr lang="en-US" altLang="zh-CN" sz="1400" b="1" i="0" u="none" strike="noStrike" dirty="0">
                <a:effectLst/>
                <a:latin typeface="Segoe UI" panose="020B0502040204020203" pitchFamily="34" charset="0"/>
              </a:rPr>
              <a:t>RP-24015</a:t>
            </a:r>
            <a:r>
              <a:rPr lang="en-US" altLang="zh-CN" sz="1400" b="1" dirty="0">
                <a:latin typeface="Segoe UI" panose="020B0502040204020203" pitchFamily="34" charset="0"/>
              </a:rPr>
              <a:t>4</a:t>
            </a:r>
            <a:r>
              <a:rPr lang="en-US" altLang="zh-CN" sz="1400" dirty="0"/>
              <a:t> </a:t>
            </a:r>
            <a:r>
              <a:rPr lang="en-US" altLang="zh-CN" sz="1400" b="1" dirty="0">
                <a:latin typeface="Arial" panose="020B0604020202020204" pitchFamily="34" charset="0"/>
              </a:rPr>
              <a:t>Maastricht, Netherlands, March 18-21, 2024 </a:t>
            </a:r>
          </a:p>
          <a:p>
            <a:pPr hangingPunct="0">
              <a:spcAft>
                <a:spcPts val="900"/>
              </a:spcAft>
            </a:pPr>
            <a:endParaRPr lang="zh-CN" altLang="zh-CN" sz="1400" dirty="0">
              <a:effectLst/>
              <a:latin typeface="Times New Roman" panose="02020603050405020304" pitchFamily="18" charset="0"/>
              <a:ea typeface="Times New Roman" panose="02020603050405020304" pitchFamily="18" charset="0"/>
            </a:endParaRPr>
          </a:p>
          <a:p>
            <a:pPr hangingPunct="0"/>
            <a:r>
              <a:rPr lang="en-US" altLang="zh-CN" sz="1400" b="1" dirty="0">
                <a:latin typeface="Arial" panose="020B0604020202020204" pitchFamily="34" charset="0"/>
                <a:ea typeface="Times New Roman" panose="02020603050405020304" pitchFamily="18" charset="0"/>
                <a:cs typeface="Arial" panose="020B0604020202020204" pitchFamily="34" charset="0"/>
              </a:rPr>
              <a:t>Agenda Item:   9.1.4.6      </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Source:            CMCC, China Unicom</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Document for: Discussion</a:t>
            </a:r>
          </a:p>
          <a:p>
            <a:pPr marL="0" marR="0" lvl="0" indent="0" algn="l" defTabSz="914400" rtl="0" eaLnBrk="0" fontAlgn="base" latinLnBrk="0" hangingPunct="0">
              <a:lnSpc>
                <a:spcPct val="100000"/>
              </a:lnSpc>
              <a:spcBef>
                <a:spcPct val="0"/>
              </a:spcBef>
              <a:spcAft>
                <a:spcPct val="0"/>
              </a:spcAft>
              <a:buClrTx/>
              <a:buSzTx/>
              <a:buFontTx/>
              <a:buNone/>
            </a:pPr>
            <a:endParaRPr kumimoji="0" lang="en-GB"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1059582"/>
            <a:ext cx="8496944" cy="3525520"/>
          </a:xfrm>
          <a:prstGeom prst="rect">
            <a:avLst/>
          </a:prstGeom>
          <a:noFill/>
        </p:spPr>
        <p:txBody>
          <a:bodyPr wrap="square" lIns="68580" tIns="34290" rIns="68580" bIns="34290" rtlCol="0">
            <a:spAutoFit/>
          </a:bodyPr>
          <a:lstStyle/>
          <a:p>
            <a:pPr hangingPunct="0">
              <a:spcAft>
                <a:spcPts val="900"/>
              </a:spcAft>
            </a:pPr>
            <a:r>
              <a:rPr lang="en-US" altLang="zh-CN" sz="1400" dirty="0">
                <a:effectLst/>
                <a:latin typeface="Times New Roman" panose="02020603050405020304" pitchFamily="18" charset="0"/>
                <a:ea typeface="宋体" panose="02010600030101010101" pitchFamily="2" charset="-122"/>
              </a:rPr>
              <a:t>As promising solution for aviation internet, ATG network attracts operators and aircraft industry’s interest to provide services for all passengers during the whole journey. In May 2023, Chinese Ministry of Industry and Information Technology release 4.9 GHz trial spectrum to CMCC for ATG technical testing. </a:t>
            </a:r>
            <a:endParaRPr lang="zh-CN" altLang="zh-CN" sz="1400" dirty="0">
              <a:effectLst/>
              <a:latin typeface="Times New Roman" panose="02020603050405020304" pitchFamily="18" charset="0"/>
              <a:ea typeface="宋体" panose="02010600030101010101" pitchFamily="2" charset="-122"/>
            </a:endParaRPr>
          </a:p>
          <a:p>
            <a:pPr hangingPunct="0">
              <a:spcAft>
                <a:spcPts val="900"/>
              </a:spcAft>
            </a:pPr>
            <a:r>
              <a:rPr lang="en-US" altLang="zh-CN" sz="1400" dirty="0">
                <a:effectLst/>
                <a:latin typeface="Times New Roman" panose="02020603050405020304" pitchFamily="18" charset="0"/>
                <a:ea typeface="宋体" panose="02010600030101010101" pitchFamily="2" charset="-122"/>
              </a:rPr>
              <a:t>In R18, RAN4 start the standardization that only focus on </a:t>
            </a:r>
            <a:r>
              <a:rPr lang="en-US" altLang="zh-CN" sz="1400" b="1" dirty="0">
                <a:effectLst/>
                <a:latin typeface="Times New Roman" panose="02020603050405020304" pitchFamily="18" charset="0"/>
                <a:ea typeface="宋体" panose="02010600030101010101" pitchFamily="2" charset="-122"/>
              </a:rPr>
              <a:t>FR1 single carrier scenario</a:t>
            </a:r>
            <a:r>
              <a:rPr lang="en-US" altLang="zh-CN" sz="1400" dirty="0">
                <a:effectLst/>
                <a:latin typeface="Times New Roman" panose="02020603050405020304" pitchFamily="18" charset="0"/>
                <a:ea typeface="宋体" panose="02010600030101010101" pitchFamily="2" charset="-122"/>
              </a:rPr>
              <a:t>. The details are summarized as below:</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RF requirements for ATG BS and UE</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Evaluate co-existence issue for both ATG synchronized and non-synchronized operation with TN scenarios. </a:t>
            </a:r>
          </a:p>
          <a:p>
            <a:pPr marL="800100" lvl="1"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for the synchronized scenario, ACLR and ACS are derived </a:t>
            </a:r>
          </a:p>
          <a:p>
            <a:pPr marL="800100" lvl="1"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for the non-synchronized scenario, isolation distance is derived	</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enhanced RRM requirements, at least including NR-NR cell reselection requirements, timing requirements, measurement requirements in RRC_CONNECTED to support ATG scenario.</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Bef>
                <a:spcPts val="500"/>
              </a:spcBef>
              <a:spcAft>
                <a:spcPts val="900"/>
              </a:spcAft>
              <a:buFont typeface="Wingdings" panose="05000000000000000000" pitchFamily="2" charset="2"/>
              <a:buChar char=""/>
            </a:pPr>
            <a:r>
              <a:rPr lang="en-US" altLang="zh-CN" sz="1400" dirty="0">
                <a:effectLst/>
                <a:latin typeface="Times New Roman" panose="02020603050405020304" pitchFamily="18" charset="0"/>
                <a:ea typeface="宋体" panose="02010600030101010101" pitchFamily="2" charset="-122"/>
              </a:rPr>
              <a:t>Define new PDSCH/PUSCH requirements for ATG propagation condition (AWGN with doppler) are introduced </a:t>
            </a:r>
            <a:endParaRPr lang="zh-CN" altLang="zh-CN" sz="1400" dirty="0">
              <a:effectLst/>
              <a:latin typeface="Times New Roman" panose="02020603050405020304" pitchFamily="18" charset="0"/>
              <a:ea typeface="宋体" panose="02010600030101010101" pitchFamily="2" charset="-122"/>
            </a:endParaRPr>
          </a:p>
        </p:txBody>
      </p:sp>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Background</a:t>
            </a:r>
            <a:endParaRPr lang="zh-CN" altLang="en-US" sz="2100" b="1" dirty="0">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1707654"/>
            <a:ext cx="8496944" cy="1407160"/>
          </a:xfrm>
          <a:prstGeom prst="rect">
            <a:avLst/>
          </a:prstGeom>
          <a:noFill/>
        </p:spPr>
        <p:txBody>
          <a:bodyPr wrap="square" lIns="68580" tIns="34290" rIns="68580" bIns="34290" rtlCol="0">
            <a:spAutoFit/>
          </a:bodyPr>
          <a:lstStyle/>
          <a:p>
            <a:pPr hangingPunct="0">
              <a:spcAft>
                <a:spcPts val="900"/>
              </a:spcAft>
            </a:pPr>
            <a:r>
              <a:rPr lang="en-US" altLang="zh-CN" dirty="0">
                <a:effectLst/>
                <a:latin typeface="Times New Roman" panose="02020603050405020304" pitchFamily="18" charset="0"/>
                <a:ea typeface="宋体" panose="02010600030101010101" pitchFamily="2" charset="-122"/>
              </a:rPr>
              <a:t>During the standardization discussion, following issues are found which needs further enhancement in R19.</a:t>
            </a:r>
          </a:p>
          <a:p>
            <a:pPr marL="285750" indent="-285750" hangingPunct="0">
              <a:spcAft>
                <a:spcPts val="900"/>
              </a:spcAft>
              <a:buFont typeface="Arial" panose="020B0604020202020204" pitchFamily="34" charset="0"/>
              <a:buChar char="•"/>
            </a:pPr>
            <a:r>
              <a:rPr lang="en-US" altLang="zh-CN" b="1" dirty="0">
                <a:effectLst/>
                <a:latin typeface="Times New Roman" panose="02020603050405020304" pitchFamily="18" charset="0"/>
                <a:ea typeface="宋体" panose="02010600030101010101" pitchFamily="2" charset="-122"/>
              </a:rPr>
              <a:t>Enhance throughput to meet ATG capacity demand</a:t>
            </a:r>
          </a:p>
          <a:p>
            <a:pPr marL="285750" indent="-285750" hangingPunct="0">
              <a:spcAft>
                <a:spcPts val="900"/>
              </a:spcAft>
              <a:buFont typeface="Arial" panose="020B0604020202020204" pitchFamily="34" charset="0"/>
              <a:buChar char="•"/>
            </a:pPr>
            <a:r>
              <a:rPr lang="en-US" altLang="zh-CN" b="1" dirty="0">
                <a:effectLst/>
                <a:latin typeface="Times New Roman" panose="02020603050405020304" pitchFamily="18" charset="0"/>
                <a:ea typeface="宋体" panose="02010600030101010101" pitchFamily="2" charset="-122"/>
              </a:rPr>
              <a:t>Fully utilize operators’ spectrum especially for the fragment spectrum</a:t>
            </a:r>
          </a:p>
        </p:txBody>
      </p:sp>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Motivation for Rel-19 enhancement</a:t>
            </a:r>
            <a:endParaRPr lang="zh-CN" altLang="en-US" sz="2100" b="1" dirty="0">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Motivation to meet large ATG network capacity demand</a:t>
            </a:r>
            <a:endParaRPr lang="zh-CN" altLang="en-US" sz="2100" b="1" dirty="0">
              <a:latin typeface="Times New Roman" panose="02020603050405020304" pitchFamily="18" charset="0"/>
              <a:ea typeface="微软雅黑" panose="020B0503020204020204" charset="-122"/>
              <a:cs typeface="Times New Roman" panose="02020603050405020304" pitchFamily="18" charset="0"/>
            </a:endParaRPr>
          </a:p>
        </p:txBody>
      </p:sp>
      <p:sp>
        <p:nvSpPr>
          <p:cNvPr id="6" name="TextBox 5"/>
          <p:cNvSpPr txBox="1"/>
          <p:nvPr/>
        </p:nvSpPr>
        <p:spPr>
          <a:xfrm>
            <a:off x="179512" y="933626"/>
            <a:ext cx="8856984" cy="2637790"/>
          </a:xfrm>
          <a:prstGeom prst="rect">
            <a:avLst/>
          </a:prstGeom>
          <a:noFill/>
        </p:spPr>
        <p:txBody>
          <a:bodyPr wrap="square" rtlCol="0">
            <a:spAutoFit/>
          </a:bodyPr>
          <a:lstStyle/>
          <a:p>
            <a:r>
              <a:rPr lang="en-US" altLang="zh-CN" sz="1600" b="1" dirty="0">
                <a:effectLst/>
                <a:latin typeface="Times New Roman" panose="02020603050405020304" pitchFamily="18" charset="0"/>
                <a:ea typeface="宋体" panose="02010600030101010101" pitchFamily="2" charset="-122"/>
                <a:cs typeface="Times New Roman" panose="02020603050405020304" pitchFamily="18" charset="0"/>
              </a:rPr>
              <a:t>100MHz is not enough for ATG network especially for very-busy route</a:t>
            </a:r>
          </a:p>
          <a:p>
            <a:pPr marL="285750"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According to the analysis in [3], we assume </a:t>
            </a:r>
            <a:r>
              <a:rPr lang="en-US" altLang="zh-CN" sz="1400" dirty="0">
                <a:latin typeface="Times New Roman" panose="02020603050405020304" pitchFamily="18" charset="0"/>
                <a:sym typeface="+mn-ea"/>
              </a:rPr>
              <a:t>144 seats per airplane with 80% passengers, of whom 50% use ATG services.</a:t>
            </a:r>
          </a:p>
          <a:p>
            <a:pPr marL="742950" lvl="1" indent="-285750" hangingPunct="0">
              <a:spcAft>
                <a:spcPts val="900"/>
              </a:spcAft>
              <a:buFont typeface="Arial" panose="020B0604020202020204" pitchFamily="34" charset="0"/>
              <a:buChar char="•"/>
            </a:pPr>
            <a:r>
              <a:rPr lang="en-US" altLang="zh-CN" sz="1400" dirty="0">
                <a:latin typeface="Times New Roman" panose="02020603050405020304" pitchFamily="18" charset="0"/>
                <a:sym typeface="+mn-ea"/>
              </a:rPr>
              <a:t>when assuming </a:t>
            </a:r>
            <a:r>
              <a:rPr lang="en-US" altLang="zh-CN" sz="1400" dirty="0">
                <a:effectLst/>
                <a:latin typeface="Times New Roman" panose="02020603050405020304" pitchFamily="18" charset="0"/>
                <a:ea typeface="宋体" panose="02010600030101010101" pitchFamily="2" charset="-122"/>
              </a:rPr>
              <a:t>ATG network always use 64 QAM modulation scheme, f</a:t>
            </a:r>
            <a:r>
              <a:rPr lang="en-US" altLang="zh-CN" sz="1400" dirty="0">
                <a:latin typeface="Times New Roman" panose="02020603050405020304" pitchFamily="18" charset="0"/>
              </a:rPr>
              <a:t>or hexagon area, </a:t>
            </a:r>
            <a:endParaRPr lang="en-US" altLang="zh-CN" sz="1400" dirty="0">
              <a:effectLst/>
              <a:latin typeface="Times New Roman" panose="02020603050405020304" pitchFamily="18" charset="0"/>
              <a:ea typeface="宋体" panose="02010600030101010101" pitchFamily="2" charset="-122"/>
            </a:endParaRP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180km cell radius require 30M CBW for non-busy route; </a:t>
            </a: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90km cell radius require 60M CBW for busy-route; </a:t>
            </a:r>
          </a:p>
          <a:p>
            <a:pPr marL="1200150" lvl="2" indent="-285750" hangingPunct="0">
              <a:spcAft>
                <a:spcPts val="900"/>
              </a:spcAft>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90km cell radius require 100M CBW for very-busy routes</a:t>
            </a:r>
          </a:p>
          <a:p>
            <a:pPr marL="742950" lvl="1" indent="-285750" hangingPunct="0">
              <a:spcAft>
                <a:spcPts val="900"/>
              </a:spcAft>
              <a:buFont typeface="Arial" panose="020B0604020202020204" pitchFamily="34" charset="0"/>
              <a:buChar char="•"/>
            </a:pPr>
            <a:r>
              <a:rPr lang="en-US" altLang="zh-CN" sz="1400" dirty="0">
                <a:latin typeface="Times New Roman" panose="02020603050405020304" pitchFamily="18" charset="0"/>
                <a:ea typeface="宋体" panose="02010600030101010101" pitchFamily="2" charset="-122"/>
              </a:rPr>
              <a:t>however, when assuming </a:t>
            </a:r>
            <a:r>
              <a:rPr lang="en-US" altLang="zh-CN" sz="1400" dirty="0">
                <a:effectLst/>
                <a:latin typeface="Times New Roman" panose="02020603050405020304" pitchFamily="18" charset="0"/>
                <a:ea typeface="宋体" panose="02010600030101010101" pitchFamily="2" charset="-122"/>
              </a:rPr>
              <a:t>ATG nework use 16 QAM or QPSK due to large propagation loss, </a:t>
            </a:r>
            <a:r>
              <a:rPr lang="en-US" altLang="zh-CN" sz="1400" b="1" dirty="0">
                <a:effectLst/>
                <a:latin typeface="Times New Roman" panose="02020603050405020304" pitchFamily="18" charset="0"/>
                <a:ea typeface="宋体" panose="02010600030101010101" pitchFamily="2" charset="-122"/>
              </a:rPr>
              <a:t>larger than 100MHz CBW is required especially for very busy-route.</a:t>
            </a:r>
          </a:p>
        </p:txBody>
      </p:sp>
      <p:graphicFrame>
        <p:nvGraphicFramePr>
          <p:cNvPr id="2" name="Table 1"/>
          <p:cNvGraphicFramePr>
            <a:graphicFrameLocks noGrp="1"/>
          </p:cNvGraphicFramePr>
          <p:nvPr/>
        </p:nvGraphicFramePr>
        <p:xfrm>
          <a:off x="633107" y="3940412"/>
          <a:ext cx="7632849" cy="889000"/>
        </p:xfrm>
        <a:graphic>
          <a:graphicData uri="http://schemas.openxmlformats.org/drawingml/2006/table">
            <a:tbl>
              <a:tblPr firstRow="1" firstCol="1" bandRow="1">
                <a:tableStyleId>{5C22544A-7EE6-4342-B048-85BDC9FD1C3A}</a:tableStyleId>
              </a:tblPr>
              <a:tblGrid>
                <a:gridCol w="1354396">
                  <a:extLst>
                    <a:ext uri="{9D8B030D-6E8A-4147-A177-3AD203B41FA5}">
                      <a16:colId xmlns:a16="http://schemas.microsoft.com/office/drawing/2014/main" val="20000"/>
                    </a:ext>
                  </a:extLst>
                </a:gridCol>
                <a:gridCol w="1132390">
                  <a:extLst>
                    <a:ext uri="{9D8B030D-6E8A-4147-A177-3AD203B41FA5}">
                      <a16:colId xmlns:a16="http://schemas.microsoft.com/office/drawing/2014/main" val="20001"/>
                    </a:ext>
                  </a:extLst>
                </a:gridCol>
                <a:gridCol w="1506925">
                  <a:extLst>
                    <a:ext uri="{9D8B030D-6E8A-4147-A177-3AD203B41FA5}">
                      <a16:colId xmlns:a16="http://schemas.microsoft.com/office/drawing/2014/main" val="20002"/>
                    </a:ext>
                  </a:extLst>
                </a:gridCol>
                <a:gridCol w="1213046">
                  <a:extLst>
                    <a:ext uri="{9D8B030D-6E8A-4147-A177-3AD203B41FA5}">
                      <a16:colId xmlns:a16="http://schemas.microsoft.com/office/drawing/2014/main" val="20003"/>
                    </a:ext>
                  </a:extLst>
                </a:gridCol>
                <a:gridCol w="1213046">
                  <a:extLst>
                    <a:ext uri="{9D8B030D-6E8A-4147-A177-3AD203B41FA5}">
                      <a16:colId xmlns:a16="http://schemas.microsoft.com/office/drawing/2014/main" val="20004"/>
                    </a:ext>
                  </a:extLst>
                </a:gridCol>
                <a:gridCol w="1213046">
                  <a:extLst>
                    <a:ext uri="{9D8B030D-6E8A-4147-A177-3AD203B41FA5}">
                      <a16:colId xmlns:a16="http://schemas.microsoft.com/office/drawing/2014/main" val="20005"/>
                    </a:ext>
                  </a:extLst>
                </a:gridCol>
              </a:tblGrid>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gridSpan="5">
                  <a:txBody>
                    <a:bodyPr/>
                    <a:lstStyle/>
                    <a:p>
                      <a:pPr algn="ctr">
                        <a:lnSpc>
                          <a:spcPts val="1400"/>
                        </a:lnSpc>
                        <a:spcBef>
                          <a:spcPts val="900"/>
                        </a:spcBef>
                      </a:pPr>
                      <a:r>
                        <a:rPr lang="en-US" sz="1200" kern="100">
                          <a:effectLst/>
                        </a:rPr>
                        <a:t>Radius of one hexagon area/km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0">
                <a:tc>
                  <a:txBody>
                    <a:bodyPr/>
                    <a:lstStyle/>
                    <a:p>
                      <a:pPr algn="just">
                        <a:lnSpc>
                          <a:spcPts val="1400"/>
                        </a:lnSpc>
                        <a:spcBef>
                          <a:spcPts val="900"/>
                        </a:spcBef>
                      </a:pPr>
                      <a:r>
                        <a:rPr lang="en-US" sz="1200" kern="10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60km</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150km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180km</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gn="just">
                        <a:lnSpc>
                          <a:spcPts val="1400"/>
                        </a:lnSpc>
                        <a:spcBef>
                          <a:spcPts val="900"/>
                        </a:spcBef>
                      </a:pPr>
                      <a:r>
                        <a:rPr lang="en-US" sz="1200" kern="100">
                          <a:effectLst/>
                        </a:rPr>
                        <a:t>Non-busy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45.4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80.8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126.2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181.7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algn="just">
                        <a:lnSpc>
                          <a:spcPts val="1400"/>
                        </a:lnSpc>
                        <a:spcBef>
                          <a:spcPts val="900"/>
                        </a:spcBef>
                      </a:pPr>
                      <a:r>
                        <a:rPr lang="en-US" sz="1200" kern="100">
                          <a:effectLst/>
                        </a:rPr>
                        <a:t>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209.8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373.0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582.8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839.2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0">
                <a:tc>
                  <a:txBody>
                    <a:bodyPr/>
                    <a:lstStyle/>
                    <a:p>
                      <a:pPr algn="just">
                        <a:lnSpc>
                          <a:spcPts val="1400"/>
                        </a:lnSpc>
                        <a:spcBef>
                          <a:spcPts val="900"/>
                        </a:spcBef>
                      </a:pPr>
                      <a:r>
                        <a:rPr lang="en-US" sz="1200" kern="100">
                          <a:effectLst/>
                        </a:rPr>
                        <a:t>Very busy routes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149.4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336.2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597.7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a:effectLst/>
                        </a:rPr>
                        <a:t>933.8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1400"/>
                        </a:lnSpc>
                        <a:spcBef>
                          <a:spcPts val="900"/>
                        </a:spcBef>
                      </a:pPr>
                      <a:r>
                        <a:rPr lang="en-US" sz="1200" kern="100" dirty="0">
                          <a:effectLst/>
                        </a:rPr>
                        <a:t>1344.7</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sp>
        <p:nvSpPr>
          <p:cNvPr id="8" name="TextBox 7"/>
          <p:cNvSpPr txBox="1"/>
          <p:nvPr/>
        </p:nvSpPr>
        <p:spPr>
          <a:xfrm>
            <a:off x="1610849" y="3713090"/>
            <a:ext cx="5677366" cy="275590"/>
          </a:xfrm>
          <a:prstGeom prst="rect">
            <a:avLst/>
          </a:prstGeom>
          <a:noFill/>
        </p:spPr>
        <p:txBody>
          <a:bodyPr wrap="square">
            <a:spAutoFit/>
          </a:bodyPr>
          <a:lstStyle/>
          <a:p>
            <a:pPr algn="ctr">
              <a:spcBef>
                <a:spcPts val="900"/>
              </a:spcBef>
              <a:spcAft>
                <a:spcPts val="900"/>
              </a:spcAft>
            </a:pPr>
            <a:r>
              <a:rPr lang="en-US" altLang="zh-CN" sz="1200" b="1" i="1" kern="100" dirty="0">
                <a:effectLst/>
                <a:latin typeface="Times New Roman" panose="02020603050405020304" pitchFamily="18" charset="0"/>
                <a:ea typeface="宋体" panose="02010600030101010101" pitchFamily="2" charset="-122"/>
                <a:cs typeface="Times New Roman" panose="02020603050405020304" pitchFamily="18" charset="0"/>
              </a:rPr>
              <a:t>Capacity demand for each hexagon with different radius/Mbps [3]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TextBox 6"/>
          <p:cNvSpPr txBox="1"/>
          <p:nvPr/>
        </p:nvSpPr>
        <p:spPr>
          <a:xfrm>
            <a:off x="35560" y="4876026"/>
            <a:ext cx="8827944" cy="275590"/>
          </a:xfrm>
          <a:prstGeom prst="rect">
            <a:avLst/>
          </a:prstGeom>
          <a:noFill/>
        </p:spPr>
        <p:txBody>
          <a:bodyPr wrap="square" rtlCol="0">
            <a:spAutoFit/>
          </a:bodyPr>
          <a:lstStyle/>
          <a:p>
            <a:r>
              <a:rPr lang="en-US" altLang="zh-CN" sz="1200" i="1" dirty="0">
                <a:latin typeface="Times New Roman" panose="02020603050405020304" pitchFamily="18" charset="0"/>
                <a:cs typeface="Times New Roman" panose="02020603050405020304" pitchFamily="18" charset="0"/>
                <a:sym typeface="+mn-ea"/>
              </a:rPr>
              <a:t>[1] R4-2215482, ATG co-existence simulation assumption, CMCC</a:t>
            </a:r>
            <a:endParaRPr lang="zh-CN" altLang="en-US" sz="1200"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179705" y="627380"/>
            <a:ext cx="8609965" cy="574675"/>
          </a:xfrm>
          <a:prstGeom prst="rect">
            <a:avLst/>
          </a:prstGeom>
        </p:spPr>
        <p:txBody>
          <a:bodyPr vert="horz" lIns="68576" tIns="34289" rIns="68576" bIns="34289" rtlCol="0" anchor="ctr">
            <a:noAutofit/>
          </a:bodyPr>
          <a:lstStyle/>
          <a:p>
            <a:pPr algn="ctr" defTabSz="685800">
              <a:defRPr/>
            </a:pPr>
            <a:r>
              <a:rPr lang="en-US" altLang="zh-CN" sz="2100" b="1" dirty="0">
                <a:latin typeface="Times New Roman" panose="02020603050405020304" pitchFamily="18" charset="0"/>
                <a:ea typeface="微软雅黑" panose="020B0503020204020204" charset="-122"/>
                <a:cs typeface="Times New Roman" panose="02020603050405020304" pitchFamily="18" charset="0"/>
              </a:rPr>
              <a:t>Motivation to </a:t>
            </a:r>
            <a:r>
              <a:rPr lang="en-US" altLang="zh-CN" sz="2100" b="1" dirty="0">
                <a:effectLst/>
                <a:latin typeface="Times New Roman" panose="02020603050405020304" pitchFamily="18" charset="0"/>
                <a:ea typeface="宋体" panose="02010600030101010101" pitchFamily="2" charset="-122"/>
                <a:sym typeface="+mn-ea"/>
              </a:rPr>
              <a:t>fully utilize operators’ spectrum especially for the fragment spectrum</a:t>
            </a:r>
            <a:endParaRPr lang="zh-CN" altLang="en-US" sz="2100" b="1" dirty="0">
              <a:latin typeface="Times New Roman" panose="02020603050405020304" pitchFamily="18" charset="0"/>
              <a:ea typeface="微软雅黑" panose="020B0503020204020204" charset="-122"/>
              <a:cs typeface="Times New Roman" panose="02020603050405020304" pitchFamily="18" charset="0"/>
            </a:endParaRPr>
          </a:p>
        </p:txBody>
      </p:sp>
      <p:sp>
        <p:nvSpPr>
          <p:cNvPr id="6" name="TextBox 5"/>
          <p:cNvSpPr txBox="1"/>
          <p:nvPr/>
        </p:nvSpPr>
        <p:spPr>
          <a:xfrm>
            <a:off x="179705" y="1491615"/>
            <a:ext cx="8465820" cy="332295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Severe </a:t>
            </a:r>
            <a:r>
              <a:rPr lang="en-US" altLang="zh-CN" sz="1400" dirty="0">
                <a:effectLst/>
                <a:latin typeface="Times New Roman" panose="02020603050405020304" pitchFamily="18" charset="0"/>
                <a:ea typeface="宋体" panose="02010600030101010101" pitchFamily="2" charset="-122"/>
                <a:sym typeface="+mn-ea"/>
              </a:rPr>
              <a:t>ATG </a:t>
            </a:r>
            <a:r>
              <a:rPr lang="en-US" altLang="zh-CN" sz="1400" dirty="0" err="1">
                <a:effectLst/>
                <a:latin typeface="Times New Roman" panose="02020603050405020304" pitchFamily="18" charset="0"/>
                <a:ea typeface="宋体" panose="02010600030101010101" pitchFamily="2" charset="-122"/>
                <a:sym typeface="+mn-ea"/>
              </a:rPr>
              <a:t>gNB</a:t>
            </a:r>
            <a:r>
              <a:rPr lang="en-US" altLang="zh-CN" sz="1400" dirty="0">
                <a:effectLst/>
                <a:latin typeface="Times New Roman" panose="02020603050405020304" pitchFamily="18" charset="0"/>
                <a:ea typeface="宋体" panose="02010600030101010101" pitchFamily="2" charset="-122"/>
                <a:sym typeface="+mn-ea"/>
              </a:rPr>
              <a:t>-to-Terrestrial Network </a:t>
            </a:r>
            <a:r>
              <a:rPr lang="en-US" altLang="zh-CN" sz="1400" dirty="0" err="1">
                <a:effectLst/>
                <a:latin typeface="Times New Roman" panose="02020603050405020304" pitchFamily="18" charset="0"/>
                <a:ea typeface="宋体" panose="02010600030101010101" pitchFamily="2" charset="-122"/>
                <a:sym typeface="+mn-ea"/>
              </a:rPr>
              <a:t>gNB</a:t>
            </a:r>
            <a:r>
              <a:rPr lang="en-US" altLang="zh-CN" sz="1400" dirty="0">
                <a:effectLst/>
                <a:latin typeface="Times New Roman" panose="02020603050405020304" pitchFamily="18" charset="0"/>
                <a:ea typeface="宋体" panose="02010600030101010101" pitchFamily="2" charset="-122"/>
                <a:sym typeface="+mn-ea"/>
              </a:rPr>
              <a:t> interference occurs if ATG and TN use the same/adjacent carriers according to previous co-existence simulation results.  Using different operation bands for ATG would avoid such interference. Usually operators prefer operation bands with large frequency range for 5G TN network, therefore fragment spectrum of LTE refarming band is one choice for ATG to avoid interference and fully utilize operators’ spectrum</a:t>
            </a:r>
          </a:p>
          <a:p>
            <a:pPr marL="285750" indent="-285750" fontAlgn="auto">
              <a:lnSpc>
                <a:spcPct val="150000"/>
              </a:lnSpc>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Using single carrier of LTE refarming band can’t meet ATG network capacity demand considering m</a:t>
            </a:r>
            <a:r>
              <a:rPr lang="en-US" altLang="zh-CN" sz="1400" dirty="0">
                <a:effectLst/>
                <a:latin typeface="Times New Roman" panose="02020603050405020304" pitchFamily="18" charset="0"/>
                <a:ea typeface="宋体" panose="02010600030101010101" pitchFamily="2" charset="-122"/>
                <a:sym typeface="+mn-ea"/>
              </a:rPr>
              <a:t>ost LTE refarming bands can’t support max 100MHz CBW and operators may only own narrow spectrum bandwidth for these bands</a:t>
            </a:r>
            <a:endParaRPr lang="en-US" altLang="zh-CN" sz="1400" dirty="0">
              <a:effectLst/>
              <a:latin typeface="Times New Roman" panose="02020603050405020304" pitchFamily="18" charset="0"/>
              <a:ea typeface="宋体" panose="02010600030101010101" pitchFamily="2" charset="-122"/>
            </a:endParaRPr>
          </a:p>
          <a:p>
            <a:pPr marL="285750" indent="-285750" fontAlgn="auto">
              <a:lnSpc>
                <a:spcPct val="150000"/>
              </a:lnSpc>
              <a:buFont typeface="Arial" panose="020B0604020202020204" pitchFamily="34" charset="0"/>
              <a:buChar char="•"/>
            </a:pPr>
            <a:r>
              <a:rPr lang="en-US" altLang="zh-CN" sz="1400" b="1" dirty="0">
                <a:effectLst/>
                <a:latin typeface="Times New Roman" panose="02020603050405020304" pitchFamily="18" charset="0"/>
                <a:ea typeface="宋体" panose="02010600030101010101" pitchFamily="2" charset="-122"/>
              </a:rPr>
              <a:t>Inter-band CA could help to aggregate operators fragment spectrum to meet ATG capacity demand and avoid interference between TN and ATG network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Objective – CA and leftover issues</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251479" y="987698"/>
            <a:ext cx="8478732" cy="3046095"/>
          </a:xfrm>
          <a:prstGeom prst="rect">
            <a:avLst/>
          </a:prstGeom>
          <a:noFill/>
        </p:spPr>
        <p:txBody>
          <a:bodyPr wrap="square" rtlCol="0">
            <a:spAutoFit/>
          </a:bodyPr>
          <a:lstStyle/>
          <a:p>
            <a:pPr marL="285750" indent="-285750">
              <a:buFont typeface="Arial" panose="020B0604020202020204" pitchFamily="34" charset="0"/>
              <a:buChar char="•"/>
            </a:pPr>
            <a:r>
              <a:rPr lang="en-US" altLang="zh-CN" sz="1600" b="1" dirty="0">
                <a:latin typeface="Times New Roman" panose="02020603050405020304" pitchFamily="18" charset="0"/>
                <a:ea typeface="宋体" panose="02010600030101010101" pitchFamily="2" charset="-122"/>
              </a:rPr>
              <a:t>CA to enhance capacity</a:t>
            </a: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sym typeface="+mn-ea"/>
              </a:rPr>
              <a:t>Define ATG BS and ATG UE requirements</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sym typeface="+mn-ea"/>
              </a:rPr>
              <a:t>Define RRM Core requirements:</a:t>
            </a:r>
            <a:endParaRPr lang="en-US" altLang="zh-CN" sz="16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sym typeface="+mn-ea"/>
              </a:rPr>
              <a:t>Define Performance requirements</a:t>
            </a:r>
            <a:endParaRPr lang="en-US" altLang="zh-CN" sz="1600" dirty="0">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600" dirty="0">
                <a:latin typeface="Times New Roman" panose="02020603050405020304" pitchFamily="18" charset="0"/>
                <a:ea typeface="宋体" panose="02010600030101010101" pitchFamily="2" charset="-122"/>
              </a:rPr>
              <a:t>Including</a:t>
            </a:r>
          </a:p>
          <a:p>
            <a:pPr marL="1200150" lvl="2"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FR1 intra-band CA, e.g. n79C, n41C, n78C</a:t>
            </a:r>
          </a:p>
          <a:p>
            <a:pPr marL="1200150" lvl="2"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FR1+FR1 </a:t>
            </a:r>
            <a:r>
              <a:rPr lang="en-US" altLang="zh-CN" sz="1600" dirty="0">
                <a:latin typeface="Times New Roman" panose="02020603050405020304" pitchFamily="18" charset="0"/>
                <a:ea typeface="宋体" panose="02010600030101010101" pitchFamily="2" charset="-122"/>
              </a:rPr>
              <a:t>inter-band CA, e.g. n3+n39, n34+n39, n1+n78 </a:t>
            </a:r>
          </a:p>
          <a:p>
            <a:pPr marL="285750" indent="-285750">
              <a:buFont typeface="Arial" panose="020B0604020202020204" pitchFamily="34" charset="0"/>
              <a:buChar char="•"/>
            </a:pPr>
            <a:r>
              <a:rPr lang="en-US" altLang="zh-CN" sz="1600" b="1" dirty="0">
                <a:latin typeface="Times New Roman" panose="02020603050405020304" pitchFamily="18" charset="0"/>
                <a:ea typeface="宋体" panose="02010600030101010101" pitchFamily="2" charset="-122"/>
              </a:rPr>
              <a:t>R18 leftover issues</a:t>
            </a:r>
          </a:p>
          <a:p>
            <a:pPr marL="742950" lvl="1" indent="-285750">
              <a:buFont typeface="Arial" panose="020B0604020202020204" pitchFamily="34" charset="0"/>
              <a:buChar char="•"/>
            </a:pPr>
            <a:r>
              <a:rPr lang="en-US" altLang="zh-CN" sz="1600" b="1" dirty="0">
                <a:effectLst/>
                <a:latin typeface="Times New Roman" panose="02020603050405020304" pitchFamily="18" charset="0"/>
                <a:ea typeface="宋体" panose="02010600030101010101" pitchFamily="2" charset="-122"/>
              </a:rPr>
              <a:t>FR1 MIMO: </a:t>
            </a:r>
            <a:r>
              <a:rPr lang="en-US" altLang="zh-CN" sz="1600" dirty="0">
                <a:effectLst/>
                <a:latin typeface="Times New Roman" panose="02020603050405020304" pitchFamily="18" charset="0"/>
                <a:ea typeface="宋体" panose="02010600030101010101" pitchFamily="2" charset="-122"/>
              </a:rPr>
              <a:t>In R18, two kinds of ATG UE types have been defined, one with omni-directional antenna and the other with antenna array. For the UE with antenna array,  if dual-polarization antenna is used, UL MIMO can be supported. However, corresponding </a:t>
            </a:r>
            <a:r>
              <a:rPr lang="en-US" altLang="zh-CN" sz="1600">
                <a:effectLst/>
                <a:latin typeface="Times New Roman" panose="02020603050405020304" pitchFamily="18" charset="0"/>
                <a:ea typeface="宋体" panose="02010600030101010101" pitchFamily="2" charset="-122"/>
              </a:rPr>
              <a:t>requirements are not specified </a:t>
            </a:r>
            <a:r>
              <a:rPr lang="en-US" altLang="zh-CN" sz="1600" dirty="0">
                <a:effectLst/>
                <a:latin typeface="Times New Roman" panose="02020603050405020304" pitchFamily="18" charset="0"/>
                <a:ea typeface="宋体" panose="02010600030101010101" pitchFamily="2" charset="-122"/>
              </a:rPr>
              <a:t>in Rel-18.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Detailed core part objective</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251479" y="843553"/>
            <a:ext cx="8478732" cy="3785652"/>
          </a:xfrm>
          <a:prstGeom prst="rect">
            <a:avLst/>
          </a:prstGeom>
          <a:noFill/>
        </p:spPr>
        <p:txBody>
          <a:bodyPr wrap="square" rtlCol="0">
            <a:spAutoFit/>
          </a:bodyPr>
          <a:lstStyle/>
          <a:p>
            <a:pPr indent="0">
              <a:buFont typeface="Arial" panose="020B0604020202020204" pitchFamily="34" charset="0"/>
              <a:buNone/>
            </a:pPr>
            <a:r>
              <a:rPr lang="en-US" altLang="zh-CN" sz="1600" b="1" dirty="0">
                <a:latin typeface="Times New Roman" panose="02020603050405020304" pitchFamily="18" charset="0"/>
                <a:ea typeface="宋体" panose="02010600030101010101" pitchFamily="2" charset="-122"/>
              </a:rPr>
              <a:t>Objective of Core part WI</a:t>
            </a:r>
          </a:p>
          <a:p>
            <a:pPr marL="28575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Specify RF and RRM requirements for ATG to support FR1 MIMO [RAN4]</a:t>
            </a:r>
          </a:p>
          <a:p>
            <a:pPr marL="28575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Specify the general RF requirements for ATG UE and BS to support CA [RAN4]</a:t>
            </a:r>
          </a:p>
          <a:p>
            <a:pPr marL="742950" lvl="1" indent="-285750" algn="l">
              <a:buClrTx/>
              <a:buSzTx/>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focus on FR1+FR1 inter-band and intra-band CA band combinations for up to 2 bands DL with 1 band UL</a:t>
            </a:r>
          </a:p>
          <a:p>
            <a:pPr marL="742950" lvl="1" indent="-285750" algn="l">
              <a:buClrTx/>
              <a:buSzTx/>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sym typeface="+mn-ea"/>
              </a:rPr>
              <a:t>including configured output power, MPR, A-MPR, etc if needed</a:t>
            </a:r>
          </a:p>
          <a:p>
            <a:pPr marL="285750" lvl="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Specify the band-combination specific RF requirements for ATG UE and BS to support CA </a:t>
            </a:r>
            <a:r>
              <a:rPr lang="en-US" altLang="zh-CN" sz="1400" dirty="0">
                <a:effectLst/>
                <a:latin typeface="Times New Roman" panose="02020603050405020304" pitchFamily="18" charset="0"/>
                <a:ea typeface="宋体" panose="02010600030101010101" pitchFamily="2" charset="-122"/>
                <a:sym typeface="+mn-ea"/>
              </a:rPr>
              <a:t>[RAN4]</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For all listed NR inter-band CA and intra-band CA for up to 2 bands DL with 1 band UL</a:t>
            </a:r>
          </a:p>
          <a:p>
            <a:pPr marL="1200150" lvl="2"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intra-band: n79C, n41C, n78C</a:t>
            </a:r>
          </a:p>
          <a:p>
            <a:pPr marL="1200150" lvl="2"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inter-band: n3+n39, n34+n39, n1+n78</a:t>
            </a: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Define applicable frequencies, bandwidth and bandwidth sets</a:t>
            </a: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Analysize combinations that have self-desensitization and for the combinations where self-desensitization exists, specify at least ∆TIB, ∆RIB, MSD, testing points</a:t>
            </a:r>
          </a:p>
          <a:p>
            <a:pPr marL="285750" lvl="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Specify the RRM requirements to support CA </a:t>
            </a:r>
            <a:r>
              <a:rPr lang="en-US" altLang="zh-CN" sz="1400" dirty="0">
                <a:effectLst/>
                <a:latin typeface="Times New Roman" panose="02020603050405020304" pitchFamily="18" charset="0"/>
                <a:ea typeface="宋体" panose="02010600030101010101" pitchFamily="2" charset="-122"/>
                <a:sym typeface="+mn-ea"/>
              </a:rPr>
              <a:t>[RAN4]</a:t>
            </a:r>
            <a:endParaRPr lang="en-US" altLang="zh-CN" sz="14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including Maximum Transmission Timing Difference, Maximum Receive Timing Difference, SCell Activation and Deactivation Delay, Interruption etc if needed</a:t>
            </a:r>
          </a:p>
          <a:p>
            <a:pPr marL="285750" lvl="0" indent="-285750">
              <a:buFont typeface="Arial" panose="020B0604020202020204" pitchFamily="34" charset="0"/>
              <a:buChar char="•"/>
            </a:pPr>
            <a:r>
              <a:rPr lang="en-US" altLang="zh-CN" sz="1400" dirty="0">
                <a:effectLst/>
                <a:latin typeface="Times New Roman" panose="02020603050405020304" pitchFamily="18" charset="0"/>
                <a:ea typeface="宋体" panose="02010600030101010101" pitchFamily="2" charset="-122"/>
              </a:rPr>
              <a:t>Specify signaling and capability to support CA [RAN2]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13748" y="332542"/>
            <a:ext cx="8321543" cy="574490"/>
          </a:xfrm>
          <a:prstGeom prst="rect">
            <a:avLst/>
          </a:prstGeom>
        </p:spPr>
        <p:txBody>
          <a:bodyPr vert="horz" lIns="68576" tIns="34289" rIns="68576" bIns="34289" rtlCol="0" anchor="ctr">
            <a:noAutofit/>
          </a:bodyPr>
          <a:lstStyle/>
          <a:p>
            <a:pPr algn="ctr" defTabSz="685800">
              <a:defRPr/>
            </a:pPr>
            <a:r>
              <a:rPr lang="en-US" altLang="zh-CN" sz="2100" b="1" dirty="0">
                <a:latin typeface="微软雅黑" panose="020B0503020204020204" charset="-122"/>
                <a:ea typeface="微软雅黑" panose="020B0503020204020204" charset="-122"/>
              </a:rPr>
              <a:t>Detailed Performance part objective</a:t>
            </a:r>
            <a:endParaRPr lang="zh-CN" altLang="en-US" sz="2100" b="1" dirty="0">
              <a:latin typeface="微软雅黑" panose="020B0503020204020204" charset="-122"/>
              <a:ea typeface="微软雅黑" panose="020B0503020204020204" charset="-122"/>
            </a:endParaRPr>
          </a:p>
        </p:txBody>
      </p:sp>
      <p:sp>
        <p:nvSpPr>
          <p:cNvPr id="6" name="TextBox 5"/>
          <p:cNvSpPr txBox="1"/>
          <p:nvPr/>
        </p:nvSpPr>
        <p:spPr>
          <a:xfrm>
            <a:off x="251479" y="987698"/>
            <a:ext cx="8478732" cy="1814830"/>
          </a:xfrm>
          <a:prstGeom prst="rect">
            <a:avLst/>
          </a:prstGeom>
          <a:noFill/>
        </p:spPr>
        <p:txBody>
          <a:bodyPr wrap="square" rtlCol="0">
            <a:spAutoFit/>
          </a:bodyPr>
          <a:lstStyle/>
          <a:p>
            <a:pPr indent="0">
              <a:buFont typeface="Arial" panose="020B0604020202020204" pitchFamily="34" charset="0"/>
              <a:buNone/>
            </a:pPr>
            <a:r>
              <a:rPr lang="en-US" altLang="zh-CN" sz="1600" b="1" dirty="0">
                <a:latin typeface="Times New Roman" panose="02020603050405020304" pitchFamily="18" charset="0"/>
                <a:ea typeface="宋体" panose="02010600030101010101" pitchFamily="2" charset="-122"/>
              </a:rPr>
              <a:t>Objective of Performance part WI</a:t>
            </a:r>
          </a:p>
          <a:p>
            <a:pPr marL="285750" lvl="0"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Specify corresponding RRM performance requirements and test cases for ATG UE [RAN4]</a:t>
            </a:r>
          </a:p>
          <a:p>
            <a:pPr marL="285750" lvl="0"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Specify corresponding demodulation performance requirements for ATG BS [RAN4]</a:t>
            </a:r>
          </a:p>
          <a:p>
            <a:pPr marL="285750" lvl="0"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Specify corresponding demodulation performance and CSI reporting requirements for ATG UE [RAN4]</a:t>
            </a:r>
          </a:p>
          <a:p>
            <a:pPr marL="285750" lvl="0" indent="-285750">
              <a:buFont typeface="Arial" panose="020B0604020202020204" pitchFamily="34" charset="0"/>
              <a:buChar char="•"/>
            </a:pPr>
            <a:r>
              <a:rPr lang="en-US" altLang="zh-CN" sz="1600" dirty="0">
                <a:effectLst/>
                <a:latin typeface="Times New Roman" panose="02020603050405020304" pitchFamily="18" charset="0"/>
                <a:ea typeface="宋体" panose="02010600030101010101" pitchFamily="2" charset="-122"/>
              </a:rPr>
              <a:t>Specify test procedures for ATG BS conformance testing and conformance requirements [RAN4]</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953</Words>
  <Application>Microsoft Office PowerPoint</Application>
  <PresentationFormat>全屏显示(16:9)</PresentationFormat>
  <Paragraphs>98</Paragraphs>
  <Slides>8</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微软雅黑</vt:lpstr>
      <vt:lpstr>Arial</vt:lpstr>
      <vt:lpstr>Calibri</vt:lpstr>
      <vt:lpstr>Segoe UI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76</cp:revision>
  <dcterms:created xsi:type="dcterms:W3CDTF">2023-05-29T11:07:00Z</dcterms:created>
  <dcterms:modified xsi:type="dcterms:W3CDTF">2024-03-11T09:36:49Z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34F6D8156D8547109F6363FF669B70B7</vt:lpwstr>
  </property>
  <property fmtid="{D5CDD505-2E9C-101B-9397-08002B2CF9AE}" pid="3" name="KSOProductBuildVer">
    <vt:lpwstr>2052-11.8.2.12085</vt:lpwstr>
  </property>
</Properties>
</file>