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17"/>
  </p:notesMasterIdLst>
  <p:handoutMasterIdLst>
    <p:handoutMasterId r:id="rId18"/>
  </p:handoutMasterIdLst>
  <p:sldIdLst>
    <p:sldId id="271" r:id="rId13"/>
    <p:sldId id="2147327433" r:id="rId14"/>
    <p:sldId id="261" r:id="rId15"/>
    <p:sldId id="2147327432" r:id="rId16"/>
  </p:sldIdLst>
  <p:sldSz cx="12192000" cy="6858000"/>
  <p:notesSz cx="6858000" cy="9144000"/>
  <p:embeddedFontLst>
    <p:embeddedFont>
      <p:font typeface="Ericsson Hilda" panose="00000500000000000000" pitchFamily="2" charset="0"/>
      <p:regular r:id="rId19"/>
      <p:bold r:id="rId20"/>
      <p:italic r:id="rId21"/>
      <p:boldItalic r:id="rId22"/>
    </p:embeddedFont>
    <p:embeddedFont>
      <p:font typeface="Ericsson Hilda ExtraBold" panose="00000900000000000000" pitchFamily="2" charset="0"/>
      <p:bold r:id="rId23"/>
    </p:embeddedFont>
    <p:embeddedFont>
      <p:font typeface="Ericsson Hilda ExtraLight" panose="00000300000000000000" pitchFamily="2" charset="0"/>
      <p:regular r:id="rId24"/>
    </p:embeddedFont>
    <p:embeddedFont>
      <p:font typeface="Ericsson Hilda Light" panose="00000400000000000000" pitchFamily="2" charset="0"/>
      <p:regular r:id="rId25"/>
      <p:italic r:id="rId26"/>
    </p:embeddedFont>
    <p:embeddedFont>
      <p:font typeface="Ericsson Technical Icons" panose="020B0604020202020204" charset="0"/>
      <p:regular r:id="rId27"/>
      <p:bold r:id="rId28"/>
      <p:italic r:id="rId29"/>
      <p:boldItalic r:id="rId30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55250B-A5FD-4F3B-8241-E458EDA6A6E6}" v="72" dt="2024-03-11T18:02:05.265"/>
    <p1510:client id="{73CC891A-C856-444A-A69D-BB42A70AC29E}" v="12" dt="2024-03-10T19:57:30.816"/>
    <p1510:client id="{E212676E-7DE5-463C-937E-2F9BC25E2FF1}" v="12" dt="2024-03-11T01:11:50.0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124" autoAdjust="0"/>
  </p:normalViewPr>
  <p:slideViewPr>
    <p:cSldViewPr snapToGrid="0" snapToObjects="1" showGuides="1">
      <p:cViewPr varScale="1">
        <p:scale>
          <a:sx n="162" d="100"/>
          <a:sy n="162" d="100"/>
        </p:scale>
        <p:origin x="120" y="1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customXml" Target="../customXml/item10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microsoft.com/office/2015/10/relationships/revisionInfo" Target="revisionInfo.xml"/><Relationship Id="rId8" Type="http://schemas.openxmlformats.org/officeDocument/2006/relationships/customXml" Target="../customXml/item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3C21E118-EBDD-4F30-B817-FF97E0F3487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21C85EDC-4576-4FE7-AF4F-81C8F39B30C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A55C65E6-AF66-4B21-B4F6-300C4CB0CDC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SM">
            <a:extLst>
              <a:ext uri="{FF2B5EF4-FFF2-40B4-BE49-F238E27FC236}">
                <a16:creationId xmlns:a16="http://schemas.microsoft.com/office/drawing/2014/main" id="{DF553ED4-4F6E-465C-B276-FFEA635941C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64A89A-636B-4541-9D51-69C3B4A0F30A}"/>
              </a:ext>
            </a:extLst>
          </p:cNvPr>
          <p:cNvSpPr txBox="1">
            <a:spLocks noGrp="1"/>
          </p:cNvSpPr>
          <p:nvPr>
            <p:ph idx="4294967295"/>
          </p:nvPr>
        </p:nvSpPr>
        <p:spPr/>
        <p:txBody>
          <a:bodyPr/>
          <a:lstStyle>
            <a:lvl1pPr>
              <a:defRPr/>
            </a:lvl1pPr>
            <a:lvl2pPr marL="179999" lvl="0">
              <a:defRPr/>
            </a:lvl2pPr>
            <a:lvl3pPr marL="179999" lvl="1">
              <a:defRPr/>
            </a:lvl3pPr>
            <a:lvl4pPr marL="363602" lvl="2">
              <a:defRPr/>
            </a:lvl4pPr>
            <a:lvl5pPr marL="543601" lvl="3"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8B53B6E-E76E-4A1B-8F7B-4EA1E00FCC8D}"/>
              </a:ext>
            </a:extLst>
          </p:cNvPr>
          <p:cNvSpPr txBox="1"/>
          <p:nvPr/>
        </p:nvSpPr>
        <p:spPr>
          <a:xfrm>
            <a:off x="395999" y="6524628"/>
            <a:ext cx="3635611" cy="12311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0" tIns="0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00" b="0" i="0" u="none" strike="noStrike" kern="0" cap="none" spc="0" baseline="0">
                <a:solidFill>
                  <a:srgbClr val="1A1816"/>
                </a:solidFill>
                <a:uFillTx/>
                <a:latin typeface="Ericsson Hilda"/>
              </a:rPr>
              <a:t>  |  ECHAPTH Thomas Chapman  |  2024-03-07  |  Ericsson Internal  |  Page </a:t>
            </a:r>
            <a:fld id="{E7F607C7-0EB9-4E8B-83B9-9FBB55045613}" type="slidenum">
              <a:rPr lang="en-US" sz="800" b="0" i="0" u="none" strike="noStrike" kern="0" cap="none" spc="0" baseline="0" smtClean="0">
                <a:solidFill>
                  <a:srgbClr val="1A1816"/>
                </a:solidFill>
                <a:uFillTx/>
                <a:latin typeface="Ericsson Hilda"/>
              </a:rPr>
              <a:t>‹#›</a:t>
            </a:fld>
            <a:r>
              <a:rPr lang="en-US" sz="800" b="0" i="0" u="none" strike="noStrike" kern="0" cap="none" spc="0" baseline="0">
                <a:solidFill>
                  <a:srgbClr val="1A1816"/>
                </a:solidFill>
                <a:uFillTx/>
                <a:latin typeface="Ericsson Hilda"/>
              </a:rPr>
              <a:t> of 4</a:t>
            </a: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75DC5B1C-A59D-48AF-BDAB-DA4D3C5724CD}"/>
              </a:ext>
            </a:extLst>
          </p:cNvPr>
          <p:cNvSpPr/>
          <p:nvPr/>
        </p:nvSpPr>
        <p:spPr>
          <a:xfrm>
            <a:off x="395999" y="6408755"/>
            <a:ext cx="79516" cy="262396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marL="357192" marR="0" lvl="0" indent="-357192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Ericsson Hilda" pitchFamily="2"/>
              <a:buChar char="—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0" cap="none" spc="0" baseline="0">
              <a:solidFill>
                <a:srgbClr val="FFFFFF"/>
              </a:solidFill>
              <a:uFillTx/>
              <a:latin typeface="Ericsson Hilda"/>
            </a:endParaRPr>
          </a:p>
        </p:txBody>
      </p:sp>
    </p:spTree>
    <p:extLst>
      <p:ext uri="{BB962C8B-B14F-4D97-AF65-F5344CB8AC3E}">
        <p14:creationId xmlns:p14="http://schemas.microsoft.com/office/powerpoint/2010/main" val="217222989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868133C7-91C9-4ACB-969E-2597433951B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1B3ACA57-2963-4EE8-BCB3-986AA04E4BB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46438928-7268-480D-B4C6-E0B87325806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393967CE-CDD7-4B88-9E2E-EDF86D8D022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4CB83205-4D53-4245-85B2-4D353EA23C5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035320D6-99F3-415F-BBCC-13D1BECF6F8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6B7D89DD-99DA-404A-B14A-34E40E6F906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F619E4CC-B5C1-406E-866D-17EDEFB8D99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  <p:sldLayoutId id="2147483710" r:id="rId1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10.xml"/><Relationship Id="rId1" Type="http://schemas.openxmlformats.org/officeDocument/2006/relationships/customXml" Target="../../customXml/item11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6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Views on Rel-19 RAN4 RRM package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Ericsson</a:t>
            </a:r>
          </a:p>
          <a:p>
            <a:r>
              <a:rPr lang="en-US" dirty="0"/>
              <a:t>RP-240505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055FD-7270-41B1-84BB-6EA164A96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353" y="250155"/>
            <a:ext cx="8399669" cy="716838"/>
          </a:xfrm>
        </p:spPr>
        <p:txBody>
          <a:bodyPr/>
          <a:lstStyle/>
          <a:p>
            <a:r>
              <a:rPr lang="en-US"/>
              <a:t>Measurement delay reduction in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B3BA6-4DE0-41D6-A7C2-EB462B99723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8804" y="1149971"/>
            <a:ext cx="12133195" cy="5407808"/>
          </a:xfrm>
        </p:spPr>
        <p:txBody>
          <a:bodyPr/>
          <a:lstStyle/>
          <a:p>
            <a:r>
              <a:rPr lang="en-US" dirty="0"/>
              <a:t>Background:</a:t>
            </a:r>
          </a:p>
          <a:p>
            <a:pPr lvl="2"/>
            <a:r>
              <a:rPr lang="en-US" dirty="0"/>
              <a:t>In FR2, measurement delay for L1 and L3 measurements can be very long:</a:t>
            </a:r>
          </a:p>
          <a:p>
            <a:pPr lvl="3"/>
            <a:r>
              <a:rPr lang="en-US" dirty="0"/>
              <a:t>UE Rx beam sweeping takes very long e.g. 8 Rx beam sweeps needed before each sample.</a:t>
            </a:r>
          </a:p>
          <a:p>
            <a:pPr lvl="2"/>
            <a:r>
              <a:rPr lang="en-US" dirty="0"/>
              <a:t>Longer delay causes more scheduling restriction resulting in throughput loss.</a:t>
            </a:r>
          </a:p>
          <a:p>
            <a:pPr lvl="2"/>
            <a:r>
              <a:rPr lang="en-US" dirty="0"/>
              <a:t>Some Rel-18 UE implementations can receive data from multiple directions e.g. 2 TRPs.</a:t>
            </a:r>
          </a:p>
          <a:p>
            <a:pPr lvl="2"/>
            <a:endParaRPr lang="en-US" dirty="0"/>
          </a:p>
          <a:p>
            <a:r>
              <a:rPr lang="en-US" dirty="0"/>
              <a:t>Objective of the Rel-19 work item includes:</a:t>
            </a:r>
          </a:p>
          <a:p>
            <a:pPr lvl="1"/>
            <a:r>
              <a:rPr lang="en-US" dirty="0"/>
              <a:t>Study and specify enhanced FR2 SSB-based L3 measurement  delay requirements, where enhancements are due to:</a:t>
            </a:r>
          </a:p>
          <a:p>
            <a:pPr lvl="2"/>
            <a:r>
              <a:rPr lang="en-US" dirty="0"/>
              <a:t>multi-Rx chain in the UE by using faster beam sweeping.</a:t>
            </a:r>
          </a:p>
          <a:p>
            <a:pPr lvl="1"/>
            <a:r>
              <a:rPr lang="en-US" dirty="0"/>
              <a:t>The enhanced measurements requirements above comprise: </a:t>
            </a:r>
          </a:p>
          <a:p>
            <a:pPr lvl="2"/>
            <a:r>
              <a:rPr lang="en-US" dirty="0"/>
              <a:t>Intra/inter frequency and inter-RAT measurements for NR/CA/DC  in all RRC states.</a:t>
            </a:r>
          </a:p>
          <a:p>
            <a:pPr lvl="1"/>
            <a:endParaRPr lang="en-US" dirty="0"/>
          </a:p>
        </p:txBody>
      </p:sp>
      <p:sp>
        <p:nvSpPr>
          <p:cNvPr id="126" name="Rectangle 19">
            <a:extLst>
              <a:ext uri="{FF2B5EF4-FFF2-40B4-BE49-F238E27FC236}">
                <a16:creationId xmlns:a16="http://schemas.microsoft.com/office/drawing/2014/main" id="{15E3EB64-7B0F-438C-B389-C3D0261B1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7223" y="63232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533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055FD-7270-41B1-84BB-6EA164A96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88" y="38907"/>
            <a:ext cx="8399669" cy="716838"/>
          </a:xfrm>
        </p:spPr>
        <p:txBody>
          <a:bodyPr/>
          <a:lstStyle/>
          <a:p>
            <a:r>
              <a:rPr lang="en-US" dirty="0"/>
              <a:t>Relaxed RLM and BFD for RedCap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B3BA6-4DE0-41D6-A7C2-EB462B99723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792" y="1218779"/>
            <a:ext cx="7436344" cy="4966849"/>
          </a:xfrm>
        </p:spPr>
        <p:txBody>
          <a:bodyPr/>
          <a:lstStyle/>
          <a:p>
            <a:r>
              <a:rPr lang="en-US" sz="1800" dirty="0"/>
              <a:t>Background:</a:t>
            </a:r>
          </a:p>
          <a:p>
            <a:pPr lvl="2"/>
            <a:r>
              <a:rPr lang="en-US" sz="1800" dirty="0"/>
              <a:t>The relaxed beam failure detection (BFD) and radio link monitoring (RLM) is specified for normal UEs but not for Redcap UE</a:t>
            </a:r>
          </a:p>
          <a:p>
            <a:pPr lvl="3"/>
            <a:r>
              <a:rPr lang="en-US" sz="1800" dirty="0"/>
              <a:t>Time-domain relaxation of RLM evaluation period and BFD evaluation period was introduced for non-RedCap UEs, see figure to the right. </a:t>
            </a:r>
          </a:p>
          <a:p>
            <a:pPr lvl="2"/>
            <a:r>
              <a:rPr lang="en-US" sz="1800" dirty="0"/>
              <a:t>UE power saving is more critical for Redcap UEs.</a:t>
            </a:r>
          </a:p>
          <a:p>
            <a:pPr lvl="3"/>
            <a:r>
              <a:rPr lang="en-US" sz="1800" dirty="0"/>
              <a:t>Scenario with low speed/quasi-static may be common for Redcap</a:t>
            </a:r>
          </a:p>
          <a:p>
            <a:pPr marL="987425" lvl="2" indent="-457200"/>
            <a:r>
              <a:rPr lang="en-US" sz="1800" dirty="0"/>
              <a:t>For 2 Rx RedCap, no substantial workload is expected since legacy work could possibly be reused.</a:t>
            </a:r>
          </a:p>
          <a:p>
            <a:pPr marL="987425" lvl="2" indent="-457200"/>
            <a:r>
              <a:rPr lang="en-US" sz="1800" dirty="0"/>
              <a:t>For 1 Rx RedCap, additional work might be needed.</a:t>
            </a:r>
          </a:p>
          <a:p>
            <a:r>
              <a:rPr lang="en-US" sz="1800" dirty="0"/>
              <a:t>Objective of Rel-19 extension includes:</a:t>
            </a:r>
          </a:p>
          <a:p>
            <a:pPr lvl="1"/>
            <a:r>
              <a:rPr lang="en-US" sz="1800" dirty="0"/>
              <a:t>Specify relaxed radio link monitoring and beam failure detection requirements for RedCap based on the Rel-17 relaxed RLM/BFD requirements </a:t>
            </a:r>
            <a:r>
              <a:rPr lang="en-US" sz="1800"/>
              <a:t>for non-RedCap UE. </a:t>
            </a:r>
            <a:endParaRPr lang="en-US" sz="1800" dirty="0"/>
          </a:p>
          <a:p>
            <a:pPr marL="987425" lvl="2" indent="-457200"/>
            <a:endParaRPr lang="en-US" sz="1800" dirty="0"/>
          </a:p>
          <a:p>
            <a:pPr marL="987425" lvl="2" indent="-457200"/>
            <a:endParaRPr lang="en-US" sz="1800" dirty="0"/>
          </a:p>
        </p:txBody>
      </p:sp>
      <p:sp>
        <p:nvSpPr>
          <p:cNvPr id="126" name="Rectangle 19">
            <a:extLst>
              <a:ext uri="{FF2B5EF4-FFF2-40B4-BE49-F238E27FC236}">
                <a16:creationId xmlns:a16="http://schemas.microsoft.com/office/drawing/2014/main" id="{15E3EB64-7B0F-438C-B389-C3D0261B1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7223" y="469639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6DF9F1-7722-4090-30B8-BFE47A537F38}"/>
              </a:ext>
            </a:extLst>
          </p:cNvPr>
          <p:cNvSpPr/>
          <p:nvPr/>
        </p:nvSpPr>
        <p:spPr bwMode="auto">
          <a:xfrm>
            <a:off x="7296473" y="4925080"/>
            <a:ext cx="77931" cy="425801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255F58D-D56A-6858-0583-8DCD56618525}"/>
              </a:ext>
            </a:extLst>
          </p:cNvPr>
          <p:cNvCxnSpPr>
            <a:cxnSpLocks/>
            <a:stCxn id="4" idx="2"/>
          </p:cNvCxnSpPr>
          <p:nvPr/>
        </p:nvCxnSpPr>
        <p:spPr bwMode="auto">
          <a:xfrm>
            <a:off x="7335439" y="5350881"/>
            <a:ext cx="446029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8D1EB3E8-E378-FAED-B1A2-214E53AAA8F1}"/>
              </a:ext>
            </a:extLst>
          </p:cNvPr>
          <p:cNvSpPr/>
          <p:nvPr/>
        </p:nvSpPr>
        <p:spPr bwMode="auto">
          <a:xfrm>
            <a:off x="11099586" y="4925080"/>
            <a:ext cx="77931" cy="425801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5B52F5-600C-D7A6-6D4B-9C9603EF5E4C}"/>
              </a:ext>
            </a:extLst>
          </p:cNvPr>
          <p:cNvSpPr/>
          <p:nvPr/>
        </p:nvSpPr>
        <p:spPr bwMode="auto">
          <a:xfrm>
            <a:off x="8691200" y="4934487"/>
            <a:ext cx="77931" cy="425801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7C9FF7-97A4-A2F7-D360-E31BCD463302}"/>
              </a:ext>
            </a:extLst>
          </p:cNvPr>
          <p:cNvSpPr txBox="1"/>
          <p:nvPr/>
        </p:nvSpPr>
        <p:spPr bwMode="auto">
          <a:xfrm>
            <a:off x="11463228" y="5374453"/>
            <a:ext cx="332508" cy="1051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800" b="1"/>
              <a:t>Time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82399F-3BB6-7CF2-93E1-364A5F9CE8B9}"/>
              </a:ext>
            </a:extLst>
          </p:cNvPr>
          <p:cNvSpPr txBox="1"/>
          <p:nvPr/>
        </p:nvSpPr>
        <p:spPr bwMode="auto">
          <a:xfrm>
            <a:off x="7131299" y="5637346"/>
            <a:ext cx="2582220" cy="3820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endParaRPr lang="en-US" sz="8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1A6E85-CEC9-958F-FE90-457572407B36}"/>
              </a:ext>
            </a:extLst>
          </p:cNvPr>
          <p:cNvSpPr txBox="1"/>
          <p:nvPr/>
        </p:nvSpPr>
        <p:spPr bwMode="auto">
          <a:xfrm>
            <a:off x="8872549" y="4997841"/>
            <a:ext cx="564560" cy="1835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800" b="1"/>
              <a:t>....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FE94D51-6C8E-A273-2D8E-3D645B28BF86}"/>
              </a:ext>
            </a:extLst>
          </p:cNvPr>
          <p:cNvCxnSpPr>
            <a:cxnSpLocks/>
          </p:cNvCxnSpPr>
          <p:nvPr/>
        </p:nvCxnSpPr>
        <p:spPr>
          <a:xfrm>
            <a:off x="7374404" y="5171852"/>
            <a:ext cx="1316796" cy="9555"/>
          </a:xfrm>
          <a:prstGeom prst="line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DED7A65-23D9-709A-18C0-9FD88C2D93E5}"/>
              </a:ext>
            </a:extLst>
          </p:cNvPr>
          <p:cNvSpPr txBox="1"/>
          <p:nvPr/>
        </p:nvSpPr>
        <p:spPr bwMode="auto">
          <a:xfrm>
            <a:off x="7591755" y="5136509"/>
            <a:ext cx="564559" cy="216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endParaRPr lang="en-US" sz="8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6CEC90D-88CD-18FF-44C7-2F865FF3ED77}"/>
              </a:ext>
            </a:extLst>
          </p:cNvPr>
          <p:cNvSpPr/>
          <p:nvPr/>
        </p:nvSpPr>
        <p:spPr bwMode="auto">
          <a:xfrm>
            <a:off x="9540728" y="4929414"/>
            <a:ext cx="77931" cy="425801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C6F10B5-7A89-AF6A-7ED0-0F9A1F1B06B0}"/>
              </a:ext>
            </a:extLst>
          </p:cNvPr>
          <p:cNvCxnSpPr>
            <a:cxnSpLocks/>
          </p:cNvCxnSpPr>
          <p:nvPr/>
        </p:nvCxnSpPr>
        <p:spPr>
          <a:xfrm>
            <a:off x="7335439" y="4785748"/>
            <a:ext cx="2230148" cy="0"/>
          </a:xfrm>
          <a:prstGeom prst="line">
            <a:avLst/>
          </a:prstGeom>
          <a:ln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1299F37-B055-A1E1-2273-B6017E6CB8D3}"/>
              </a:ext>
            </a:extLst>
          </p:cNvPr>
          <p:cNvSpPr txBox="1"/>
          <p:nvPr/>
        </p:nvSpPr>
        <p:spPr bwMode="auto">
          <a:xfrm>
            <a:off x="8158491" y="4634788"/>
            <a:ext cx="843349" cy="216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800" b="1" dirty="0"/>
              <a:t>With relaxation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4FED85-33B7-5285-5E3E-7265AC554804}"/>
              </a:ext>
            </a:extLst>
          </p:cNvPr>
          <p:cNvSpPr txBox="1"/>
          <p:nvPr/>
        </p:nvSpPr>
        <p:spPr bwMode="auto">
          <a:xfrm>
            <a:off x="10251608" y="5044726"/>
            <a:ext cx="564560" cy="1835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800" b="1"/>
              <a:t>....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1C951A0-FC1F-9694-1D08-4997A56C3544}"/>
              </a:ext>
            </a:extLst>
          </p:cNvPr>
          <p:cNvSpPr txBox="1"/>
          <p:nvPr/>
        </p:nvSpPr>
        <p:spPr bwMode="auto">
          <a:xfrm>
            <a:off x="7180668" y="5788453"/>
            <a:ext cx="1821172" cy="17670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800" b="1" dirty="0"/>
              <a:t>= Measurement occasion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7F11180-D5D8-7796-ADF2-6E4B498F2104}"/>
              </a:ext>
            </a:extLst>
          </p:cNvPr>
          <p:cNvSpPr/>
          <p:nvPr/>
        </p:nvSpPr>
        <p:spPr bwMode="auto">
          <a:xfrm>
            <a:off x="7335439" y="5811102"/>
            <a:ext cx="77931" cy="96969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7F7566-4E45-8C81-E3C8-E2E338CF02D7}"/>
              </a:ext>
            </a:extLst>
          </p:cNvPr>
          <p:cNvSpPr/>
          <p:nvPr/>
        </p:nvSpPr>
        <p:spPr bwMode="auto">
          <a:xfrm>
            <a:off x="7084425" y="4263098"/>
            <a:ext cx="5088139" cy="188944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ADD296B-A1E5-466D-54AD-91E3FD08AFE4}"/>
              </a:ext>
            </a:extLst>
          </p:cNvPr>
          <p:cNvSpPr txBox="1"/>
          <p:nvPr/>
        </p:nvSpPr>
        <p:spPr>
          <a:xfrm>
            <a:off x="7852170" y="6202168"/>
            <a:ext cx="4133461" cy="307259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200" b="1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Figure</a:t>
            </a:r>
            <a:r>
              <a:rPr kumimoji="0" lang="en-US" sz="1200" b="1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1:  Time-domain relaxation of RLM/BFD evaluation period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F26AAF2-9DCA-1EAB-D6F9-92C4C3976703}"/>
              </a:ext>
            </a:extLst>
          </p:cNvPr>
          <p:cNvSpPr txBox="1"/>
          <p:nvPr/>
        </p:nvSpPr>
        <p:spPr bwMode="auto">
          <a:xfrm>
            <a:off x="7725073" y="5027952"/>
            <a:ext cx="682709" cy="216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800" b="1" dirty="0"/>
              <a:t>No relaxation</a:t>
            </a:r>
          </a:p>
        </p:txBody>
      </p:sp>
    </p:spTree>
    <p:extLst>
      <p:ext uri="{BB962C8B-B14F-4D97-AF65-F5344CB8AC3E}">
        <p14:creationId xmlns:p14="http://schemas.microsoft.com/office/powerpoint/2010/main" val="387007664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3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QJTE2/PJxvTtrRIuvejS7+INNjsUm3PlIarZTappEl4="},{"name":"ConfidentialityClass","value":"5wlu7ZdPxHQj1W0w+yTNSg=="},{"name":"LanguageCode","value":"5wlu7ZdPxHQj1W0w+yTNSg=="},{"name":"Date","value":"ki0D0WYwSuYU5Ff0sfBodA=="},{"name":"TemplateType","value":"5wlu7ZdPxHQj1W0w+yTNSg=="},{"name":"DocTitle","value":"5wlu7ZdPxHQj1W0w+yTNSg=="},{"name":"TotalPageNo","value":"5wlu7ZdPxHQj1W0w+yTNSg=="},{"name":"DocNo","value":"5wlu7ZdPxHQj1W0w+yTNSg=="},{"name":"Prepared","value":"OlqEL1jgr9xtA+0DtU74KwxFJIEkrTEwR0t3jEzGl04="}]}]]></TemplafyFormConfiguratio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7e528215e3212bbbcbdf656cf639cf3d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d638218ff54790570c02bea4e5f4112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72516535-7702-46AF-9B1F-8623A67A824E}">
  <ds:schemaRefs/>
</ds:datastoreItem>
</file>

<file path=customXml/itemProps11.xml><?xml version="1.0" encoding="utf-8"?>
<ds:datastoreItem xmlns:ds="http://schemas.openxmlformats.org/officeDocument/2006/customXml" ds:itemID="{32BA7684-6BE4-4F73-B22E-30934AB379B8}">
  <ds:schemaRefs/>
</ds:datastoreItem>
</file>

<file path=customXml/itemProps2.xml><?xml version="1.0" encoding="utf-8"?>
<ds:datastoreItem xmlns:ds="http://schemas.openxmlformats.org/officeDocument/2006/customXml" ds:itemID="{07958A4E-FAB1-42E4-B6B5-29B01F63F87B}">
  <ds:schemaRefs/>
</ds:datastoreItem>
</file>

<file path=customXml/itemProps3.xml><?xml version="1.0" encoding="utf-8"?>
<ds:datastoreItem xmlns:ds="http://schemas.openxmlformats.org/officeDocument/2006/customXml" ds:itemID="{D92C3DF5-A179-4E2D-BD20-07044B39171F}">
  <ds:schemaRefs/>
</ds:datastoreItem>
</file>

<file path=customXml/itemProps4.xml><?xml version="1.0" encoding="utf-8"?>
<ds:datastoreItem xmlns:ds="http://schemas.openxmlformats.org/officeDocument/2006/customXml" ds:itemID="{E4D665DD-1D95-4D8F-B632-B98079AF6F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B9AEDDE3-EA02-4A8F-B8F8-0606A0AA45FC}">
  <ds:schemaRefs/>
</ds:datastoreItem>
</file>

<file path=customXml/itemProps6.xml><?xml version="1.0" encoding="utf-8"?>
<ds:datastoreItem xmlns:ds="http://schemas.openxmlformats.org/officeDocument/2006/customXml" ds:itemID="{58CC0B31-82B9-497A-9A2E-F3F72D0BBDAD}">
  <ds:schemaRefs/>
</ds:datastoreItem>
</file>

<file path=customXml/itemProps7.xml><?xml version="1.0" encoding="utf-8"?>
<ds:datastoreItem xmlns:ds="http://schemas.openxmlformats.org/officeDocument/2006/customXml" ds:itemID="{56F2EE69-0CCA-4F48-BE22-EC4A886C57A7}">
  <ds:schemaRefs>
    <ds:schemaRef ds:uri="http://schemas.microsoft.com/sharepoint/v3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  <ds:schemaRef ds:uri="http://purl.org/dc/terms/"/>
    <ds:schemaRef ds:uri="d8762117-8292-4133-b1c7-eab5c6487cfd"/>
    <ds:schemaRef ds:uri="9b239327-9e80-40e4-b1b7-4394fed77a33"/>
    <ds:schemaRef ds:uri="2f282d3b-eb4a-4b09-b61f-b9593442e286"/>
    <ds:schemaRef ds:uri="http://purl.org/dc/dcmitype/"/>
  </ds:schemaRefs>
</ds:datastoreItem>
</file>

<file path=customXml/itemProps8.xml><?xml version="1.0" encoding="utf-8"?>
<ds:datastoreItem xmlns:ds="http://schemas.openxmlformats.org/officeDocument/2006/customXml" ds:itemID="{1CE36EA9-2186-4EB1-871A-8AE59C2A13BB}">
  <ds:schemaRefs/>
</ds:datastoreItem>
</file>

<file path=customXml/itemProps9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4020</TotalTime>
  <Words>301</Words>
  <Application>Microsoft Office PowerPoint</Application>
  <PresentationFormat>Widescreen</PresentationFormat>
  <Paragraphs>36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Ericsson Hilda ExtraBold</vt:lpstr>
      <vt:lpstr>Ericsson Hilda</vt:lpstr>
      <vt:lpstr>Ericsson Hilda ExtraLight</vt:lpstr>
      <vt:lpstr>Ericsson Technical Icons</vt:lpstr>
      <vt:lpstr>Ericsson Hilda Light</vt:lpstr>
      <vt:lpstr>PresentationTemplate2021</vt:lpstr>
      <vt:lpstr>Views on Rel-19 RAN4 RRM package</vt:lpstr>
      <vt:lpstr>Measurement delay reduction in FR2</vt:lpstr>
      <vt:lpstr>PowerPoint Presentation</vt:lpstr>
      <vt:lpstr>Relaxed RLM and BFD for RedCap UEs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Rel-19 RAN4 demodulation</dc:title>
  <dc:creator>ECHAPTH Thomas Chapman</dc:creator>
  <cp:keywords/>
  <dc:description>Rev</dc:description>
  <cp:lastModifiedBy>Santhan T</cp:lastModifiedBy>
  <cp:revision>150</cp:revision>
  <dcterms:created xsi:type="dcterms:W3CDTF">2019-04-23T15:12:54Z</dcterms:created>
  <dcterms:modified xsi:type="dcterms:W3CDTF">2024-03-11T18:02:33Z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2024-01-18T12:10:12.1362348Z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637104475104519859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Ericsson Internal</vt:lpwstr>
  </property>
  <property fmtid="{D5CDD505-2E9C-101B-9397-08002B2CF9AE}" pid="15" name="ExtConf">
    <vt:lpwstr/>
  </property>
  <property fmtid="{D5CDD505-2E9C-101B-9397-08002B2CF9AE}" pid="16" name="Prepared">
    <vt:lpwstr>ECHAPTH Thomas Chapman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2024-03-07</vt:lpwstr>
  </property>
  <property fmtid="{D5CDD505-2E9C-101B-9397-08002B2CF9AE}" pid="21" name="Reference">
    <vt:lpwstr/>
  </property>
  <property fmtid="{D5CDD505-2E9C-101B-9397-08002B2CF9AE}" pid="22" name="Title">
    <vt:lpwstr>Rel-19 RAN4 demodulation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DocNoVisible">
    <vt:lpwstr>true</vt:lpwstr>
  </property>
  <property fmtid="{D5CDD505-2E9C-101B-9397-08002B2CF9AE}" pid="39" name="MediaServiceImageTags">
    <vt:lpwstr/>
  </property>
</Properties>
</file>