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29"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0"/>
          <c:order val="0"/>
          <c:spPr>
            <a:solidFill>
              <a:srgbClr val="0070C0"/>
            </a:solidFill>
            <a:ln>
              <a:noFill/>
            </a:ln>
            <a:effectLst/>
          </c:spPr>
          <c:invertIfNegative val="0"/>
          <c:dPt>
            <c:idx val="3"/>
            <c:invertIfNegative val="0"/>
            <c:bubble3D val="0"/>
            <c:spPr>
              <a:solidFill>
                <a:srgbClr val="0070C0"/>
              </a:solidFill>
              <a:ln>
                <a:noFill/>
              </a:ln>
              <a:effectLst/>
            </c:spPr>
            <c:extLst>
              <c:ext xmlns:c16="http://schemas.microsoft.com/office/drawing/2014/chart" uri="{C3380CC4-5D6E-409C-BE32-E72D297353CC}">
                <c16:uniqueId val="{00000001-C0DE-4434-A8EE-E97914566B64}"/>
              </c:ext>
            </c:extLst>
          </c:dPt>
          <c:dPt>
            <c:idx val="7"/>
            <c:invertIfNegative val="0"/>
            <c:bubble3D val="0"/>
            <c:spPr>
              <a:solidFill>
                <a:srgbClr val="0070C0"/>
              </a:solidFill>
              <a:ln>
                <a:noFill/>
              </a:ln>
              <a:effectLst/>
            </c:spPr>
            <c:extLst>
              <c:ext xmlns:c16="http://schemas.microsoft.com/office/drawing/2014/chart" uri="{C3380CC4-5D6E-409C-BE32-E72D297353CC}">
                <c16:uniqueId val="{00000003-C0DE-4434-A8EE-E97914566B64}"/>
              </c:ext>
            </c:extLst>
          </c:dPt>
          <c:dPt>
            <c:idx val="8"/>
            <c:invertIfNegative val="0"/>
            <c:bubble3D val="0"/>
            <c:spPr>
              <a:solidFill>
                <a:srgbClr val="FF0000"/>
              </a:solidFill>
              <a:ln>
                <a:noFill/>
              </a:ln>
              <a:effectLst/>
            </c:spPr>
            <c:extLst>
              <c:ext xmlns:c16="http://schemas.microsoft.com/office/drawing/2014/chart" uri="{C3380CC4-5D6E-409C-BE32-E72D297353CC}">
                <c16:uniqueId val="{00000005-C0DE-4434-A8EE-E97914566B64}"/>
              </c:ext>
            </c:extLst>
          </c:dPt>
          <c:cat>
            <c:strRef>
              <c:f>'[20231129 RAN#102 report.xlsx]Sheet1'!$A$9:$A$17</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report.xlsx]Sheet1'!$B$9:$B$17</c:f>
              <c:numCache>
                <c:formatCode>General</c:formatCode>
                <c:ptCount val="9"/>
                <c:pt idx="0">
                  <c:v>656</c:v>
                </c:pt>
                <c:pt idx="1">
                  <c:v>659</c:v>
                </c:pt>
                <c:pt idx="2">
                  <c:v>569</c:v>
                </c:pt>
                <c:pt idx="3">
                  <c:v>636</c:v>
                </c:pt>
                <c:pt idx="4">
                  <c:v>597</c:v>
                </c:pt>
                <c:pt idx="5">
                  <c:v>571</c:v>
                </c:pt>
                <c:pt idx="6">
                  <c:v>464</c:v>
                </c:pt>
                <c:pt idx="7">
                  <c:v>492</c:v>
                </c:pt>
                <c:pt idx="8">
                  <c:v>583</c:v>
                </c:pt>
              </c:numCache>
            </c:numRef>
          </c:val>
          <c:extLst>
            <c:ext xmlns:c16="http://schemas.microsoft.com/office/drawing/2014/chart" uri="{C3380CC4-5D6E-409C-BE32-E72D297353CC}">
              <c16:uniqueId val="{00000006-C0DE-4434-A8EE-E97914566B64}"/>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Attended </a:t>
                </a:r>
              </a:p>
              <a:p>
                <a:pPr>
                  <a:defRPr b="1"/>
                </a:pPr>
                <a:r>
                  <a:rPr lang="en-US" b="1"/>
                  <a:t>participants</a:t>
                </a:r>
                <a:endParaRPr lang="ko-KR" b="1"/>
              </a:p>
            </c:rich>
          </c:tx>
          <c:layout>
            <c:manualLayout>
              <c:xMode val="edge"/>
              <c:yMode val="edge"/>
              <c:x val="0"/>
              <c:y val="0.23848086925546946"/>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1"/>
          <c:order val="0"/>
          <c:spPr>
            <a:solidFill>
              <a:srgbClr val="0070C0"/>
            </a:solidFill>
            <a:ln>
              <a:noFill/>
            </a:ln>
            <a:effectLst/>
          </c:spPr>
          <c:invertIfNegative val="0"/>
          <c:dPt>
            <c:idx val="2"/>
            <c:invertIfNegative val="0"/>
            <c:bubble3D val="0"/>
            <c:spPr>
              <a:solidFill>
                <a:srgbClr val="0070C0"/>
              </a:solidFill>
              <a:ln>
                <a:noFill/>
              </a:ln>
              <a:effectLst/>
            </c:spPr>
            <c:extLst>
              <c:ext xmlns:c16="http://schemas.microsoft.com/office/drawing/2014/chart" uri="{C3380CC4-5D6E-409C-BE32-E72D297353CC}">
                <c16:uniqueId val="{00000001-7205-47E2-B4B5-C620BD9CAE43}"/>
              </c:ext>
            </c:extLst>
          </c:dPt>
          <c:dPt>
            <c:idx val="6"/>
            <c:invertIfNegative val="0"/>
            <c:bubble3D val="0"/>
            <c:spPr>
              <a:solidFill>
                <a:srgbClr val="0070C0"/>
              </a:solidFill>
              <a:ln>
                <a:noFill/>
              </a:ln>
              <a:effectLst/>
            </c:spPr>
            <c:extLst>
              <c:ext xmlns:c16="http://schemas.microsoft.com/office/drawing/2014/chart" uri="{C3380CC4-5D6E-409C-BE32-E72D297353CC}">
                <c16:uniqueId val="{00000003-7205-47E2-B4B5-C620BD9CAE43}"/>
              </c:ext>
            </c:extLst>
          </c:dPt>
          <c:dPt>
            <c:idx val="7"/>
            <c:invertIfNegative val="0"/>
            <c:bubble3D val="0"/>
            <c:spPr>
              <a:solidFill>
                <a:srgbClr val="0070C0"/>
              </a:solidFill>
              <a:ln>
                <a:noFill/>
              </a:ln>
              <a:effectLst/>
            </c:spPr>
            <c:extLst>
              <c:ext xmlns:c16="http://schemas.microsoft.com/office/drawing/2014/chart" uri="{C3380CC4-5D6E-409C-BE32-E72D297353CC}">
                <c16:uniqueId val="{00000005-7205-47E2-B4B5-C620BD9CAE43}"/>
              </c:ext>
            </c:extLst>
          </c:dPt>
          <c:dPt>
            <c:idx val="8"/>
            <c:invertIfNegative val="0"/>
            <c:bubble3D val="0"/>
            <c:spPr>
              <a:solidFill>
                <a:srgbClr val="FF0000"/>
              </a:solidFill>
              <a:ln>
                <a:noFill/>
              </a:ln>
              <a:effectLst/>
            </c:spPr>
            <c:extLst>
              <c:ext xmlns:c16="http://schemas.microsoft.com/office/drawing/2014/chart" uri="{C3380CC4-5D6E-409C-BE32-E72D297353CC}">
                <c16:uniqueId val="{00000007-7205-47E2-B4B5-C620BD9CAE43}"/>
              </c:ext>
            </c:extLst>
          </c:dPt>
          <c:cat>
            <c:strRef>
              <c:f>'[20231129 RAN#102 report.xlsx]Sheet1'!$D$18:$D$26</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report.xlsx]Sheet1'!$E$18:$E$26</c:f>
              <c:numCache>
                <c:formatCode>General</c:formatCode>
                <c:ptCount val="9"/>
                <c:pt idx="0">
                  <c:v>2480</c:v>
                </c:pt>
                <c:pt idx="1">
                  <c:v>2220</c:v>
                </c:pt>
                <c:pt idx="2">
                  <c:v>2254</c:v>
                </c:pt>
                <c:pt idx="3">
                  <c:v>2036</c:v>
                </c:pt>
                <c:pt idx="4">
                  <c:v>2045</c:v>
                </c:pt>
                <c:pt idx="5">
                  <c:v>2442</c:v>
                </c:pt>
                <c:pt idx="6">
                  <c:v>1974</c:v>
                </c:pt>
                <c:pt idx="7">
                  <c:v>1984</c:v>
                </c:pt>
                <c:pt idx="8">
                  <c:v>1875</c:v>
                </c:pt>
              </c:numCache>
            </c:numRef>
          </c:val>
          <c:extLst>
            <c:ext xmlns:c16="http://schemas.microsoft.com/office/drawing/2014/chart" uri="{C3380CC4-5D6E-409C-BE32-E72D297353CC}">
              <c16:uniqueId val="{00000008-7205-47E2-B4B5-C620BD9CAE43}"/>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tdocs</a:t>
                </a:r>
                <a:endParaRPr lang="ko-KR" b="1"/>
              </a:p>
            </c:rich>
          </c:tx>
          <c:layout>
            <c:manualLayout>
              <c:xMode val="edge"/>
              <c:yMode val="edge"/>
              <c:x val="3.287671232876712E-2"/>
              <c:y val="0.24174484356310855"/>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RP-240004</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sz="1800" dirty="0">
                <a:ea typeface="맑은 고딕" panose="020B0503020000020004" pitchFamily="34" charset="-127"/>
              </a:rPr>
              <a:t>Discussion on the following Rel-19 study items were kicked off in RAN1#116</a:t>
            </a:r>
          </a:p>
          <a:p>
            <a:pPr lvl="1" eaLnBrk="1" fontAlgn="t" hangingPunct="1">
              <a:spcBef>
                <a:spcPts val="300"/>
              </a:spcBef>
              <a:spcAft>
                <a:spcPts val="300"/>
              </a:spcAft>
            </a:pPr>
            <a:r>
              <a:rPr lang="en-US" sz="1600" dirty="0">
                <a:ea typeface="맑은 고딕" panose="020B0503020000020004" pitchFamily="34" charset="-127"/>
              </a:rPr>
              <a:t>Study on solutions for Ambient IoT (Internet of Things) in NR</a:t>
            </a:r>
          </a:p>
          <a:p>
            <a:pPr lvl="1" eaLnBrk="1" fontAlgn="t" hangingPunct="1">
              <a:spcBef>
                <a:spcPts val="300"/>
              </a:spcBef>
              <a:spcAft>
                <a:spcPts val="300"/>
              </a:spcAft>
            </a:pPr>
            <a:r>
              <a:rPr lang="en-US" sz="1600" dirty="0">
                <a:ea typeface="맑은 고딕" panose="020B0503020000020004" pitchFamily="34" charset="-127"/>
              </a:rPr>
              <a:t>Study on channel modelling for Integrated Sensing And Communication (ISAC) for NR</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Discussion on the following Rel-19 work items were kicked off in RAN1#116</a:t>
            </a:r>
          </a:p>
          <a:p>
            <a:pPr lvl="1" eaLnBrk="1" fontAlgn="t" hangingPunct="1">
              <a:spcBef>
                <a:spcPts val="300"/>
              </a:spcBef>
              <a:spcAft>
                <a:spcPts val="300"/>
              </a:spcAft>
            </a:pPr>
            <a:r>
              <a:rPr lang="en-US" altLang="ko-KR" sz="1600" dirty="0">
                <a:ea typeface="맑은 고딕" panose="020B0503020000020004" pitchFamily="34" charset="-127"/>
              </a:rPr>
              <a:t>Artificial Intelligence (AI)/Machine Learning (ML) for NR Air Interface</a:t>
            </a:r>
          </a:p>
          <a:p>
            <a:pPr lvl="1" eaLnBrk="1" fontAlgn="t" hangingPunct="1">
              <a:spcBef>
                <a:spcPts val="300"/>
              </a:spcBef>
              <a:spcAft>
                <a:spcPts val="300"/>
              </a:spcAft>
            </a:pPr>
            <a:r>
              <a:rPr lang="nn-NO" altLang="ko-KR" sz="1600" dirty="0">
                <a:ea typeface="맑은 고딕" panose="020B0503020000020004" pitchFamily="34" charset="-127"/>
              </a:rPr>
              <a:t>NR MIMO Phase 5</a:t>
            </a:r>
          </a:p>
          <a:p>
            <a:pPr lvl="1" eaLnBrk="1" fontAlgn="t" hangingPunct="1">
              <a:spcBef>
                <a:spcPts val="300"/>
              </a:spcBef>
              <a:spcAft>
                <a:spcPts val="300"/>
              </a:spcAft>
            </a:pPr>
            <a:r>
              <a:rPr lang="en-US" altLang="ko-KR" sz="1600" dirty="0">
                <a:ea typeface="맑은 고딕" panose="020B0503020000020004" pitchFamily="34" charset="-127"/>
              </a:rPr>
              <a:t>Evolution of NR duplex operation: Sub-band full duplex (SBFD)</a:t>
            </a:r>
          </a:p>
          <a:p>
            <a:pPr lvl="1" eaLnBrk="1" fontAlgn="t" hangingPunct="1">
              <a:spcBef>
                <a:spcPts val="300"/>
              </a:spcBef>
              <a:spcAft>
                <a:spcPts val="300"/>
              </a:spcAft>
            </a:pPr>
            <a:r>
              <a:rPr lang="en-US" altLang="ko-KR" sz="1600" dirty="0">
                <a:ea typeface="맑은 고딕" panose="020B0503020000020004" pitchFamily="34" charset="-127"/>
              </a:rPr>
              <a:t>Enhancements of network energy savings for NR</a:t>
            </a:r>
          </a:p>
          <a:p>
            <a:pPr lvl="1" eaLnBrk="1" fontAlgn="t" hangingPunct="1">
              <a:spcBef>
                <a:spcPts val="300"/>
              </a:spcBef>
              <a:spcAft>
                <a:spcPts val="300"/>
              </a:spcAft>
            </a:pPr>
            <a:r>
              <a:rPr lang="en-US" altLang="ko-KR" sz="1600" dirty="0">
                <a:ea typeface="맑은 고딕" panose="020B0503020000020004" pitchFamily="34" charset="-127"/>
              </a:rPr>
              <a:t>Low-power wake-up signal and receiver for NR (LP-WUS/WUR)</a:t>
            </a:r>
          </a:p>
          <a:p>
            <a:pPr lvl="1" eaLnBrk="1" fontAlgn="t" hangingPunct="1">
              <a:spcBef>
                <a:spcPts val="300"/>
              </a:spcBef>
              <a:spcAft>
                <a:spcPts val="300"/>
              </a:spcAft>
            </a:pPr>
            <a:r>
              <a:rPr lang="en-US" altLang="ko-KR" sz="1600" dirty="0">
                <a:ea typeface="맑은 고딕" panose="020B0503020000020004" pitchFamily="34" charset="-127"/>
              </a:rPr>
              <a:t>XR (</a:t>
            </a:r>
            <a:r>
              <a:rPr lang="en-US" altLang="ko-KR" sz="1600" dirty="0" err="1">
                <a:ea typeface="맑은 고딕" panose="020B0503020000020004" pitchFamily="34" charset="-127"/>
              </a:rPr>
              <a:t>eXtended</a:t>
            </a:r>
            <a:r>
              <a:rPr lang="en-US" altLang="ko-KR" sz="1600" dirty="0">
                <a:ea typeface="맑은 고딕" panose="020B0503020000020004" pitchFamily="34" charset="-127"/>
              </a:rPr>
              <a:t> Reality)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NR Phase 3</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Overall, progress for Rel-19 was reasonable considering RAN1#116 is the kickoff meeting </a:t>
            </a:r>
            <a:br>
              <a:rPr lang="en-US" altLang="ko-KR" sz="1800" dirty="0">
                <a:ea typeface="맑은 고딕" panose="020B0503020000020004" pitchFamily="34" charset="-127"/>
              </a:rPr>
            </a:br>
            <a:r>
              <a:rPr lang="en-US" altLang="ko-KR" sz="1800" dirty="0">
                <a:ea typeface="맑은 고딕" panose="020B0503020000020004" pitchFamily="34" charset="-127"/>
              </a:rPr>
              <a:t>(agreements in all Rel-19 SI/WI agenda items)</a:t>
            </a:r>
          </a:p>
          <a:p>
            <a:pPr eaLnBrk="1" fontAlgn="t" hangingPunct="1">
              <a:spcBef>
                <a:spcPts val="300"/>
              </a:spcBef>
              <a:spcAft>
                <a:spcPts val="300"/>
              </a:spcAft>
            </a:pPr>
            <a:endParaRPr lang="en-US" sz="18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289536172"/>
              </p:ext>
            </p:extLst>
          </p:nvPr>
        </p:nvGraphicFramePr>
        <p:xfrm>
          <a:off x="1131247" y="1345714"/>
          <a:ext cx="9960696" cy="3109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RP-240155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RP-240499 </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RP-240171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RP-240169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RP-240134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NR specifications up to Rel-17 are stable</a:t>
            </a:r>
          </a:p>
          <a:p>
            <a:pPr lvl="1">
              <a:spcBef>
                <a:spcPts val="300"/>
              </a:spcBef>
              <a:spcAft>
                <a:spcPts val="300"/>
              </a:spcAft>
            </a:pPr>
            <a:r>
              <a:rPr lang="en-US" altLang="ko-KR" dirty="0"/>
              <a:t>Rel-16: </a:t>
            </a:r>
            <a:r>
              <a:rPr lang="en-US" dirty="0"/>
              <a:t>4 Cat-F CRs were endorsed</a:t>
            </a:r>
          </a:p>
          <a:p>
            <a:pPr lvl="1">
              <a:spcBef>
                <a:spcPts val="300"/>
              </a:spcBef>
              <a:spcAft>
                <a:spcPts val="300"/>
              </a:spcAft>
            </a:pPr>
            <a:r>
              <a:rPr lang="en-US" dirty="0"/>
              <a:t>Rel-17: 18 Cat-F CRs were endorsed</a:t>
            </a:r>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ko-KR" dirty="0"/>
              <a:t>NR specifications up to Rel-18 are stabilizing well</a:t>
            </a:r>
          </a:p>
          <a:p>
            <a:pPr lvl="1">
              <a:spcBef>
                <a:spcPts val="300"/>
              </a:spcBef>
              <a:spcAft>
                <a:spcPts val="300"/>
              </a:spcAft>
            </a:pPr>
            <a:r>
              <a:rPr lang="en-US" altLang="ko-KR" dirty="0"/>
              <a:t>Rel-18 UE features have been updated and sent to RAN2</a:t>
            </a:r>
          </a:p>
          <a:p>
            <a:pPr lvl="1">
              <a:spcBef>
                <a:spcPts val="300"/>
              </a:spcBef>
              <a:spcAft>
                <a:spcPts val="300"/>
              </a:spcAft>
            </a:pPr>
            <a:r>
              <a:rPr lang="en-US" altLang="en-US" dirty="0"/>
              <a:t>Overall, Rel-18 is stabilizing faster compared to Rel-17 in 2022.Q2</a:t>
            </a:r>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300"/>
              </a:spcAft>
            </a:pPr>
            <a:r>
              <a:rPr lang="en-US" sz="1800" dirty="0"/>
              <a:t>The following TEI CR was endorsed for Rel-18</a:t>
            </a:r>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Rel-18 TEIs</a:t>
            </a:r>
          </a:p>
        </p:txBody>
      </p:sp>
      <p:graphicFrame>
        <p:nvGraphicFramePr>
          <p:cNvPr id="4" name="표 3"/>
          <p:cNvGraphicFramePr>
            <a:graphicFrameLocks noGrp="1"/>
          </p:cNvGraphicFramePr>
          <p:nvPr>
            <p:extLst>
              <p:ext uri="{D42A27DB-BD31-4B8C-83A1-F6EECF244321}">
                <p14:modId xmlns:p14="http://schemas.microsoft.com/office/powerpoint/2010/main" val="2848058852"/>
              </p:ext>
            </p:extLst>
          </p:nvPr>
        </p:nvGraphicFramePr>
        <p:xfrm>
          <a:off x="845696" y="1609503"/>
          <a:ext cx="10512000" cy="972000"/>
        </p:xfrm>
        <a:graphic>
          <a:graphicData uri="http://schemas.openxmlformats.org/drawingml/2006/table">
            <a:tbl>
              <a:tblPr firstRow="1" bandRow="1">
                <a:tableStyleId>{5940675A-B579-460E-94D1-54222C63F5DA}</a:tableStyleId>
              </a:tblPr>
              <a:tblGrid>
                <a:gridCol w="3240000">
                  <a:extLst>
                    <a:ext uri="{9D8B030D-6E8A-4147-A177-3AD203B41FA5}">
                      <a16:colId xmlns:a16="http://schemas.microsoft.com/office/drawing/2014/main" val="1147117296"/>
                    </a:ext>
                  </a:extLst>
                </a:gridCol>
                <a:gridCol w="720000">
                  <a:extLst>
                    <a:ext uri="{9D8B030D-6E8A-4147-A177-3AD203B41FA5}">
                      <a16:colId xmlns:a16="http://schemas.microsoft.com/office/drawing/2014/main" val="1854869013"/>
                    </a:ext>
                  </a:extLst>
                </a:gridCol>
                <a:gridCol w="1800000">
                  <a:extLst>
                    <a:ext uri="{9D8B030D-6E8A-4147-A177-3AD203B41FA5}">
                      <a16:colId xmlns:a16="http://schemas.microsoft.com/office/drawing/2014/main" val="440088200"/>
                    </a:ext>
                  </a:extLst>
                </a:gridCol>
                <a:gridCol w="1116000">
                  <a:extLst>
                    <a:ext uri="{9D8B030D-6E8A-4147-A177-3AD203B41FA5}">
                      <a16:colId xmlns:a16="http://schemas.microsoft.com/office/drawing/2014/main" val="291869276"/>
                    </a:ext>
                  </a:extLst>
                </a:gridCol>
                <a:gridCol w="1116000">
                  <a:extLst>
                    <a:ext uri="{9D8B030D-6E8A-4147-A177-3AD203B41FA5}">
                      <a16:colId xmlns:a16="http://schemas.microsoft.com/office/drawing/2014/main" val="35118120"/>
                    </a:ext>
                  </a:extLst>
                </a:gridCol>
                <a:gridCol w="2520000">
                  <a:extLst>
                    <a:ext uri="{9D8B030D-6E8A-4147-A177-3AD203B41FA5}">
                      <a16:colId xmlns:a16="http://schemas.microsoft.com/office/drawing/2014/main" val="1449999792"/>
                    </a:ext>
                  </a:extLst>
                </a:gridCol>
              </a:tblGrid>
              <a:tr h="576000">
                <a:tc>
                  <a:txBody>
                    <a:bodyPr/>
                    <a:lstStyle/>
                    <a:p>
                      <a:r>
                        <a:rPr lang="en-US" sz="1400" b="1" dirty="0"/>
                        <a:t>TEI</a:t>
                      </a:r>
                      <a:r>
                        <a:rPr lang="en-US" sz="1400" b="1" baseline="0" dirty="0"/>
                        <a:t> Identifier</a:t>
                      </a:r>
                      <a:endParaRPr lang="en-US" sz="1400" b="1" dirty="0"/>
                    </a:p>
                  </a:txBody>
                  <a:tcPr anchor="ctr"/>
                </a:tc>
                <a:tc>
                  <a:txBody>
                    <a:bodyPr/>
                    <a:lstStyle/>
                    <a:p>
                      <a:pPr algn="ctr"/>
                      <a:r>
                        <a:rPr lang="en-US" sz="1400" b="1" dirty="0"/>
                        <a:t>WG</a:t>
                      </a:r>
                    </a:p>
                  </a:txBody>
                  <a:tcPr anchor="ctr"/>
                </a:tc>
                <a:tc>
                  <a:txBody>
                    <a:bodyPr/>
                    <a:lstStyle/>
                    <a:p>
                      <a:r>
                        <a:rPr lang="en-US" sz="1400" b="1" dirty="0"/>
                        <a:t>RAN1 Specification</a:t>
                      </a:r>
                    </a:p>
                  </a:txBody>
                  <a:tcPr anchor="ctr"/>
                </a:tc>
                <a:tc>
                  <a:txBody>
                    <a:bodyPr/>
                    <a:lstStyle/>
                    <a:p>
                      <a:r>
                        <a:rPr lang="en-US" sz="1400" b="1" dirty="0"/>
                        <a:t>RAN1 CR </a:t>
                      </a:r>
                      <a:r>
                        <a:rPr lang="en-US" sz="1400" b="1" dirty="0" err="1"/>
                        <a:t>Tdoc</a:t>
                      </a:r>
                      <a:r>
                        <a:rPr lang="en-US" sz="1400" b="1" dirty="0"/>
                        <a:t>#</a:t>
                      </a:r>
                    </a:p>
                  </a:txBody>
                  <a:tcPr anchor="ctr"/>
                </a:tc>
                <a:tc>
                  <a:txBody>
                    <a:bodyPr/>
                    <a:lstStyle/>
                    <a:p>
                      <a:r>
                        <a:rPr lang="en-US" sz="1400" b="1" dirty="0"/>
                        <a:t>CR Pack</a:t>
                      </a:r>
                    </a:p>
                  </a:txBody>
                  <a:tcPr anchor="ctr"/>
                </a:tc>
                <a:tc>
                  <a:txBody>
                    <a:bodyPr/>
                    <a:lstStyle/>
                    <a:p>
                      <a:r>
                        <a:rPr lang="en-US" sz="1400" b="1" dirty="0"/>
                        <a:t>Other specs impacted</a:t>
                      </a:r>
                    </a:p>
                  </a:txBody>
                  <a:tcPr anchor="ctr"/>
                </a:tc>
                <a:extLst>
                  <a:ext uri="{0D108BD9-81ED-4DB2-BD59-A6C34878D82A}">
                    <a16:rowId xmlns:a16="http://schemas.microsoft.com/office/drawing/2014/main" val="62932245"/>
                  </a:ext>
                </a:extLst>
              </a:tr>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[HARQ-ACK MUX on PUSCH]</a:t>
                      </a:r>
                    </a:p>
                  </a:txBody>
                  <a:tcPr anchor="ctr"/>
                </a:tc>
                <a:tc>
                  <a:txBody>
                    <a:bodyPr/>
                    <a:lstStyle/>
                    <a:p>
                      <a:pPr algn="ctr"/>
                      <a:r>
                        <a:rPr lang="en-US" sz="1200" dirty="0">
                          <a:solidFill>
                            <a:schemeClr val="tx1"/>
                          </a:solidFill>
                        </a:rPr>
                        <a:t>RAN1</a:t>
                      </a:r>
                    </a:p>
                  </a:txBody>
                  <a:tcPr anchor="ctr"/>
                </a:tc>
                <a:tc>
                  <a:txBody>
                    <a:bodyPr/>
                    <a:lstStyle/>
                    <a:p>
                      <a:r>
                        <a:rPr lang="en-US" sz="1200" dirty="0">
                          <a:solidFill>
                            <a:schemeClr val="tx1"/>
                          </a:solidFill>
                        </a:rPr>
                        <a:t>TS38.213</a:t>
                      </a:r>
                    </a:p>
                  </a:txBody>
                  <a:tcPr anchor="ctr"/>
                </a:tc>
                <a:tc>
                  <a:txBody>
                    <a:bodyPr/>
                    <a:lstStyle/>
                    <a:p>
                      <a:r>
                        <a:rPr lang="en-US" sz="1200" dirty="0">
                          <a:solidFill>
                            <a:schemeClr val="tx1"/>
                          </a:solidFill>
                        </a:rPr>
                        <a:t>R1-2401920</a:t>
                      </a:r>
                      <a:endParaRPr lang="en-US" sz="1200" dirty="0">
                        <a:solidFill>
                          <a:schemeClr val="tx1"/>
                        </a:solidFill>
                        <a:highlight>
                          <a:srgbClr val="FFFF00"/>
                        </a:highlight>
                      </a:endParaRPr>
                    </a:p>
                  </a:txBody>
                  <a:tcPr anchor="ctr"/>
                </a:tc>
                <a:tc>
                  <a:txBody>
                    <a:bodyPr/>
                    <a:lstStyle/>
                    <a:p>
                      <a:r>
                        <a:rPr lang="en-US" sz="1200" dirty="0">
                          <a:solidFill>
                            <a:schemeClr val="tx1"/>
                          </a:solidFill>
                        </a:rPr>
                        <a:t>RP-240531</a:t>
                      </a:r>
                      <a:endParaRPr lang="en-US" sz="1200" dirty="0">
                        <a:solidFill>
                          <a:schemeClr val="tx1"/>
                        </a:solidFill>
                        <a:highlight>
                          <a:srgbClr val="FFFF00"/>
                        </a:highlight>
                      </a:endParaRPr>
                    </a:p>
                  </a:txBody>
                  <a:tcPr anchor="ctr"/>
                </a:tc>
                <a:tc>
                  <a:txBody>
                    <a:bodyPr/>
                    <a:lstStyle/>
                    <a:p>
                      <a:r>
                        <a:rPr lang="en-US" altLang="ko-KR" sz="1200" dirty="0">
                          <a:solidFill>
                            <a:schemeClr val="tx1"/>
                          </a:solidFill>
                        </a:rPr>
                        <a:t>TS38.306, </a:t>
                      </a:r>
                      <a:r>
                        <a:rPr lang="en-US" sz="1200" dirty="0">
                          <a:solidFill>
                            <a:schemeClr val="tx1"/>
                          </a:solidFill>
                        </a:rPr>
                        <a:t>TS38.331</a:t>
                      </a:r>
                    </a:p>
                  </a:txBody>
                  <a:tcPr anchor="ctr"/>
                </a:tc>
                <a:extLst>
                  <a:ext uri="{0D108BD9-81ED-4DB2-BD59-A6C34878D82A}">
                    <a16:rowId xmlns:a16="http://schemas.microsoft.com/office/drawing/2014/main" val="3572279853"/>
                  </a:ext>
                </a:extLst>
              </a:tr>
            </a:tbl>
          </a:graphicData>
        </a:graphic>
      </p:graphicFrame>
    </p:spTree>
    <p:extLst>
      <p:ext uri="{BB962C8B-B14F-4D97-AF65-F5344CB8AC3E}">
        <p14:creationId xmlns:p14="http://schemas.microsoft.com/office/powerpoint/2010/main" val="3333050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meetings in 2024.Q2</a:t>
            </a:r>
          </a:p>
          <a:p>
            <a:pPr lvl="1">
              <a:spcBef>
                <a:spcPts val="600"/>
              </a:spcBef>
              <a:spcAft>
                <a:spcPts val="300"/>
              </a:spcAft>
            </a:pPr>
            <a:r>
              <a:rPr lang="en-US" dirty="0"/>
              <a:t>RAN1#116bis (April 15 ~ 19, </a:t>
            </a:r>
            <a:r>
              <a:rPr lang="en-US" altLang="ko-KR" b="0" i="0" dirty="0">
                <a:solidFill>
                  <a:srgbClr val="312E25"/>
                </a:solidFill>
                <a:effectLst/>
                <a:latin typeface="Arial" panose="020B0604020202020204" pitchFamily="34" charset="0"/>
              </a:rPr>
              <a:t>Changsha, Hunan Province, China</a:t>
            </a:r>
            <a:r>
              <a:rPr lang="en-US" dirty="0"/>
              <a:t>)</a:t>
            </a:r>
          </a:p>
          <a:p>
            <a:pPr lvl="1">
              <a:spcBef>
                <a:spcPts val="600"/>
              </a:spcBef>
              <a:spcAft>
                <a:spcPts val="300"/>
              </a:spcAft>
            </a:pPr>
            <a:r>
              <a:rPr lang="en-US" altLang="ko-KR" dirty="0"/>
              <a:t>RAN1#117 (May 20 ~ 24, </a:t>
            </a:r>
            <a:r>
              <a:rPr lang="en-US" altLang="ko-KR" b="0" i="0" dirty="0">
                <a:solidFill>
                  <a:srgbClr val="312E25"/>
                </a:solidFill>
                <a:effectLst/>
                <a:latin typeface="Arial" panose="020B0604020202020204" pitchFamily="34" charset="0"/>
              </a:rPr>
              <a:t>Fukuoka City, Fukuoka, Japan</a:t>
            </a:r>
            <a:r>
              <a:rPr lang="en-US" altLang="ko-KR" dirty="0"/>
              <a:t>)</a:t>
            </a:r>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RAN1#116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for hosting the meeting in Athens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4080298"/>
            <a:ext cx="11314633" cy="1794298"/>
          </a:xfrm>
        </p:spPr>
        <p:txBody>
          <a:bodyPr/>
          <a:lstStyle/>
          <a:p>
            <a:pPr>
              <a:lnSpc>
                <a:spcPct val="120000"/>
              </a:lnSpc>
              <a:spcBef>
                <a:spcPts val="600"/>
              </a:spcBef>
              <a:spcAft>
                <a:spcPts val="600"/>
              </a:spcAft>
            </a:pPr>
            <a:r>
              <a:rPr lang="en-US" altLang="en-US" sz="1800" b="1" dirty="0"/>
              <a:t>Rel-19 study/work items</a:t>
            </a:r>
            <a:r>
              <a:rPr lang="en-US" altLang="en-US" sz="1800" dirty="0"/>
              <a:t>: First meeting for Rel-19 study/work items. Kicked off discussions on 2 study</a:t>
            </a:r>
            <a:r>
              <a:rPr lang="ko-KR" altLang="en-US" sz="1800" dirty="0"/>
              <a:t> </a:t>
            </a:r>
            <a:r>
              <a:rPr lang="en-US" altLang="ko-KR" sz="1800" dirty="0"/>
              <a:t>items</a:t>
            </a:r>
            <a:r>
              <a:rPr lang="ko-KR" altLang="en-US" sz="1800" dirty="0"/>
              <a:t> </a:t>
            </a:r>
            <a:r>
              <a:rPr lang="en-US" altLang="ko-KR" sz="1800" dirty="0"/>
              <a:t>and</a:t>
            </a:r>
            <a:r>
              <a:rPr lang="ko-KR" altLang="en-US" sz="1800" dirty="0"/>
              <a:t> </a:t>
            </a:r>
            <a:r>
              <a:rPr lang="en-US" altLang="ko-KR" sz="1800" dirty="0"/>
              <a:t>8</a:t>
            </a:r>
            <a:r>
              <a:rPr lang="ko-KR" altLang="en-US" sz="1800" dirty="0"/>
              <a:t> </a:t>
            </a:r>
            <a:r>
              <a:rPr lang="en-US" altLang="ko-KR" sz="1800" dirty="0"/>
              <a:t>work</a:t>
            </a:r>
            <a:r>
              <a:rPr lang="ko-KR" altLang="en-US" sz="1800" dirty="0"/>
              <a:t> </a:t>
            </a:r>
            <a:r>
              <a:rPr lang="en-US" altLang="ko-KR" sz="1800" dirty="0"/>
              <a:t>items.</a:t>
            </a:r>
            <a:r>
              <a:rPr lang="ko-KR" altLang="en-US" sz="1800" dirty="0"/>
              <a:t> </a:t>
            </a:r>
            <a:r>
              <a:rPr lang="en-US" altLang="ko-KR" sz="1800" dirty="0"/>
              <a:t>Reasonable</a:t>
            </a:r>
            <a:r>
              <a:rPr lang="ko-KR" altLang="en-US" sz="1800" dirty="0"/>
              <a:t> </a:t>
            </a:r>
            <a:r>
              <a:rPr lang="en-US" altLang="ko-KR" sz="1800" dirty="0"/>
              <a:t>progress</a:t>
            </a:r>
            <a:r>
              <a:rPr lang="ko-KR" altLang="en-US" sz="1800" dirty="0"/>
              <a:t> </a:t>
            </a:r>
            <a:r>
              <a:rPr lang="en-US" altLang="ko-KR" sz="1800" dirty="0"/>
              <a:t>on</a:t>
            </a:r>
            <a:r>
              <a:rPr lang="ko-KR" altLang="en-US" sz="1800" dirty="0"/>
              <a:t> </a:t>
            </a:r>
            <a:r>
              <a:rPr lang="en-US" altLang="ko-KR" sz="1800" dirty="0"/>
              <a:t>all</a:t>
            </a:r>
            <a:r>
              <a:rPr lang="ko-KR" altLang="en-US" sz="1800" dirty="0"/>
              <a:t> </a:t>
            </a:r>
            <a:r>
              <a:rPr lang="en-US" altLang="ko-KR" sz="1800" dirty="0"/>
              <a:t>study/work</a:t>
            </a:r>
            <a:r>
              <a:rPr lang="ko-KR" altLang="en-US" sz="1800" dirty="0"/>
              <a:t> </a:t>
            </a:r>
            <a:r>
              <a:rPr lang="en-US" altLang="ko-KR" sz="1800" dirty="0"/>
              <a:t>items.</a:t>
            </a:r>
            <a:r>
              <a:rPr lang="ko-KR" altLang="en-US" sz="1800" dirty="0"/>
              <a:t> </a:t>
            </a:r>
            <a:endParaRPr lang="en-US" altLang="en-US" sz="1800" dirty="0"/>
          </a:p>
          <a:p>
            <a:pPr>
              <a:lnSpc>
                <a:spcPct val="120000"/>
              </a:lnSpc>
              <a:spcBef>
                <a:spcPts val="600"/>
              </a:spcBef>
              <a:spcAft>
                <a:spcPts val="600"/>
              </a:spcAft>
            </a:pPr>
            <a:r>
              <a:rPr lang="en-US" altLang="en-US" sz="1800" b="1" dirty="0"/>
              <a:t>Rel-18 work items</a:t>
            </a:r>
            <a:r>
              <a:rPr lang="en-US" altLang="en-US" sz="1800" dirty="0"/>
              <a:t>: RAN1 specifications are stabilizing well.</a:t>
            </a:r>
          </a:p>
          <a:p>
            <a:pPr>
              <a:lnSpc>
                <a:spcPct val="120000"/>
              </a:lnSpc>
              <a:spcBef>
                <a:spcPts val="600"/>
              </a:spcBef>
              <a:spcAft>
                <a:spcPts val="600"/>
              </a:spcAft>
            </a:pPr>
            <a:r>
              <a:rPr lang="en-US" altLang="en-US" sz="1800" b="1" dirty="0"/>
              <a:t>Pre-Rel-18</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1269021757"/>
              </p:ext>
            </p:extLst>
          </p:nvPr>
        </p:nvGraphicFramePr>
        <p:xfrm>
          <a:off x="954009" y="1543133"/>
          <a:ext cx="10296000" cy="1955076"/>
        </p:xfrm>
        <a:graphic>
          <a:graphicData uri="http://schemas.openxmlformats.org/drawingml/2006/table">
            <a:tbl>
              <a:tblPr/>
              <a:tblGrid>
                <a:gridCol w="1836000">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1656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9775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Feb. 26</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Mar. 1</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Athens, Greece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9775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Mar. 18</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21</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Maastricht, Netherlands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RAN1#116 had 1052 registered participants and 583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graphicFrame>
        <p:nvGraphicFramePr>
          <p:cNvPr id="7" name="차트 6">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358443455"/>
              </p:ext>
            </p:extLst>
          </p:nvPr>
        </p:nvGraphicFramePr>
        <p:xfrm>
          <a:off x="233362" y="2147560"/>
          <a:ext cx="11725275" cy="42910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(RAN1#116: 1875)</a:t>
            </a:r>
          </a:p>
        </p:txBody>
      </p:sp>
      <p:graphicFrame>
        <p:nvGraphicFramePr>
          <p:cNvPr id="5" name="차트 4">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3936252377"/>
              </p:ext>
            </p:extLst>
          </p:nvPr>
        </p:nvGraphicFramePr>
        <p:xfrm>
          <a:off x="233362" y="1979812"/>
          <a:ext cx="11725275" cy="4271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314633" cy="5281301"/>
          </a:xfrm>
        </p:spPr>
        <p:txBody>
          <a:bodyPr/>
          <a:lstStyle/>
          <a:p>
            <a:pPr>
              <a:lnSpc>
                <a:spcPct val="120000"/>
              </a:lnSpc>
              <a:spcBef>
                <a:spcPts val="300"/>
              </a:spcBef>
              <a:spcAft>
                <a:spcPts val="600"/>
              </a:spcAft>
            </a:pPr>
            <a:r>
              <a:rPr lang="en-US" sz="1800" dirty="0"/>
              <a:t>Up to 3 parallel sessions were used for online discussions in RAN1#116</a:t>
            </a:r>
          </a:p>
          <a:p>
            <a:pPr lvl="1">
              <a:spcBef>
                <a:spcPts val="300"/>
              </a:spcBef>
              <a:spcAft>
                <a:spcPts val="600"/>
              </a:spcAft>
            </a:pPr>
            <a:r>
              <a:rPr lang="en-US" altLang="ko-KR" sz="1600" dirty="0"/>
              <a:t>In general, online time used per WI/SI was roughly proportional to the number of TUs per WI/SI assigned by RAN</a:t>
            </a:r>
          </a:p>
          <a:p>
            <a:pPr>
              <a:lnSpc>
                <a:spcPct val="120000"/>
              </a:lnSpc>
              <a:spcBef>
                <a:spcPts val="300"/>
              </a:spcBef>
              <a:spcAft>
                <a:spcPts val="600"/>
              </a:spcAft>
            </a:pPr>
            <a:r>
              <a:rPr lang="en-US" altLang="ko-KR" sz="1800" dirty="0"/>
              <a:t>Up to 2 parallel sessions were used for organized offline discussions in RAN1#116</a:t>
            </a:r>
          </a:p>
          <a:p>
            <a:pPr lvl="1">
              <a:lnSpc>
                <a:spcPct val="120000"/>
              </a:lnSpc>
              <a:spcBef>
                <a:spcPts val="300"/>
              </a:spcBef>
              <a:spcAft>
                <a:spcPts val="600"/>
              </a:spcAft>
            </a:pPr>
            <a:r>
              <a:rPr lang="en-US" altLang="ko-KR" sz="1600" dirty="0"/>
              <a:t>In general, Rel-19 SI/WIs were prioritized when assigning offline time </a:t>
            </a:r>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502606698"/>
              </p:ext>
            </p:extLst>
          </p:nvPr>
        </p:nvGraphicFramePr>
        <p:xfrm>
          <a:off x="1074034" y="2904846"/>
          <a:ext cx="10043932" cy="2156944"/>
        </p:xfrm>
        <a:graphic>
          <a:graphicData uri="http://schemas.openxmlformats.org/drawingml/2006/table">
            <a:tbl>
              <a:tblPr firstRow="1" bandRow="1">
                <a:tableStyleId>{5940675A-B579-460E-94D1-54222C63F5DA}</a:tableStyleId>
              </a:tblPr>
              <a:tblGrid>
                <a:gridCol w="1133992">
                  <a:extLst>
                    <a:ext uri="{9D8B030D-6E8A-4147-A177-3AD203B41FA5}">
                      <a16:colId xmlns:a16="http://schemas.microsoft.com/office/drawing/2014/main" val="2288741288"/>
                    </a:ext>
                  </a:extLst>
                </a:gridCol>
                <a:gridCol w="890994">
                  <a:extLst>
                    <a:ext uri="{9D8B030D-6E8A-4147-A177-3AD203B41FA5}">
                      <a16:colId xmlns:a16="http://schemas.microsoft.com/office/drawing/2014/main" val="1529471702"/>
                    </a:ext>
                  </a:extLst>
                </a:gridCol>
                <a:gridCol w="890994">
                  <a:extLst>
                    <a:ext uri="{9D8B030D-6E8A-4147-A177-3AD203B41FA5}">
                      <a16:colId xmlns:a16="http://schemas.microsoft.com/office/drawing/2014/main" val="799471431"/>
                    </a:ext>
                  </a:extLst>
                </a:gridCol>
                <a:gridCol w="890994">
                  <a:extLst>
                    <a:ext uri="{9D8B030D-6E8A-4147-A177-3AD203B41FA5}">
                      <a16:colId xmlns:a16="http://schemas.microsoft.com/office/drawing/2014/main" val="1299444280"/>
                    </a:ext>
                  </a:extLst>
                </a:gridCol>
                <a:gridCol w="890994">
                  <a:extLst>
                    <a:ext uri="{9D8B030D-6E8A-4147-A177-3AD203B41FA5}">
                      <a16:colId xmlns:a16="http://schemas.microsoft.com/office/drawing/2014/main" val="1192263184"/>
                    </a:ext>
                  </a:extLst>
                </a:gridCol>
                <a:gridCol w="890994">
                  <a:extLst>
                    <a:ext uri="{9D8B030D-6E8A-4147-A177-3AD203B41FA5}">
                      <a16:colId xmlns:a16="http://schemas.microsoft.com/office/drawing/2014/main" val="2174517937"/>
                    </a:ext>
                  </a:extLst>
                </a:gridCol>
                <a:gridCol w="890994">
                  <a:extLst>
                    <a:ext uri="{9D8B030D-6E8A-4147-A177-3AD203B41FA5}">
                      <a16:colId xmlns:a16="http://schemas.microsoft.com/office/drawing/2014/main" val="2778070285"/>
                    </a:ext>
                  </a:extLst>
                </a:gridCol>
                <a:gridCol w="890994">
                  <a:extLst>
                    <a:ext uri="{9D8B030D-6E8A-4147-A177-3AD203B41FA5}">
                      <a16:colId xmlns:a16="http://schemas.microsoft.com/office/drawing/2014/main" val="3969171253"/>
                    </a:ext>
                  </a:extLst>
                </a:gridCol>
                <a:gridCol w="890994">
                  <a:extLst>
                    <a:ext uri="{9D8B030D-6E8A-4147-A177-3AD203B41FA5}">
                      <a16:colId xmlns:a16="http://schemas.microsoft.com/office/drawing/2014/main" val="3199722088"/>
                    </a:ext>
                  </a:extLst>
                </a:gridCol>
                <a:gridCol w="890994">
                  <a:extLst>
                    <a:ext uri="{9D8B030D-6E8A-4147-A177-3AD203B41FA5}">
                      <a16:colId xmlns:a16="http://schemas.microsoft.com/office/drawing/2014/main" val="3725405787"/>
                    </a:ext>
                  </a:extLst>
                </a:gridCol>
                <a:gridCol w="890994">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539236">
                <a:tc>
                  <a:txBody>
                    <a:bodyPr/>
                    <a:lstStyle/>
                    <a:p>
                      <a:r>
                        <a:rPr lang="en-US" altLang="ko-KR" sz="1100" b="1" dirty="0"/>
                        <a:t>RAN assigned TUs</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12</a:t>
                      </a:r>
                    </a:p>
                  </a:txBody>
                  <a:tcPr marL="97833" marR="97833" marT="48916" marB="48916" anchor="ctr"/>
                </a:tc>
                <a:extLst>
                  <a:ext uri="{0D108BD9-81ED-4DB2-BD59-A6C34878D82A}">
                    <a16:rowId xmlns:a16="http://schemas.microsoft.com/office/drawing/2014/main" val="1208576553"/>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rgbClr val="FF0000"/>
                          </a:solidFill>
                        </a:rPr>
                        <a:t>Online</a:t>
                      </a:r>
                      <a:r>
                        <a:rPr lang="en-US"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405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2560</a:t>
                      </a:r>
                    </a:p>
                  </a:txBody>
                  <a:tcPr marL="97833" marR="97833" marT="48916" marB="48916" anchor="ctr"/>
                </a:tc>
                <a:extLst>
                  <a:ext uri="{0D108BD9-81ED-4DB2-BD59-A6C34878D82A}">
                    <a16:rowId xmlns:a16="http://schemas.microsoft.com/office/drawing/2014/main" val="381007093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720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220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80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840</a:t>
                      </a:r>
                    </a:p>
                  </a:txBody>
                  <a:tcPr marL="97833" marR="97833" marT="48916" marB="48916" anchor="ctr"/>
                </a:tc>
                <a:extLst>
                  <a:ext uri="{0D108BD9-81ED-4DB2-BD59-A6C34878D82A}">
                    <a16:rowId xmlns:a16="http://schemas.microsoft.com/office/drawing/2014/main" val="986623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to review and endorsement of RAN1 CRs for submission to RAN</a:t>
            </a:r>
            <a:endParaRPr lang="en-US" sz="1600" dirty="0"/>
          </a:p>
        </p:txBody>
      </p:sp>
      <p:sp>
        <p:nvSpPr>
          <p:cNvPr id="3" name="제목 2"/>
          <p:cNvSpPr>
            <a:spLocks noGrp="1"/>
          </p:cNvSpPr>
          <p:nvPr>
            <p:ph type="title"/>
          </p:nvPr>
        </p:nvSpPr>
        <p:spPr/>
        <p:txBody>
          <a:bodyPr/>
          <a:lstStyle/>
          <a:p>
            <a:r>
              <a:rPr lang="en-US" dirty="0"/>
              <a:t>Other Information on RAN1 for 2024.Q1</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Rel-19 LTE (IoT NTN Phase 3)</a:t>
            </a:r>
          </a:p>
          <a:p>
            <a:pPr lvl="1">
              <a:lnSpc>
                <a:spcPct val="120000"/>
              </a:lnSpc>
              <a:spcBef>
                <a:spcPts val="300"/>
              </a:spcBef>
              <a:spcAft>
                <a:spcPts val="600"/>
              </a:spcAft>
            </a:pPr>
            <a:r>
              <a:rPr lang="en-US" altLang="en-US" sz="1600" dirty="0"/>
              <a:t>Reasonable progress </a:t>
            </a:r>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r>
              <a:rPr lang="en-US" altLang="en-US" sz="1800" dirty="0"/>
              <a:t>Rel-18 LTE (IoT NTN)</a:t>
            </a:r>
          </a:p>
          <a:p>
            <a:pPr lvl="1">
              <a:lnSpc>
                <a:spcPct val="120000"/>
              </a:lnSpc>
              <a:spcBef>
                <a:spcPts val="300"/>
              </a:spcBef>
              <a:spcAft>
                <a:spcPts val="600"/>
              </a:spcAft>
            </a:pPr>
            <a:r>
              <a:rPr lang="en-US" altLang="en-US" sz="1600" dirty="0">
                <a:ea typeface="ＭＳ Ｐゴシック" panose="020B0600070205080204" pitchFamily="34" charset="-128"/>
              </a:rPr>
              <a:t>RAN1 specifications are stabilizing well</a:t>
            </a:r>
          </a:p>
          <a:p>
            <a:pPr lvl="1">
              <a:lnSpc>
                <a:spcPct val="120000"/>
              </a:lnSpc>
              <a:spcBef>
                <a:spcPts val="300"/>
              </a:spcBef>
              <a:spcAft>
                <a:spcPts val="600"/>
              </a:spcAft>
            </a:pPr>
            <a:r>
              <a:rPr lang="en-US" sz="1600" dirty="0"/>
              <a:t>Updated UE features </a:t>
            </a:r>
            <a:r>
              <a:rPr lang="en-US" altLang="ko-KR" sz="1600" dirty="0"/>
              <a:t>have</a:t>
            </a:r>
            <a:r>
              <a:rPr lang="en-US" sz="1600" dirty="0"/>
              <a:t> been sent to RAN2</a:t>
            </a:r>
          </a:p>
          <a:p>
            <a:pPr>
              <a:lnSpc>
                <a:spcPct val="120000"/>
              </a:lnSpc>
              <a:spcBef>
                <a:spcPts val="300"/>
              </a:spcBef>
              <a:spcAft>
                <a:spcPts val="600"/>
              </a:spcAft>
            </a:pPr>
            <a:r>
              <a:rPr lang="en-US" altLang="en-US" sz="1800" dirty="0"/>
              <a:t>LTE specifications up to Rel-17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RAN1#116 on maintenance for pre-Rel-18 LTE specifications</a:t>
            </a: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graphicFrame>
        <p:nvGraphicFramePr>
          <p:cNvPr id="4" name="Table 1">
            <a:extLst>
              <a:ext uri="{FF2B5EF4-FFF2-40B4-BE49-F238E27FC236}">
                <a16:creationId xmlns:a16="http://schemas.microsoft.com/office/drawing/2014/main" id="{B941F413-ED95-486B-B340-DCBFA30BFE7A}"/>
              </a:ext>
            </a:extLst>
          </p:cNvPr>
          <p:cNvGraphicFramePr>
            <a:graphicFrameLocks noGrp="1"/>
          </p:cNvGraphicFramePr>
          <p:nvPr>
            <p:extLst>
              <p:ext uri="{D42A27DB-BD31-4B8C-83A1-F6EECF244321}">
                <p14:modId xmlns:p14="http://schemas.microsoft.com/office/powerpoint/2010/main" val="190910203"/>
              </p:ext>
            </p:extLst>
          </p:nvPr>
        </p:nvGraphicFramePr>
        <p:xfrm>
          <a:off x="1115652" y="2051105"/>
          <a:ext cx="9960696" cy="80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RP-240091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31691</TotalTime>
  <Words>938</Words>
  <Application>Microsoft Office PowerPoint</Application>
  <PresentationFormat>와이드스크린</PresentationFormat>
  <Paragraphs>218</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2024.Q1</vt:lpstr>
      <vt:lpstr>PowerPoint 프레젠테이션</vt:lpstr>
      <vt:lpstr>LTE Summary</vt:lpstr>
      <vt:lpstr>PowerPoint 프레젠테이션</vt:lpstr>
      <vt:lpstr>NR Summary: Rel-19</vt:lpstr>
      <vt:lpstr>Rel-19 NR Study/Work Item List</vt:lpstr>
      <vt:lpstr>Maintenance on NR</vt:lpstr>
      <vt:lpstr>Rel-18 TEIs</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1137</cp:revision>
  <cp:lastPrinted>2016-09-15T08:31:00Z</cp:lastPrinted>
  <dcterms:created xsi:type="dcterms:W3CDTF">2009-11-27T05:15:00Z</dcterms:created>
  <dcterms:modified xsi:type="dcterms:W3CDTF">2024-03-12T22:45:56Z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