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8"/>
  </p:notesMasterIdLst>
  <p:handoutMasterIdLst>
    <p:handoutMasterId r:id="rId9"/>
  </p:handoutMasterIdLst>
  <p:sldIdLst>
    <p:sldId id="349" r:id="rId5"/>
    <p:sldId id="369" r:id="rId6"/>
    <p:sldId id="354" r:id="rId7"/>
  </p:sldIdLst>
  <p:sldSz cx="12195175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5" pos="387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CCFF"/>
    <a:srgbClr val="99FF66"/>
    <a:srgbClr val="66FF33"/>
    <a:srgbClr val="FFCC66"/>
    <a:srgbClr val="CCFFFF"/>
    <a:srgbClr val="FF66FF"/>
    <a:srgbClr val="00B9F2"/>
    <a:srgbClr val="35363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93" autoAdjust="0"/>
    <p:restoredTop sz="86410" autoAdjust="0"/>
  </p:normalViewPr>
  <p:slideViewPr>
    <p:cSldViewPr snapToGrid="0" snapToObjects="1" showGuides="1">
      <p:cViewPr varScale="1">
        <p:scale>
          <a:sx n="123" d="100"/>
          <a:sy n="123" d="100"/>
        </p:scale>
        <p:origin x="322" y="82"/>
      </p:cViewPr>
      <p:guideLst>
        <p:guide orient="horz" pos="2160"/>
        <p:guide orient="horz" pos="391"/>
        <p:guide pos="38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C0AF9C-0A1E-FC44-A9E4-B2D2C27B174D}" type="datetimeFigureOut">
              <a:rPr lang="en-US" smtClean="0"/>
              <a:pPr/>
              <a:t>12/4/2023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29539A-7074-1540-A465-2A6DCBB7F9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938507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3E4A5B-860F-48A8-8317-191E0EF4C33B}" type="datetimeFigureOut">
              <a:rPr lang="en-GB" smtClean="0"/>
              <a:pPr/>
              <a:t>04/12/2023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0ABA6D-F0DA-4F85-A720-04754C301D6D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8823741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03237" y="1693449"/>
            <a:ext cx="11210925" cy="1021177"/>
          </a:xfrm>
        </p:spPr>
        <p:txBody>
          <a:bodyPr anchor="t" anchorCtr="0">
            <a:noAutofit/>
          </a:bodyPr>
          <a:lstStyle>
            <a:lvl1pPr algn="l">
              <a:lnSpc>
                <a:spcPct val="85000"/>
              </a:lnSpc>
              <a:defRPr sz="3800">
                <a:solidFill>
                  <a:schemeClr val="accent6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03237" y="2836864"/>
            <a:ext cx="11210925" cy="1655762"/>
          </a:xfrm>
        </p:spPr>
        <p:txBody>
          <a:bodyPr>
            <a:noAutofit/>
          </a:bodyPr>
          <a:lstStyle>
            <a:lvl1pPr marL="0" indent="0" algn="l"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6"/>
                </a:solidFill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03889" y="5763237"/>
            <a:ext cx="10854974" cy="589939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400" b="1">
                <a:solidFill>
                  <a:schemeClr val="accent6"/>
                </a:solidFill>
                <a:latin typeface="+mj-lt"/>
              </a:defRPr>
            </a:lvl1pPr>
            <a:lvl2pPr marL="0" indent="0">
              <a:spcBef>
                <a:spcPts val="0"/>
              </a:spcBef>
              <a:buNone/>
              <a:defRPr sz="1400">
                <a:solidFill>
                  <a:schemeClr val="accent6"/>
                </a:solidFill>
              </a:defRPr>
            </a:lvl2pPr>
            <a:lvl3pPr marL="0" indent="0">
              <a:spcBef>
                <a:spcPts val="0"/>
              </a:spcBef>
              <a:buNone/>
              <a:defRPr sz="1400"/>
            </a:lvl3pPr>
            <a:lvl4pPr marL="0" indent="0">
              <a:spcBef>
                <a:spcPts val="0"/>
              </a:spcBef>
              <a:buNone/>
              <a:defRPr sz="1400"/>
            </a:lvl4pPr>
            <a:lvl5pPr marL="0" indent="0">
              <a:spcBef>
                <a:spcPts val="0"/>
              </a:spcBef>
              <a:buNone/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ED8230E-F1AD-44E9-9323-6C4BABA99E2D}"/>
              </a:ext>
            </a:extLst>
          </p:cNvPr>
          <p:cNvSpPr txBox="1"/>
          <p:nvPr userDrawn="1"/>
        </p:nvSpPr>
        <p:spPr>
          <a:xfrm>
            <a:off x="4974502" y="6596390"/>
            <a:ext cx="2246170" cy="24622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1000" dirty="0">
                <a:solidFill>
                  <a:schemeClr val="tx1"/>
                </a:solidFill>
                <a:latin typeface="+mj-lt"/>
              </a:rPr>
              <a:t>RP-233271 – MediaTek Inc.</a:t>
            </a:r>
          </a:p>
        </p:txBody>
      </p:sp>
    </p:spTree>
    <p:extLst>
      <p:ext uri="{BB962C8B-B14F-4D97-AF65-F5344CB8AC3E}">
        <p14:creationId xmlns:p14="http://schemas.microsoft.com/office/powerpoint/2010/main" val="416019375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2880" userDrawn="1">
          <p15:clr>
            <a:srgbClr val="FBAE40"/>
          </p15:clr>
        </p15:guide>
        <p15:guide id="4" orient="horz" pos="1302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43564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81014" y="1700214"/>
            <a:ext cx="5423508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0651" y="1700212"/>
            <a:ext cx="5423512" cy="43846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221395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1013" y="587066"/>
            <a:ext cx="11233150" cy="1048851"/>
          </a:xfrm>
          <a:prstGeom prst="rect">
            <a:avLst/>
          </a:prstGeom>
        </p:spPr>
        <p:txBody>
          <a:bodyPr vert="horz" lIns="0" tIns="0" rIns="0" bIns="0" rtlCol="0" anchor="t" anchorCtr="0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1013" y="1701008"/>
            <a:ext cx="11233149" cy="4383881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343652" y="6403512"/>
            <a:ext cx="370511" cy="1440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>
                    <a:tint val="75000"/>
                  </a:schemeClr>
                </a:solidFill>
                <a:latin typeface="+mj-lt"/>
              </a:defRPr>
            </a:lvl1pPr>
          </a:lstStyle>
          <a:p>
            <a:fld id="{0AEF9A4B-07C9-404C-9053-A3A2AC3AD5D6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8C37957-88EC-40C3-947D-2E3D2D98C442}"/>
              </a:ext>
            </a:extLst>
          </p:cNvPr>
          <p:cNvSpPr txBox="1"/>
          <p:nvPr userDrawn="1"/>
        </p:nvSpPr>
        <p:spPr>
          <a:xfrm>
            <a:off x="4974502" y="6596390"/>
            <a:ext cx="2246170" cy="24622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algn="ctr"/>
            <a:r>
              <a:rPr lang="en-US" sz="1000" dirty="0">
                <a:solidFill>
                  <a:schemeClr val="bg1">
                    <a:lumMod val="65000"/>
                  </a:schemeClr>
                </a:solidFill>
                <a:latin typeface="+mj-lt"/>
              </a:rPr>
              <a:t>RP-233271 – MediaTek Inc.</a:t>
            </a:r>
          </a:p>
        </p:txBody>
      </p:sp>
    </p:spTree>
    <p:extLst>
      <p:ext uri="{BB962C8B-B14F-4D97-AF65-F5344CB8AC3E}">
        <p14:creationId xmlns:p14="http://schemas.microsoft.com/office/powerpoint/2010/main" val="25450548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62" r:id="rId2"/>
    <p:sldLayoutId id="2147483664" r:id="rId3"/>
  </p:sldLayoutIdLst>
  <p:hf hdr="0"/>
  <p:txStyles>
    <p:titleStyle>
      <a:lvl1pPr algn="l" defTabSz="914400" rtl="0" eaLnBrk="1" latinLnBrk="0" hangingPunct="1">
        <a:lnSpc>
          <a:spcPct val="82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71463" indent="-271463" algn="l" defTabSz="91440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804863" indent="-358775" algn="l" defTabSz="914400" rtl="0" eaLnBrk="1" latinLnBrk="0" hangingPunct="1">
        <a:lnSpc>
          <a:spcPct val="90000"/>
        </a:lnSpc>
        <a:spcBef>
          <a:spcPts val="900"/>
        </a:spcBef>
        <a:buFont typeface="Calibri Light" panose="020F030202020403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77913" indent="-174625" algn="l" defTabSz="914400" rtl="0" eaLnBrk="1" latinLnBrk="0" hangingPunct="1">
        <a:lnSpc>
          <a:spcPct val="90000"/>
        </a:lnSpc>
        <a:spcBef>
          <a:spcPts val="600"/>
        </a:spcBef>
        <a:buFont typeface="Arial" panose="020B0604020202020204" pitchFamily="34" charset="0"/>
        <a:buChar char="-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2573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1435100" indent="-1778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-"/>
        <a:defRPr sz="11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303" userDrawn="1">
          <p15:clr>
            <a:srgbClr val="F26B43"/>
          </p15:clr>
        </p15:guide>
        <p15:guide id="2" pos="5443" userDrawn="1">
          <p15:clr>
            <a:srgbClr val="F26B43"/>
          </p15:clr>
        </p15:guide>
        <p15:guide id="3" orient="horz" pos="582" userDrawn="1">
          <p15:clr>
            <a:srgbClr val="F26B43"/>
          </p15:clr>
        </p15:guide>
        <p15:guide id="4" orient="horz" pos="1071" userDrawn="1">
          <p15:clr>
            <a:srgbClr val="F26B43"/>
          </p15:clr>
        </p15:guide>
        <p15:guide id="5" orient="horz" pos="3833" userDrawn="1">
          <p15:clr>
            <a:srgbClr val="F26B43"/>
          </p15:clr>
        </p15:guide>
        <p15:guide id="6" orient="horz" pos="1164" userDrawn="1">
          <p15:clr>
            <a:srgbClr val="F26B43"/>
          </p15:clr>
        </p15:guide>
        <p15:guide id="7" pos="737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101/Docs/RP-232617.zip" TargetMode="External"/><Relationship Id="rId13" Type="http://schemas.openxmlformats.org/officeDocument/2006/relationships/hyperlink" Target="http://www.3gpp.org/ftp/tsg_ran/TSG_RAN/TSGR_101/Docs/RP-232622.zip" TargetMode="External"/><Relationship Id="rId18" Type="http://schemas.openxmlformats.org/officeDocument/2006/relationships/hyperlink" Target="http://www.3gpp.org/ftp/tsg_ran/TSG_RAN/TSGR_101/Docs/RP-232627.zip" TargetMode="External"/><Relationship Id="rId3" Type="http://schemas.openxmlformats.org/officeDocument/2006/relationships/hyperlink" Target="http://www.3gpp.org/ftp/tsg_ran/TSG_RAN/TSGR_101/Docs/RP-232612.zip" TargetMode="External"/><Relationship Id="rId7" Type="http://schemas.openxmlformats.org/officeDocument/2006/relationships/hyperlink" Target="http://www.3gpp.org/ftp/tsg_ran/TSG_RAN/TSGR_101/Docs/RP-232616.zip" TargetMode="External"/><Relationship Id="rId12" Type="http://schemas.openxmlformats.org/officeDocument/2006/relationships/hyperlink" Target="http://www.3gpp.org/ftp/tsg_ran/TSG_RAN/TSGR_101/Docs/RP-232621.zip" TargetMode="External"/><Relationship Id="rId17" Type="http://schemas.openxmlformats.org/officeDocument/2006/relationships/hyperlink" Target="http://www.3gpp.org/ftp/tsg_ran/TSG_RAN/TSGR_101/Docs/RP-232626.zip" TargetMode="External"/><Relationship Id="rId2" Type="http://schemas.openxmlformats.org/officeDocument/2006/relationships/hyperlink" Target="http://www.3gpp.org/ftp/tsg_ran/TSG_RAN/TSGR_101/Docs/RP-232611.zip" TargetMode="External"/><Relationship Id="rId16" Type="http://schemas.openxmlformats.org/officeDocument/2006/relationships/hyperlink" Target="http://www.3gpp.org/ftp/tsg_ran/TSG_RAN/TSGR_101/Docs/RP-232625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3gpp.org/ftp/tsg_ran/TSG_RAN/TSGR_101/Docs/RP-232615.zip" TargetMode="External"/><Relationship Id="rId11" Type="http://schemas.openxmlformats.org/officeDocument/2006/relationships/hyperlink" Target="http://www.3gpp.org/ftp/tsg_ran/TSG_RAN/TSGR_101/Docs/RP-232610.zip" TargetMode="External"/><Relationship Id="rId5" Type="http://schemas.openxmlformats.org/officeDocument/2006/relationships/hyperlink" Target="http://www.3gpp.org/ftp/tsg_ran/TSG_RAN/TSGR_101/Docs/RP-232614.zip" TargetMode="External"/><Relationship Id="rId15" Type="http://schemas.openxmlformats.org/officeDocument/2006/relationships/hyperlink" Target="http://www.3gpp.org/ftp/tsg_ran/TSG_RAN/TSGR_101/Docs/RP-232624.zip" TargetMode="External"/><Relationship Id="rId10" Type="http://schemas.openxmlformats.org/officeDocument/2006/relationships/hyperlink" Target="http://www.3gpp.org/ftp/tsg_ran/TSG_RAN/TSGR_101/Docs/RP-232619.zip" TargetMode="External"/><Relationship Id="rId19" Type="http://schemas.openxmlformats.org/officeDocument/2006/relationships/hyperlink" Target="http://www.3gpp.org/ftp/tsg_ran/TSG_RAN/TSGR_101/Docs/RP-232628.zip" TargetMode="External"/><Relationship Id="rId4" Type="http://schemas.openxmlformats.org/officeDocument/2006/relationships/hyperlink" Target="http://www.3gpp.org/ftp/tsg_ran/TSG_RAN/TSGR_101/Docs/RP-232613.zip" TargetMode="External"/><Relationship Id="rId9" Type="http://schemas.openxmlformats.org/officeDocument/2006/relationships/hyperlink" Target="http://www.3gpp.org/ftp/tsg_ran/TSG_RAN/TSGR_101/Docs/RP-232618.zip" TargetMode="External"/><Relationship Id="rId14" Type="http://schemas.openxmlformats.org/officeDocument/2006/relationships/hyperlink" Target="http://www.3gpp.org/ftp/tsg_ran/TSG_RAN/TSGR_101/Docs/RP-232623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i-FI" sz="3600" dirty="0">
                <a:solidFill>
                  <a:schemeClr val="bg2">
                    <a:lumMod val="10000"/>
                  </a:schemeClr>
                </a:solidFill>
              </a:rPr>
              <a:t>MediaTek view on RAN Chair Summary (RP-232745)</a:t>
            </a:r>
            <a:endParaRPr lang="en-US" sz="3600" i="1" dirty="0">
              <a:solidFill>
                <a:schemeClr val="tx1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sz="1800" dirty="0" err="1"/>
              <a:t>MediaTek</a:t>
            </a:r>
            <a:r>
              <a:rPr lang="en-US" sz="1800" dirty="0"/>
              <a:t> Inc.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03889" y="402672"/>
            <a:ext cx="11210274" cy="654341"/>
          </a:xfrm>
          <a:prstGeom prst="rect">
            <a:avLst/>
          </a:prstGeom>
        </p:spPr>
        <p:txBody>
          <a:bodyPr wrap="square" lIns="0" tIns="0" rIns="0" bIns="0" rtlCol="0">
            <a:noAutofit/>
          </a:bodyPr>
          <a:lstStyle/>
          <a:p>
            <a:pPr>
              <a:tabLst>
                <a:tab pos="11199813" algn="r"/>
              </a:tabLst>
            </a:pPr>
            <a:r>
              <a:rPr lang="en-US" b="1" dirty="0">
                <a:latin typeface="+mj-lt"/>
              </a:rPr>
              <a:t>3GPP TSG RAN#102	RP-233265</a:t>
            </a:r>
          </a:p>
          <a:p>
            <a:pPr>
              <a:tabLst>
                <a:tab pos="11199813" algn="r"/>
              </a:tabLst>
            </a:pPr>
            <a:r>
              <a:rPr lang="en-US" dirty="0"/>
              <a:t>Edinburgh, UK – December 11</a:t>
            </a:r>
            <a:r>
              <a:rPr lang="en-US" baseline="30000" dirty="0"/>
              <a:t>th</a:t>
            </a:r>
            <a:r>
              <a:rPr lang="en-US" dirty="0"/>
              <a:t> – 15</a:t>
            </a:r>
            <a:r>
              <a:rPr lang="en-US" baseline="30000" dirty="0"/>
              <a:t>th</a:t>
            </a:r>
            <a:r>
              <a:rPr lang="en-US" dirty="0"/>
              <a:t>, 2023	Agenda Item 9.1</a:t>
            </a:r>
          </a:p>
          <a:p>
            <a:pPr>
              <a:tabLst>
                <a:tab pos="11199813" algn="r"/>
              </a:tabLst>
            </a:pPr>
            <a:r>
              <a:rPr lang="en-US" sz="1100" i="1" dirty="0"/>
              <a:t>	 </a:t>
            </a:r>
          </a:p>
          <a:p>
            <a:pPr>
              <a:tabLst>
                <a:tab pos="11199813" algn="r"/>
              </a:tabLst>
            </a:pPr>
            <a:r>
              <a:rPr lang="en-US" sz="1100" i="1" dirty="0"/>
              <a:t>	rev. of RP-232332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76251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F625C1-350C-4AED-92C7-14840C1020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RP-232745</a:t>
            </a:r>
            <a:endParaRPr lang="en-US" dirty="0"/>
          </a:p>
        </p:txBody>
      </p:sp>
      <p:graphicFrame>
        <p:nvGraphicFramePr>
          <p:cNvPr id="7" name="Content Placeholder 6">
            <a:extLst>
              <a:ext uri="{FF2B5EF4-FFF2-40B4-BE49-F238E27FC236}">
                <a16:creationId xmlns:a16="http://schemas.microsoft.com/office/drawing/2014/main" id="{93EB7A6C-7E19-4628-A7AE-B29612768F01}"/>
              </a:ext>
            </a:extLst>
          </p:cNvPr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1228119070"/>
              </p:ext>
            </p:extLst>
          </p:nvPr>
        </p:nvGraphicFramePr>
        <p:xfrm>
          <a:off x="481013" y="1700214"/>
          <a:ext cx="5422898" cy="48012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05208">
                  <a:extLst>
                    <a:ext uri="{9D8B030D-6E8A-4147-A177-3AD203B41FA5}">
                      <a16:colId xmlns:a16="http://schemas.microsoft.com/office/drawing/2014/main" val="2764313289"/>
                    </a:ext>
                  </a:extLst>
                </a:gridCol>
                <a:gridCol w="3706585">
                  <a:extLst>
                    <a:ext uri="{9D8B030D-6E8A-4147-A177-3AD203B41FA5}">
                      <a16:colId xmlns:a16="http://schemas.microsoft.com/office/drawing/2014/main" val="260360840"/>
                    </a:ext>
                  </a:extLst>
                </a:gridCol>
                <a:gridCol w="811105">
                  <a:extLst>
                    <a:ext uri="{9D8B030D-6E8A-4147-A177-3AD203B41FA5}">
                      <a16:colId xmlns:a16="http://schemas.microsoft.com/office/drawing/2014/main" val="1428994111"/>
                    </a:ext>
                  </a:extLst>
                </a:gridCol>
              </a:tblGrid>
              <a:tr h="206202">
                <a:tc rowSpan="7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AI (Artificial Intelligence)/ML (Machine Learning) for Air interface 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2"/>
                        </a:rPr>
                        <a:t>RP-232611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966172331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MIMO Evolution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3"/>
                        </a:rPr>
                        <a:t>RP-232612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72787588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Duplex Evolution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4"/>
                        </a:rPr>
                        <a:t>RP-232613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3584704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Ambient IoT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5"/>
                        </a:rPr>
                        <a:t>RP-232614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6283639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Network Energy Savings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6"/>
                        </a:rPr>
                        <a:t>RP-232615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3769163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LP-WUS/WUR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7"/>
                        </a:rPr>
                        <a:t>RP-232616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94900079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ISAC &amp; Exploring Study in New spectrum (7-24GHz)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8"/>
                        </a:rPr>
                        <a:t>RP-232617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08004589"/>
                  </a:ext>
                </a:extLst>
              </a:tr>
              <a:tr h="206202">
                <a:tc rowSpan="5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j-lt"/>
                        </a:rPr>
                        <a:t>RAN2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Mobility Enhancements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9"/>
                        </a:rPr>
                        <a:t>RP-232618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77225316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Enhancements for XR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0"/>
                        </a:rPr>
                        <a:t>RP-232619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06036796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NTN for NR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1"/>
                        </a:rPr>
                        <a:t>RP-232610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15965773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NTN for IoT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2"/>
                        </a:rPr>
                        <a:t>RP-232621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54033946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t-IT" sz="1000" u="none" strike="noStrike" dirty="0">
                          <a:effectLst/>
                          <a:latin typeface="+mj-lt"/>
                        </a:rPr>
                        <a:t>AI/ML for Air Interface SI (Mobility)</a:t>
                      </a:r>
                      <a:endParaRPr lang="it-IT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3"/>
                        </a:rPr>
                        <a:t>RP-232622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5413"/>
                  </a:ext>
                </a:extLst>
              </a:tr>
              <a:tr h="206202"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j-lt"/>
                        </a:rPr>
                        <a:t>RAN3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>
                          <a:effectLst/>
                          <a:latin typeface="+mj-lt"/>
                        </a:rPr>
                        <a:t>AI/ML for NG-RAN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4"/>
                        </a:rPr>
                        <a:t>RP-232623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6054823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SON/MDT Enhancements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5"/>
                        </a:rPr>
                        <a:t>RP-232624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35455490"/>
                  </a:ext>
                </a:extLst>
              </a:tr>
              <a:tr h="20620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Additional Topological Enhancements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6"/>
                        </a:rPr>
                        <a:t>RP-232625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4485649"/>
                  </a:ext>
                </a:extLst>
              </a:tr>
              <a:tr h="3484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Additional RAN1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Multi-carrier Enhancements, Coverage Enhancements, Positioning Enhancements, SL Evolution, Others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7"/>
                        </a:rPr>
                        <a:t>RP-232626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8578294"/>
                  </a:ext>
                </a:extLst>
              </a:tr>
              <a:tr h="64946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Additional RAN2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NCR, SL Relay Enhancements, UAV/UAM, MU-SIM, Broadcast/multicast, UE aggregation, collaboration, and backup, Lean protocol stack/High speed packetization/Layer 2 UP enhancements, Others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8"/>
                        </a:rPr>
                        <a:t>RP-232627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67567424"/>
                  </a:ext>
                </a:extLst>
              </a:tr>
              <a:tr h="348416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u="none" strike="noStrike">
                          <a:effectLst/>
                          <a:latin typeface="+mj-lt"/>
                        </a:rPr>
                        <a:t>Additional RAN3</a:t>
                      </a:r>
                      <a:endParaRPr lang="en-US" sz="1000" b="0" i="0" u="none" strike="noStrike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u="none" strike="noStrike" dirty="0" err="1">
                          <a:effectLst/>
                          <a:latin typeface="+mj-lt"/>
                        </a:rPr>
                        <a:t>QoE</a:t>
                      </a:r>
                      <a:r>
                        <a:rPr lang="en-US" sz="1000" u="none" strike="noStrike" dirty="0">
                          <a:effectLst/>
                          <a:latin typeface="+mj-lt"/>
                        </a:rPr>
                        <a:t>, Others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000" u="none" strike="noStrike" dirty="0">
                          <a:effectLst/>
                          <a:latin typeface="+mj-lt"/>
                          <a:hlinkClick r:id="rId19"/>
                        </a:rPr>
                        <a:t>RP-232628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36000" marR="36000" marT="36000" marB="360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09585636"/>
                  </a:ext>
                </a:extLst>
              </a:tr>
            </a:tbl>
          </a:graphicData>
        </a:graphic>
      </p:graphicFrame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87F59A3-B78F-47D0-9187-EA62BC90A0D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fi-FI" sz="1800" dirty="0"/>
              <a:t>MediaTek can support the high-level RAN1/2/3 package identified </a:t>
            </a:r>
            <a:r>
              <a:rPr lang="fi-FI" sz="1800"/>
              <a:t>in RP-232745 for December 2024</a:t>
            </a:r>
            <a:endParaRPr lang="fi-FI" sz="1800" dirty="0"/>
          </a:p>
          <a:p>
            <a:pPr lvl="1"/>
            <a:r>
              <a:rPr lang="fi-FI" sz="1400" dirty="0"/>
              <a:t>With scope to be adjusted during RAN#102</a:t>
            </a:r>
          </a:p>
          <a:p>
            <a:pPr lvl="1"/>
            <a:r>
              <a:rPr lang="fi-FI" sz="1400" dirty="0"/>
              <a:t>And Additional items to be considered at RAN#105 / Sep 2024</a:t>
            </a:r>
          </a:p>
          <a:p>
            <a:r>
              <a:rPr lang="fi-FI" sz="1800" dirty="0"/>
              <a:t>MediaTek also sees the need to accomodate in Rel-19</a:t>
            </a:r>
          </a:p>
          <a:p>
            <a:pPr lvl="1"/>
            <a:r>
              <a:rPr lang="fi-FI" sz="1400" dirty="0"/>
              <a:t>AGNSS enh. pertaining to NavIC and BeiDou evolution</a:t>
            </a:r>
          </a:p>
          <a:p>
            <a:pPr lvl="1"/>
            <a:r>
              <a:rPr lang="fi-FI" sz="1400" dirty="0"/>
              <a:t>mHop relay for public safety purpose</a:t>
            </a:r>
          </a:p>
          <a:p>
            <a:pPr lvl="1"/>
            <a:endParaRPr lang="fi-FI" sz="1400" dirty="0"/>
          </a:p>
          <a:p>
            <a:pPr lvl="1"/>
            <a:r>
              <a:rPr lang="fi-FI" sz="1400" dirty="0"/>
              <a:t>MC enhancements incl. Agile Carrier Switching (Sep 2024)</a:t>
            </a:r>
          </a:p>
          <a:p>
            <a:pPr lvl="1"/>
            <a:r>
              <a:rPr lang="fi-FI" sz="1400" dirty="0"/>
              <a:t>Starting a study on UE-side SBFD in September 2024</a:t>
            </a:r>
          </a:p>
          <a:p>
            <a:pPr lvl="1"/>
            <a:r>
              <a:rPr lang="fi-FI" sz="1400" dirty="0"/>
              <a:t>Device-collaborative MIMO (RAN2 work, with RAN1 evaluation) (Sep 2024)</a:t>
            </a:r>
          </a:p>
          <a:p>
            <a:pPr lvl="1"/>
            <a:endParaRPr lang="fi-FI" sz="14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EFA48A7-82C3-41AF-A080-FB5ED06800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89587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Thank you!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EF9A4B-07C9-404C-9053-A3A2AC3AD5D6}" type="slidenum">
              <a:rPr lang="en-GB" smtClean="0"/>
              <a:pPr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332386"/>
      </p:ext>
    </p:extLst>
  </p:cSld>
  <p:clrMapOvr>
    <a:masterClrMapping/>
  </p:clrMapOvr>
</p:sld>
</file>

<file path=ppt/theme/theme1.xml><?xml version="1.0" encoding="utf-8"?>
<a:theme xmlns:a="http://schemas.openxmlformats.org/drawingml/2006/main" name="MediaTek_PPT_Template_16x9_Internal Use">
  <a:themeElements>
    <a:clrScheme name="MediaTek">
      <a:dk1>
        <a:sysClr val="windowText" lastClr="000000"/>
      </a:dk1>
      <a:lt1>
        <a:sysClr val="window" lastClr="FFFFFF"/>
      </a:lt1>
      <a:dk2>
        <a:srgbClr val="F39A1E"/>
      </a:dk2>
      <a:lt2>
        <a:srgbClr val="E7E6E6"/>
      </a:lt2>
      <a:accent1>
        <a:srgbClr val="69BE28"/>
      </a:accent1>
      <a:accent2>
        <a:srgbClr val="D71F85"/>
      </a:accent2>
      <a:accent3>
        <a:srgbClr val="00A1DE"/>
      </a:accent3>
      <a:accent4>
        <a:srgbClr val="F39A1E"/>
      </a:accent4>
      <a:accent5>
        <a:srgbClr val="FED100"/>
      </a:accent5>
      <a:accent6>
        <a:srgbClr val="353630"/>
      </a:accent6>
      <a:hlink>
        <a:srgbClr val="00A1DE"/>
      </a:hlink>
      <a:folHlink>
        <a:srgbClr val="D71F85"/>
      </a:folHlink>
    </a:clrScheme>
    <a:fontScheme name="MediaTek">
      <a:majorFont>
        <a:latin typeface="Calibri"/>
        <a:ea typeface=""/>
        <a:cs typeface=""/>
      </a:majorFont>
      <a:minorFont>
        <a:latin typeface="Calibri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wrap="none" lIns="0" tIns="0" rIns="0" bIns="0">
        <a:noAutofit/>
      </a:bodyPr>
      <a:lstStyle>
        <a:defPPr>
          <a:defRPr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MediaTek Light.pptm" id="{1260BEE3-90CA-4854-9CB8-527F3BDFDF20}" vid="{4FE67AC8-4504-43FF-A03C-3E2D8B01E59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73864C3BC768F4C83F728553A532E20" ma:contentTypeVersion="" ma:contentTypeDescription="Create a new document." ma:contentTypeScope="" ma:versionID="6397e17d392d56ada45e5242a5a5938d">
  <xsd:schema xmlns:xsd="http://www.w3.org/2001/XMLSchema" xmlns:xs="http://www.w3.org/2001/XMLSchema" xmlns:p="http://schemas.microsoft.com/office/2006/metadata/properties" xmlns:ns2="554bdb6f-217d-4cda-85cc-0ca32126c36c" xmlns:ns3="9238aee7-caa6-41e3-83d0-457e088803cc" targetNamespace="http://schemas.microsoft.com/office/2006/metadata/properties" ma:root="true" ma:fieldsID="35443afd3cef50bc872c7ec5e285e232" ns2:_="" ns3:_="">
    <xsd:import namespace="554bdb6f-217d-4cda-85cc-0ca32126c36c"/>
    <xsd:import namespace="9238aee7-caa6-41e3-83d0-457e088803cc"/>
    <xsd:element name="properties">
      <xsd:complexType>
        <xsd:sequence>
          <xsd:element name="documentManagement">
            <xsd:complexType>
              <xsd:all>
                <xsd:element ref="ns2:o6c2a48b16e24d09b795349389dda484" minOccurs="0"/>
                <xsd:element ref="ns3:TaxCatchAll" minOccurs="0"/>
                <xsd:element ref="ns2:ma7d45d2182b49a8852f1a46c168973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54bdb6f-217d-4cda-85cc-0ca32126c36c" elementFormDefault="qualified">
    <xsd:import namespace="http://schemas.microsoft.com/office/2006/documentManagement/types"/>
    <xsd:import namespace="http://schemas.microsoft.com/office/infopath/2007/PartnerControls"/>
    <xsd:element name="o6c2a48b16e24d09b795349389dda484" ma:index="9" nillable="true" ma:taxonomy="true" ma:internalName="o6c2a48b16e24d09b795349389dda484" ma:taxonomyFieldName="Document_x0020_Type" ma:displayName="Document Type" ma:default="" ma:fieldId="{86c2a48b-16e2-4d09-b795-349389dda484}" ma:sspId="6d5f5814-4f01-4a3f-8a26-8a5755563af8" ma:termSetId="1e16500f-a9d9-40a6-a408-a011f1a94a77" ma:anchorId="ea4c1ac2-2df1-4db1-94ca-c989081e93ce" ma:open="false" ma:isKeyword="false">
      <xsd:complexType>
        <xsd:sequence>
          <xsd:element ref="pc:Terms" minOccurs="0" maxOccurs="1"/>
        </xsd:sequence>
      </xsd:complexType>
    </xsd:element>
    <xsd:element name="ma7d45d2182b49a8852f1a46c168973a" ma:index="12" nillable="true" ma:taxonomy="true" ma:internalName="ma7d45d2182b49a8852f1a46c168973a" ma:taxonomyFieldName="Technical_x0020_Type" ma:displayName="Technical Type" ma:default="" ma:fieldId="{6a7d45d2-182b-49a8-852f-1a46c168973a}" ma:sspId="6d5f5814-4f01-4a3f-8a26-8a5755563af8" ma:termSetId="1e16500f-a9d9-40a6-a408-a011f1a94a77" ma:anchorId="ac3c26f2-93c5-4db3-a2b8-348e3fc26581" ma:open="fals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38aee7-caa6-41e3-83d0-457e088803c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6722027d-9888-40e8-ab94-ac73661d71a4}" ma:internalName="TaxCatchAll" ma:showField="CatchAllData" ma:web="9238aee7-caa6-41e3-83d0-457e088803c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a7d45d2182b49a8852f1a46c168973a xmlns="554bdb6f-217d-4cda-85cc-0ca32126c36c">
      <Terms xmlns="http://schemas.microsoft.com/office/infopath/2007/PartnerControls"/>
    </ma7d45d2182b49a8852f1a46c168973a>
    <TaxCatchAll xmlns="9238aee7-caa6-41e3-83d0-457e088803cc"/>
    <o6c2a48b16e24d09b795349389dda484 xmlns="554bdb6f-217d-4cda-85cc-0ca32126c36c">
      <Terms xmlns="http://schemas.microsoft.com/office/infopath/2007/PartnerControls"/>
    </o6c2a48b16e24d09b795349389dda484>
  </documentManagement>
</p:properties>
</file>

<file path=customXml/itemProps1.xml><?xml version="1.0" encoding="utf-8"?>
<ds:datastoreItem xmlns:ds="http://schemas.openxmlformats.org/officeDocument/2006/customXml" ds:itemID="{11459A3E-929F-44DD-AB8E-023FEB0283E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54bdb6f-217d-4cda-85cc-0ca32126c36c"/>
    <ds:schemaRef ds:uri="9238aee7-caa6-41e3-83d0-457e088803c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71FD626-EDEF-410F-93B3-44053320D9A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38E6A07-64C1-4073-92D6-8AD4B385A025}">
  <ds:schemaRefs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purl.org/dc/dcmitype/"/>
    <ds:schemaRef ds:uri="9238aee7-caa6-41e3-83d0-457e088803cc"/>
    <ds:schemaRef ds:uri="http://schemas.microsoft.com/office/infopath/2007/PartnerControls"/>
    <ds:schemaRef ds:uri="http://schemas.microsoft.com/office/2006/documentManagement/types"/>
    <ds:schemaRef ds:uri="554bdb6f-217d-4cda-85cc-0ca32126c36c"/>
    <ds:schemaRef ds:uri="http://www.w3.org/XML/1998/namespace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MediaTek Light</Template>
  <TotalTime>5622</TotalTime>
  <Words>289</Words>
  <Application>Microsoft Office PowerPoint</Application>
  <PresentationFormat>Custom</PresentationFormat>
  <Paragraphs>63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MediaTek_PPT_Template_16x9_Internal Use</vt:lpstr>
      <vt:lpstr>MediaTek view on RAN Chair Summary (RP-232745)</vt:lpstr>
      <vt:lpstr>RP-232745</vt:lpstr>
      <vt:lpstr>Thank you!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Subtitle</dc:title>
  <dc:creator>MediaTek Inc.</dc:creator>
  <cp:lastModifiedBy>MediaTek Inc.</cp:lastModifiedBy>
  <cp:revision>226</cp:revision>
  <dcterms:created xsi:type="dcterms:W3CDTF">2019-11-21T19:15:22Z</dcterms:created>
  <dcterms:modified xsi:type="dcterms:W3CDTF">2023-12-04T20:59:17Z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ContentTypeId">
    <vt:lpwstr>0x010100273864C3BC768F4C83F728553A532E20</vt:lpwstr>
  </property>
  <property fmtid="{D5CDD505-2E9C-101B-9397-08002B2CF9AE}" pid="4" name="MSIP_Label_83bcef13-7cac-433f-ba1d-47a323951816_Enabled">
    <vt:lpwstr>true</vt:lpwstr>
  </property>
  <property fmtid="{D5CDD505-2E9C-101B-9397-08002B2CF9AE}" pid="5" name="MSIP_Label_83bcef13-7cac-433f-ba1d-47a323951816_SetDate">
    <vt:lpwstr>2023-05-02T13:14:22Z</vt:lpwstr>
  </property>
  <property fmtid="{D5CDD505-2E9C-101B-9397-08002B2CF9AE}" pid="6" name="MSIP_Label_83bcef13-7cac-433f-ba1d-47a323951816_Method">
    <vt:lpwstr>Privileged</vt:lpwstr>
  </property>
  <property fmtid="{D5CDD505-2E9C-101B-9397-08002B2CF9AE}" pid="7" name="MSIP_Label_83bcef13-7cac-433f-ba1d-47a323951816_Name">
    <vt:lpwstr>MTK_Unclassified</vt:lpwstr>
  </property>
  <property fmtid="{D5CDD505-2E9C-101B-9397-08002B2CF9AE}" pid="8" name="MSIP_Label_83bcef13-7cac-433f-ba1d-47a323951816_SiteId">
    <vt:lpwstr>a7687ede-7a6b-4ef6-bace-642f677fbe31</vt:lpwstr>
  </property>
  <property fmtid="{D5CDD505-2E9C-101B-9397-08002B2CF9AE}" pid="9" name="MSIP_Label_83bcef13-7cac-433f-ba1d-47a323951816_ActionId">
    <vt:lpwstr>d39c81c6-28a4-4768-a8d3-63679b7757a1</vt:lpwstr>
  </property>
  <property fmtid="{D5CDD505-2E9C-101B-9397-08002B2CF9AE}" pid="10" name="MSIP_Label_83bcef13-7cac-433f-ba1d-47a323951816_ContentBits">
    <vt:lpwstr>0</vt:lpwstr>
  </property>
</Properties>
</file>