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60" r:id="rId5"/>
    <p:sldId id="392" r:id="rId6"/>
    <p:sldId id="393" r:id="rId7"/>
    <p:sldId id="394" r:id="rId8"/>
    <p:sldId id="395" r:id="rId9"/>
    <p:sldId id="389" r:id="rId10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  <p:cmAuthor id="2" name="FL-0822" initials="FL0822" lastIdx="1" clrIdx="1">
    <p:extLst>
      <p:ext uri="{19B8F6BF-5375-455C-9EA6-DF929625EA0E}">
        <p15:presenceInfo xmlns:p15="http://schemas.microsoft.com/office/powerpoint/2012/main" userId="FL-082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0" autoAdjust="0"/>
    <p:restoredTop sz="94767" autoAdjust="0"/>
  </p:normalViewPr>
  <p:slideViewPr>
    <p:cSldViewPr snapToGrid="0">
      <p:cViewPr varScale="1">
        <p:scale>
          <a:sx n="101" d="100"/>
          <a:sy n="101" d="100"/>
        </p:scale>
        <p:origin x="269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533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729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US" sz="4800" dirty="0"/>
              <a:t>Scope of Mobility Enhancements in Rel-19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dirty="0">
                <a:latin typeface="SamsungOne 700" panose="020B0803030303020204" pitchFamily="34" charset="0"/>
                <a:ea typeface="SamsungOne 700" panose="020B0803030303020204" pitchFamily="34" charset="0"/>
              </a:rPr>
              <a:t>9.1.2.1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Edinburgh, </a:t>
            </a:r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Scotland, December 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11-15, 2023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RP-232916</a:t>
            </a: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Baseline </a:t>
            </a:r>
            <a:r>
              <a:rPr lang="en-US" smtClean="0"/>
              <a:t>Objectives from </a:t>
            </a:r>
            <a:r>
              <a:rPr lang="en-US" dirty="0" smtClean="0"/>
              <a:t>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general, we are supportive on the summary, and observe there are several discussion points, especially the yellow-highlighted parts.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921" y="2475756"/>
            <a:ext cx="8446130" cy="39286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70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additional scenario for inter-CU LTM, e.g. when CU is acting SN:</a:t>
            </a:r>
          </a:p>
          <a:p>
            <a:pPr lvl="1"/>
            <a:r>
              <a:rPr lang="en-US" dirty="0" smtClean="0"/>
              <a:t>It should be noted that Rel-18 already supports (intra-CU) LTM in SN for NR-DC (not EN-DC), and this would be sufficient in most cases, considering the coverage of SN.</a:t>
            </a:r>
          </a:p>
          <a:p>
            <a:pPr lvl="1"/>
            <a:r>
              <a:rPr lang="en-US" dirty="0"/>
              <a:t>From Rel-18 </a:t>
            </a:r>
            <a:r>
              <a:rPr lang="en-US" dirty="0" smtClean="0"/>
              <a:t>discussion</a:t>
            </a:r>
            <a:r>
              <a:rPr lang="en-US" dirty="0"/>
              <a:t>, EN-DC was ruled out due to substantial specification </a:t>
            </a:r>
            <a:r>
              <a:rPr lang="en-US" dirty="0" smtClean="0"/>
              <a:t>and implementation impact</a:t>
            </a:r>
            <a:r>
              <a:rPr lang="en-US" dirty="0"/>
              <a:t>, and perhaps this principle should be kept for Rel-19.</a:t>
            </a:r>
          </a:p>
          <a:p>
            <a:pPr lvl="1"/>
            <a:r>
              <a:rPr lang="en-US" dirty="0" smtClean="0"/>
              <a:t>However, for NR-DC case, it </a:t>
            </a:r>
            <a:r>
              <a:rPr lang="en-US" dirty="0"/>
              <a:t>would be worth to </a:t>
            </a:r>
            <a:r>
              <a:rPr lang="en-US" dirty="0" smtClean="0"/>
              <a:t>extend the scenario to inter-CU case if </a:t>
            </a:r>
            <a:r>
              <a:rPr lang="en-US" dirty="0"/>
              <a:t>it does not require too much standardization efforts.</a:t>
            </a:r>
          </a:p>
          <a:p>
            <a:pPr lvl="1"/>
            <a:r>
              <a:rPr lang="en-US" dirty="0" smtClean="0"/>
              <a:t>Since the Rel-19 WI already contains enough scope, and the feature would be useful only in certain scenario, the </a:t>
            </a:r>
            <a:r>
              <a:rPr lang="en-US" dirty="0"/>
              <a:t>scenario </a:t>
            </a:r>
            <a:r>
              <a:rPr lang="en-US" dirty="0" smtClean="0"/>
              <a:t>with NR-DC can </a:t>
            </a:r>
            <a:r>
              <a:rPr lang="en-US" dirty="0"/>
              <a:t>be </a:t>
            </a:r>
            <a:r>
              <a:rPr lang="en-US" dirty="0" smtClean="0"/>
              <a:t>considered with a low priority.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1: Additional scenarios including NR-DC can be part of Rel-19 discussion with a low priority.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5219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event-triggered L1 measurement reporting for supporting LTM:</a:t>
            </a:r>
          </a:p>
          <a:p>
            <a:pPr lvl="1"/>
            <a:r>
              <a:rPr lang="en-US" dirty="0" smtClean="0"/>
              <a:t>Rel-19 MIMO also has a potential objective for </a:t>
            </a:r>
            <a:r>
              <a:rPr lang="en-US" dirty="0"/>
              <a:t>the event-triggered L1 measurement </a:t>
            </a:r>
            <a:r>
              <a:rPr lang="en-US" dirty="0" smtClean="0"/>
              <a:t>reporting.</a:t>
            </a:r>
          </a:p>
          <a:p>
            <a:pPr lvl="1"/>
            <a:r>
              <a:rPr lang="en-US" dirty="0" smtClean="0"/>
              <a:t>It should be </a:t>
            </a:r>
            <a:r>
              <a:rPr lang="en-US" dirty="0"/>
              <a:t>noted that </a:t>
            </a:r>
            <a:r>
              <a:rPr lang="en-US" dirty="0" smtClean="0"/>
              <a:t>inter-cell </a:t>
            </a:r>
            <a:r>
              <a:rPr lang="en-US" dirty="0"/>
              <a:t>MIMO only includes </a:t>
            </a:r>
            <a:r>
              <a:rPr lang="en-US" dirty="0" err="1"/>
              <a:t>sTRP</a:t>
            </a:r>
            <a:r>
              <a:rPr lang="en-US" dirty="0"/>
              <a:t> </a:t>
            </a:r>
            <a:r>
              <a:rPr lang="en-US" dirty="0" smtClean="0"/>
              <a:t>inter-cell </a:t>
            </a:r>
            <a:r>
              <a:rPr lang="en-US" dirty="0"/>
              <a:t>beam management (ICBM) which </a:t>
            </a:r>
            <a:r>
              <a:rPr lang="en-US" dirty="0" smtClean="0"/>
              <a:t>does NOT </a:t>
            </a:r>
            <a:r>
              <a:rPr lang="en-US" dirty="0"/>
              <a:t>involve changing of serving </a:t>
            </a:r>
            <a:r>
              <a:rPr lang="en-US" dirty="0" smtClean="0"/>
              <a:t>cell i.e., handover.</a:t>
            </a:r>
          </a:p>
          <a:p>
            <a:pPr lvl="1"/>
            <a:r>
              <a:rPr lang="en-US" dirty="0" smtClean="0"/>
              <a:t>For the mobility discussion, RAN2 may need to introduce e.g., a new MAC CE to perform handover</a:t>
            </a:r>
          </a:p>
          <a:p>
            <a:pPr lvl="1"/>
            <a:r>
              <a:rPr lang="en-US" dirty="0" smtClean="0"/>
              <a:t>However, for UE-initiated beam management, CG-PUSCH or PUCCH can be a good candidate and the discussion does not have to mix together for the different purposes.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2: Keep the separate objective </a:t>
            </a:r>
            <a:r>
              <a:rPr lang="en-US" b="1" dirty="0">
                <a:sym typeface="Wingdings" panose="05000000000000000000" pitchFamily="2" charset="2"/>
              </a:rPr>
              <a:t>for event-triggered L1 measurement reporting for supporting </a:t>
            </a:r>
            <a:r>
              <a:rPr lang="en-US" b="1" dirty="0" smtClean="0">
                <a:sym typeface="Wingdings" panose="05000000000000000000" pitchFamily="2" charset="2"/>
              </a:rPr>
              <a:t>LTM.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6231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details on conditional mobility:</a:t>
            </a:r>
          </a:p>
          <a:p>
            <a:pPr lvl="1"/>
            <a:r>
              <a:rPr lang="en-US" smtClean="0"/>
              <a:t>It </a:t>
            </a:r>
            <a:r>
              <a:rPr lang="en-US" dirty="0" smtClean="0"/>
              <a:t>is quite difficult for operator to find a big motivation to replace the existing L3-based mobility (which works so well over the last few decades) with Rel-18/19 LTM, except to cope with the characteristics of high frequency.</a:t>
            </a:r>
          </a:p>
          <a:p>
            <a:pPr lvl="1"/>
            <a:r>
              <a:rPr lang="en-US" dirty="0" smtClean="0"/>
              <a:t>In such high-frequency scenarios, UE-driven handover under network control i.e., L1-based conditional mobility/conditional LTM would strengthen the justification as it can adapt </a:t>
            </a:r>
            <a:r>
              <a:rPr lang="en-US" dirty="0"/>
              <a:t>the channel </a:t>
            </a:r>
            <a:r>
              <a:rPr lang="en-US" dirty="0" smtClean="0"/>
              <a:t>quickly.</a:t>
            </a:r>
          </a:p>
          <a:p>
            <a:pPr lvl="1"/>
            <a:r>
              <a:rPr lang="en-US" dirty="0" smtClean="0"/>
              <a:t>If conditional LTM is introduced, Rel-18 mechanism e.g., UE-based TA (not early TA)/RACH-less operation can also be re-used together to </a:t>
            </a:r>
            <a:r>
              <a:rPr lang="en-US" dirty="0"/>
              <a:t>perform handover with low </a:t>
            </a:r>
            <a:r>
              <a:rPr lang="en-US" dirty="0" smtClean="0"/>
              <a:t>latency.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3: The scope of conditional mobility in Rel-19 should focus on conditional LTM, and the </a:t>
            </a:r>
            <a:r>
              <a:rPr lang="en-US" b="1" dirty="0">
                <a:sym typeface="Wingdings" panose="05000000000000000000" pitchFamily="2" charset="2"/>
              </a:rPr>
              <a:t>UE-based </a:t>
            </a:r>
            <a:r>
              <a:rPr lang="en-US" b="1" dirty="0" smtClean="0">
                <a:sym typeface="Wingdings" panose="05000000000000000000" pitchFamily="2" charset="2"/>
              </a:rPr>
              <a:t>TA/RACH-less mechanism can also be included under conditional LTM.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3065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02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17774</TotalTime>
  <Words>507</Words>
  <Application>Microsoft Office PowerPoint</Application>
  <PresentationFormat>와이드스크린</PresentationFormat>
  <Paragraphs>34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SamsungOne 400</vt:lpstr>
      <vt:lpstr>SamsungOne 700</vt:lpstr>
      <vt:lpstr>SamsungOneKoreanOTF 400</vt:lpstr>
      <vt:lpstr>Yu Gothic</vt:lpstr>
      <vt:lpstr>Arial</vt:lpstr>
      <vt:lpstr>Calibri</vt:lpstr>
      <vt:lpstr>Samsung Sharp Sans Bold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Hyunjeong Kang (Samsung)</cp:lastModifiedBy>
  <cp:revision>555</cp:revision>
  <cp:lastPrinted>2017-12-18T22:10:10Z</cp:lastPrinted>
  <dcterms:created xsi:type="dcterms:W3CDTF">2017-12-10T01:01:38Z</dcterms:created>
  <dcterms:modified xsi:type="dcterms:W3CDTF">2023-12-01T09:56:23Z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