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1"/>
  </p:sldMasterIdLst>
  <p:notesMasterIdLst>
    <p:notesMasterId r:id="rId13"/>
  </p:notesMasterIdLst>
  <p:handoutMasterIdLst>
    <p:handoutMasterId r:id="rId14"/>
  </p:handoutMasterIdLst>
  <p:sldIdLst>
    <p:sldId id="341" r:id="rId2"/>
    <p:sldId id="386" r:id="rId3"/>
    <p:sldId id="388" r:id="rId4"/>
    <p:sldId id="395" r:id="rId5"/>
    <p:sldId id="402" r:id="rId6"/>
    <p:sldId id="396" r:id="rId7"/>
    <p:sldId id="401" r:id="rId8"/>
    <p:sldId id="398" r:id="rId9"/>
    <p:sldId id="400" r:id="rId10"/>
    <p:sldId id="397" r:id="rId11"/>
    <p:sldId id="393" r:id="rId1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3F7BF0-03BA-41E2-8F08-FF216062FBB0}" v="2" dt="2022-02-14T19:35:23.4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62" d="100"/>
          <a:sy n="62" d="100"/>
        </p:scale>
        <p:origin x="68"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6" d="100"/>
          <a:sy n="46" d="100"/>
        </p:scale>
        <p:origin x="2788" y="4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Hayes" userId="88df143c-9cc8-45b0-a799-19f2c7ac210c" providerId="ADAL" clId="{D83F7BF0-03BA-41E2-8F08-FF216062FBB0}"/>
    <pc:docChg chg="undo redo custSel addSld delSld modSld">
      <pc:chgData name="Stephen Hayes" userId="88df143c-9cc8-45b0-a799-19f2c7ac210c" providerId="ADAL" clId="{D83F7BF0-03BA-41E2-8F08-FF216062FBB0}" dt="2022-02-14T23:42:04.236" v="804" actId="20577"/>
      <pc:docMkLst>
        <pc:docMk/>
      </pc:docMkLst>
      <pc:sldChg chg="modSp mod">
        <pc:chgData name="Stephen Hayes" userId="88df143c-9cc8-45b0-a799-19f2c7ac210c" providerId="ADAL" clId="{D83F7BF0-03BA-41E2-8F08-FF216062FBB0}" dt="2022-02-14T19:34:55.558" v="3" actId="1076"/>
        <pc:sldMkLst>
          <pc:docMk/>
          <pc:sldMk cId="2464720073" sldId="395"/>
        </pc:sldMkLst>
        <pc:spChg chg="mod">
          <ac:chgData name="Stephen Hayes" userId="88df143c-9cc8-45b0-a799-19f2c7ac210c" providerId="ADAL" clId="{D83F7BF0-03BA-41E2-8F08-FF216062FBB0}" dt="2022-02-14T19:34:55.558" v="3" actId="1076"/>
          <ac:spMkLst>
            <pc:docMk/>
            <pc:sldMk cId="2464720073" sldId="395"/>
            <ac:spMk id="9219" creationId="{CF0FD136-175C-4835-B90A-A6AE38A68FA2}"/>
          </ac:spMkLst>
        </pc:spChg>
      </pc:sldChg>
      <pc:sldChg chg="delSp modSp mod">
        <pc:chgData name="Stephen Hayes" userId="88df143c-9cc8-45b0-a799-19f2c7ac210c" providerId="ADAL" clId="{D83F7BF0-03BA-41E2-8F08-FF216062FBB0}" dt="2022-02-14T19:48:32.654" v="720" actId="478"/>
        <pc:sldMkLst>
          <pc:docMk/>
          <pc:sldMk cId="1562746029" sldId="396"/>
        </pc:sldMkLst>
        <pc:spChg chg="del mod">
          <ac:chgData name="Stephen Hayes" userId="88df143c-9cc8-45b0-a799-19f2c7ac210c" providerId="ADAL" clId="{D83F7BF0-03BA-41E2-8F08-FF216062FBB0}" dt="2022-02-14T19:48:32.654" v="720" actId="478"/>
          <ac:spMkLst>
            <pc:docMk/>
            <pc:sldMk cId="1562746029" sldId="396"/>
            <ac:spMk id="2" creationId="{C0DBD225-FAB4-4C3A-B194-7D09F9D8374D}"/>
          </ac:spMkLst>
        </pc:spChg>
        <pc:spChg chg="mod">
          <ac:chgData name="Stephen Hayes" userId="88df143c-9cc8-45b0-a799-19f2c7ac210c" providerId="ADAL" clId="{D83F7BF0-03BA-41E2-8F08-FF216062FBB0}" dt="2022-02-14T19:40:21.200" v="517" actId="403"/>
          <ac:spMkLst>
            <pc:docMk/>
            <pc:sldMk cId="1562746029" sldId="396"/>
            <ac:spMk id="9219" creationId="{CF0FD136-175C-4835-B90A-A6AE38A68FA2}"/>
          </ac:spMkLst>
        </pc:spChg>
      </pc:sldChg>
      <pc:sldChg chg="modSp mod">
        <pc:chgData name="Stephen Hayes" userId="88df143c-9cc8-45b0-a799-19f2c7ac210c" providerId="ADAL" clId="{D83F7BF0-03BA-41E2-8F08-FF216062FBB0}" dt="2022-02-14T23:42:04.236" v="804" actId="20577"/>
        <pc:sldMkLst>
          <pc:docMk/>
          <pc:sldMk cId="3357933770" sldId="397"/>
        </pc:sldMkLst>
        <pc:spChg chg="mod">
          <ac:chgData name="Stephen Hayes" userId="88df143c-9cc8-45b0-a799-19f2c7ac210c" providerId="ADAL" clId="{D83F7BF0-03BA-41E2-8F08-FF216062FBB0}" dt="2022-02-14T23:42:04.236" v="804" actId="20577"/>
          <ac:spMkLst>
            <pc:docMk/>
            <pc:sldMk cId="3357933770" sldId="397"/>
            <ac:spMk id="9219" creationId="{CF0FD136-175C-4835-B90A-A6AE38A68FA2}"/>
          </ac:spMkLst>
        </pc:spChg>
      </pc:sldChg>
      <pc:sldChg chg="delSp mod">
        <pc:chgData name="Stephen Hayes" userId="88df143c-9cc8-45b0-a799-19f2c7ac210c" providerId="ADAL" clId="{D83F7BF0-03BA-41E2-8F08-FF216062FBB0}" dt="2022-02-14T19:48:21.986" v="719" actId="478"/>
        <pc:sldMkLst>
          <pc:docMk/>
          <pc:sldMk cId="80806249" sldId="400"/>
        </pc:sldMkLst>
        <pc:spChg chg="del">
          <ac:chgData name="Stephen Hayes" userId="88df143c-9cc8-45b0-a799-19f2c7ac210c" providerId="ADAL" clId="{D83F7BF0-03BA-41E2-8F08-FF216062FBB0}" dt="2022-02-14T19:48:21.986" v="719" actId="478"/>
          <ac:spMkLst>
            <pc:docMk/>
            <pc:sldMk cId="80806249" sldId="400"/>
            <ac:spMk id="4" creationId="{6CB824B0-512E-42DF-B958-2E6643EEC3D1}"/>
          </ac:spMkLst>
        </pc:spChg>
      </pc:sldChg>
      <pc:sldChg chg="modSp mod">
        <pc:chgData name="Stephen Hayes" userId="88df143c-9cc8-45b0-a799-19f2c7ac210c" providerId="ADAL" clId="{D83F7BF0-03BA-41E2-8F08-FF216062FBB0}" dt="2022-02-14T19:40:49.465" v="519" actId="403"/>
        <pc:sldMkLst>
          <pc:docMk/>
          <pc:sldMk cId="96900631" sldId="401"/>
        </pc:sldMkLst>
        <pc:spChg chg="mod">
          <ac:chgData name="Stephen Hayes" userId="88df143c-9cc8-45b0-a799-19f2c7ac210c" providerId="ADAL" clId="{D83F7BF0-03BA-41E2-8F08-FF216062FBB0}" dt="2022-02-14T19:40:49.465" v="519" actId="403"/>
          <ac:spMkLst>
            <pc:docMk/>
            <pc:sldMk cId="96900631" sldId="401"/>
            <ac:spMk id="9219" creationId="{CF0FD136-175C-4835-B90A-A6AE38A68FA2}"/>
          </ac:spMkLst>
        </pc:spChg>
      </pc:sldChg>
      <pc:sldChg chg="modSp add mod">
        <pc:chgData name="Stephen Hayes" userId="88df143c-9cc8-45b0-a799-19f2c7ac210c" providerId="ADAL" clId="{D83F7BF0-03BA-41E2-8F08-FF216062FBB0}" dt="2022-02-14T19:46:52.832" v="718" actId="20577"/>
        <pc:sldMkLst>
          <pc:docMk/>
          <pc:sldMk cId="3452028401" sldId="402"/>
        </pc:sldMkLst>
        <pc:spChg chg="mod">
          <ac:chgData name="Stephen Hayes" userId="88df143c-9cc8-45b0-a799-19f2c7ac210c" providerId="ADAL" clId="{D83F7BF0-03BA-41E2-8F08-FF216062FBB0}" dt="2022-02-14T19:35:00.939" v="4" actId="20577"/>
          <ac:spMkLst>
            <pc:docMk/>
            <pc:sldMk cId="3452028401" sldId="402"/>
            <ac:spMk id="9218" creationId="{31CAFD9A-E66A-4E7F-9B4A-076B845513C1}"/>
          </ac:spMkLst>
        </pc:spChg>
        <pc:spChg chg="mod">
          <ac:chgData name="Stephen Hayes" userId="88df143c-9cc8-45b0-a799-19f2c7ac210c" providerId="ADAL" clId="{D83F7BF0-03BA-41E2-8F08-FF216062FBB0}" dt="2022-02-14T19:46:52.832" v="718" actId="20577"/>
          <ac:spMkLst>
            <pc:docMk/>
            <pc:sldMk cId="3452028401" sldId="402"/>
            <ac:spMk id="9219" creationId="{CF0FD136-175C-4835-B90A-A6AE38A68FA2}"/>
          </ac:spMkLst>
        </pc:spChg>
      </pc:sldChg>
      <pc:sldChg chg="new del">
        <pc:chgData name="Stephen Hayes" userId="88df143c-9cc8-45b0-a799-19f2c7ac210c" providerId="ADAL" clId="{D83F7BF0-03BA-41E2-8F08-FF216062FBB0}" dt="2022-02-14T19:48:46.895" v="722" actId="680"/>
        <pc:sldMkLst>
          <pc:docMk/>
          <pc:sldMk cId="1695475088" sldId="40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EB14B-E8F1-49CA-B84F-1CC162466BC0}"/>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18CCCB51-75EF-49F6-9773-A5790458A8CB}"/>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1A34D97F-8870-4D99-BE60-9780BFED7CBB}"/>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A2E379-1961-4895-85C7-1F6E8F36E8A1}"/>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67670B2E-1CD9-4696-8C72-961B8F024298}"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D61EE09-BC5E-420A-8566-1001D71924C7}"/>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7CD1B41D-BB55-4836-AD2D-5265B2E31B18}"/>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2B281487-856D-40B8-96DC-74FB7DEE79AB}"/>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3D77972-5124-4009-82A8-9CD7E5B28B32}"/>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4FA72439-F094-4C75-A685-592B0E644188}"/>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3B8ADD8A-04C3-4005-8B91-A8EBA21A446E}"/>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4C82004C-E2B2-464F-AF0A-339B49B495E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89796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094312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8B0857-26DA-47EA-BDFF-89AFC7B8A5EB}"/>
              </a:ext>
            </a:extLst>
          </p:cNvPr>
          <p:cNvSpPr txBox="1">
            <a:spLocks noChangeArrowheads="1"/>
          </p:cNvSpPr>
          <p:nvPr userDrawn="1"/>
        </p:nvSpPr>
        <p:spPr bwMode="auto">
          <a:xfrm>
            <a:off x="0" y="152400"/>
            <a:ext cx="70262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400" dirty="0"/>
              <a:t>PCG #48-e                          			February 2022</a:t>
            </a:r>
          </a:p>
        </p:txBody>
      </p:sp>
      <p:sp>
        <p:nvSpPr>
          <p:cNvPr id="4" name="TextBox 3">
            <a:extLst>
              <a:ext uri="{FF2B5EF4-FFF2-40B4-BE49-F238E27FC236}">
                <a16:creationId xmlns:a16="http://schemas.microsoft.com/office/drawing/2014/main" id="{C696F912-AC45-4F09-B080-65AB9E68FC1B}"/>
              </a:ext>
            </a:extLst>
          </p:cNvPr>
          <p:cNvSpPr txBox="1">
            <a:spLocks noChangeArrowheads="1"/>
          </p:cNvSpPr>
          <p:nvPr userDrawn="1"/>
        </p:nvSpPr>
        <p:spPr bwMode="auto">
          <a:xfrm>
            <a:off x="8277225" y="0"/>
            <a:ext cx="14049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1400" dirty="0"/>
              <a:t>PCG48e_xx</a:t>
            </a:r>
          </a:p>
        </p:txBody>
      </p:sp>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4769101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C3F38B4F-131F-4EA0-BBF1-B9A5FA9D9B7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BB998A6-3616-477F-9642-CEBD397B1DC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FEE9D515-8FC4-43AC-B320-B02BB570FBF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AC6D4170-A804-49D1-A446-0D026D813FCE}"/>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D5581FBE-7D45-49BB-9FAE-4D0BA50A6531}"/>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2019</a:t>
            </a:r>
          </a:p>
        </p:txBody>
      </p:sp>
      <p:pic>
        <p:nvPicPr>
          <p:cNvPr id="1031" name="Picture 1">
            <a:extLst>
              <a:ext uri="{FF2B5EF4-FFF2-40B4-BE49-F238E27FC236}">
                <a16:creationId xmlns:a16="http://schemas.microsoft.com/office/drawing/2014/main" id="{38715FE7-683C-4BDF-B251-4E7CB250832E}"/>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545DFEDF-1BB7-4359-8AB4-A3862791440E}"/>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C9BC57A4-BBC5-42EF-83F3-84A5FFA62657}"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59" r:id="rId1"/>
    <p:sldLayoutId id="2147485160" r:id="rId2"/>
    <p:sldLayoutId id="2147485161"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9234809-97A1-4EBC-9A7A-8A9616F75D3A}"/>
              </a:ext>
            </a:extLst>
          </p:cNvPr>
          <p:cNvSpPr>
            <a:spLocks noGrp="1"/>
          </p:cNvSpPr>
          <p:nvPr>
            <p:ph type="title"/>
          </p:nvPr>
        </p:nvSpPr>
        <p:spPr>
          <a:xfrm>
            <a:off x="1325399" y="1736726"/>
            <a:ext cx="9387840" cy="2852737"/>
          </a:xfrm>
        </p:spPr>
        <p:txBody>
          <a:bodyPr/>
          <a:lstStyle/>
          <a:p>
            <a:pPr algn="ctr" eaLnBrk="1" hangingPunct="1"/>
            <a:r>
              <a:rPr lang="en-GB" altLang="en-US" b="1" dirty="0"/>
              <a:t>Working Procedures Group</a:t>
            </a:r>
            <a:br>
              <a:rPr lang="en-GB" altLang="en-US" b="1" dirty="0"/>
            </a:br>
            <a:br>
              <a:rPr lang="en-GB" altLang="en-US" b="1" dirty="0"/>
            </a:br>
            <a:r>
              <a:rPr lang="en-GB" altLang="en-US" sz="4800" b="1" dirty="0"/>
              <a:t>Interim Report</a:t>
            </a:r>
            <a:endParaRPr lang="en-GB" altLang="en-US" b="1" dirty="0"/>
          </a:p>
        </p:txBody>
      </p:sp>
      <p:sp>
        <p:nvSpPr>
          <p:cNvPr id="5123" name="Text Placeholder 2">
            <a:extLst>
              <a:ext uri="{FF2B5EF4-FFF2-40B4-BE49-F238E27FC236}">
                <a16:creationId xmlns:a16="http://schemas.microsoft.com/office/drawing/2014/main" id="{CC088AD1-396B-49C4-B584-08599876C98F}"/>
              </a:ext>
            </a:extLst>
          </p:cNvPr>
          <p:cNvSpPr>
            <a:spLocks noGrp="1"/>
          </p:cNvSpPr>
          <p:nvPr>
            <p:ph type="body" idx="4294967295"/>
          </p:nvPr>
        </p:nvSpPr>
        <p:spPr>
          <a:xfrm>
            <a:off x="3771205" y="5357813"/>
            <a:ext cx="7886700" cy="1500187"/>
          </a:xfrm>
        </p:spPr>
        <p:txBody>
          <a:bodyPr/>
          <a:lstStyle/>
          <a:p>
            <a:pPr marL="0" indent="0" eaLnBrk="1" hangingPunct="1">
              <a:buFontTx/>
              <a:buNone/>
            </a:pPr>
            <a:r>
              <a:rPr lang="en-GB" altLang="en-US" dirty="0"/>
              <a:t>Stephen Hayes - WP Convenor</a:t>
            </a:r>
          </a:p>
          <a:p>
            <a:pPr marL="0" indent="0" eaLnBrk="1" hangingPunct="1">
              <a:buFontTx/>
              <a:buNone/>
            </a:pPr>
            <a:endParaRPr lang="en-GB"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a:xfrm>
            <a:off x="961489" y="139093"/>
            <a:ext cx="9045540" cy="1325563"/>
          </a:xfrm>
        </p:spPr>
        <p:txBody>
          <a:bodyPr/>
          <a:lstStyle/>
          <a:p>
            <a:r>
              <a:rPr lang="en-GB" altLang="en-US" sz="4800" dirty="0"/>
              <a:t>Recommendation 3: OP Voting Rights Hardship Exemption (3)</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267128" y="1859623"/>
            <a:ext cx="11476234" cy="4325420"/>
          </a:xfrm>
        </p:spPr>
        <p:txBody>
          <a:bodyPr/>
          <a:lstStyle/>
          <a:p>
            <a:r>
              <a:rPr lang="en-US" altLang="en-US" sz="2400" dirty="0"/>
              <a:t>PCG</a:t>
            </a:r>
            <a:r>
              <a:rPr lang="en-US" altLang="en-US" sz="2000" dirty="0"/>
              <a:t> is requested to approve the recommendations on the previous slides</a:t>
            </a:r>
          </a:p>
          <a:p>
            <a:pPr lvl="1"/>
            <a:r>
              <a:rPr lang="en-US" altLang="en-US" sz="2000" dirty="0"/>
              <a:t>The recommendation includes all 5 bullets, but only bullets 1-3 of the recommendation are captured in the Working Procedures</a:t>
            </a:r>
          </a:p>
          <a:p>
            <a:pPr lvl="1"/>
            <a:r>
              <a:rPr lang="en-US" altLang="en-US" sz="2000" dirty="0"/>
              <a:t>Proposed changes to working procedures in attached Recommendation 3 – P-CR which the PCG is requested to approve.</a:t>
            </a:r>
          </a:p>
          <a:p>
            <a:r>
              <a:rPr lang="en-US" altLang="en-US" sz="2000" dirty="0"/>
              <a:t>Note 1: The implementation of IT changes for this recommendation is not required until the first f2f meetings</a:t>
            </a:r>
          </a:p>
          <a:p>
            <a:r>
              <a:rPr lang="en-US" altLang="en-US" sz="2000" dirty="0"/>
              <a:t>Note 2: The application of Voting Rights Hardship Exemptions for any purpose outside of maintaining voting rights was considered out of scope.</a:t>
            </a:r>
          </a:p>
          <a:p>
            <a:r>
              <a:rPr lang="en-US" altLang="en-US" sz="2000" dirty="0"/>
              <a:t>Note3: A proposal to grant all OPs </a:t>
            </a:r>
            <a:r>
              <a:rPr lang="en-US" sz="2000" dirty="0">
                <a:effectLst/>
                <a:latin typeface="Calibri" panose="020F0502020204030204" pitchFamily="34" charset="0"/>
                <a:ea typeface="Times New Roman" panose="02020603050405020304" pitchFamily="18" charset="0"/>
              </a:rPr>
              <a:t>Voting Rights Hardship Exemptions for the first face to face meeting of a group during the transition period (prior to the 3rd ordinary meeting following the transition) was discussed but not agreed.</a:t>
            </a:r>
            <a:endParaRPr lang="en-US" altLang="en-US" sz="2000" dirty="0"/>
          </a:p>
          <a:p>
            <a:pPr marL="0" indent="0">
              <a:buNone/>
            </a:pPr>
            <a:endParaRPr lang="en-US" altLang="en-US" sz="1800" dirty="0"/>
          </a:p>
        </p:txBody>
      </p:sp>
    </p:spTree>
    <p:extLst>
      <p:ext uri="{BB962C8B-B14F-4D97-AF65-F5344CB8AC3E}">
        <p14:creationId xmlns:p14="http://schemas.microsoft.com/office/powerpoint/2010/main" val="3357933770"/>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p:txBody>
          <a:bodyPr/>
          <a:lstStyle/>
          <a:p>
            <a:r>
              <a:rPr lang="en-GB" altLang="en-US" dirty="0"/>
              <a:t>Thanks</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838200" y="2095927"/>
            <a:ext cx="10515600" cy="4081035"/>
          </a:xfrm>
        </p:spPr>
        <p:txBody>
          <a:bodyPr/>
          <a:lstStyle/>
          <a:p>
            <a:pPr lvl="0"/>
            <a:r>
              <a:rPr lang="en-US" dirty="0"/>
              <a:t>Thanks to the delegates and MCC for their understanding, creativity, and constructive spirit during these discussions.  Voting Rights are a very fundamental and controversial topic in 3GPP.  The attached recommendations are a testimony to the collaborative spirit of 3GPP in addressing new challenges.</a:t>
            </a:r>
          </a:p>
        </p:txBody>
      </p:sp>
    </p:spTree>
    <p:extLst>
      <p:ext uri="{BB962C8B-B14F-4D97-AF65-F5344CB8AC3E}">
        <p14:creationId xmlns:p14="http://schemas.microsoft.com/office/powerpoint/2010/main" val="702717868"/>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p:txBody>
          <a:bodyPr/>
          <a:lstStyle/>
          <a:p>
            <a:r>
              <a:rPr lang="en-GB" altLang="en-US" dirty="0"/>
              <a:t>Overview</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520129" y="3234314"/>
            <a:ext cx="10730072" cy="2958738"/>
          </a:xfrm>
        </p:spPr>
        <p:txBody>
          <a:bodyPr/>
          <a:lstStyle/>
          <a:p>
            <a:r>
              <a:rPr lang="en-US" altLang="en-US" sz="2300" dirty="0"/>
              <a:t>3 Recommendations are provided to discharge the above task and requirements:</a:t>
            </a:r>
          </a:p>
          <a:p>
            <a:pPr lvl="1"/>
            <a:r>
              <a:rPr lang="en-US" altLang="en-US" sz="1900" dirty="0"/>
              <a:t>Recommendation 1 – Changes to Annex I of the working procedures to allow companies to gain and maintain voting rights in meeting scenarios including e-meetings</a:t>
            </a:r>
          </a:p>
          <a:p>
            <a:pPr lvl="1"/>
            <a:r>
              <a:rPr lang="en-US" altLang="en-US" sz="1900" dirty="0"/>
              <a:t>Recommendation 2 – Suspend Voting Temporarily to allow companies time to gain voting rights under the new rules</a:t>
            </a:r>
          </a:p>
          <a:p>
            <a:pPr lvl="1"/>
            <a:r>
              <a:rPr lang="en-US" altLang="en-US" sz="1900" dirty="0"/>
              <a:t>Recommendation 3 – Allow the granting of Hardship Exemptions to avoid penalizing OPs for allowing f2f meetings to occur.</a:t>
            </a:r>
          </a:p>
          <a:p>
            <a:r>
              <a:rPr lang="en-US" altLang="en-US" sz="2300" b="1" dirty="0"/>
              <a:t>The Working Procedures group requests that the PCG approve these recommendations as expeditiously as possible to allow the new rules to be in place for the March TSG meetings.</a:t>
            </a:r>
          </a:p>
        </p:txBody>
      </p:sp>
      <p:sp>
        <p:nvSpPr>
          <p:cNvPr id="5" name="TextBox 4">
            <a:extLst>
              <a:ext uri="{FF2B5EF4-FFF2-40B4-BE49-F238E27FC236}">
                <a16:creationId xmlns:a16="http://schemas.microsoft.com/office/drawing/2014/main" id="{F52C4389-FE00-4479-AEC3-9DC7C8542A09}"/>
              </a:ext>
            </a:extLst>
          </p:cNvPr>
          <p:cNvSpPr txBox="1"/>
          <p:nvPr/>
        </p:nvSpPr>
        <p:spPr>
          <a:xfrm>
            <a:off x="441788" y="1778884"/>
            <a:ext cx="10808413" cy="1367234"/>
          </a:xfrm>
          <a:prstGeom prst="rect">
            <a:avLst/>
          </a:prstGeom>
          <a:noFill/>
          <a:ln w="19050">
            <a:solidFill>
              <a:srgbClr val="FF0000"/>
            </a:solidFill>
          </a:ln>
        </p:spPr>
        <p:txBody>
          <a:bodyPr wrap="square">
            <a:spAutoFit/>
          </a:bodyPr>
          <a:lstStyle/>
          <a:p>
            <a:pPr marL="228600" marR="0">
              <a:lnSpc>
                <a:spcPct val="107000"/>
              </a:lnSpc>
              <a:spcBef>
                <a:spcPts val="0"/>
              </a:spcBef>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PCG tasks the Working Procedures group to study approaches and alternatives and create a recommendation on how to acquire voting rights that is compatible with the use of e-meetings.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 New proposed voting rules defined to remedy the current situation shall be provided to PCG for approval as soon as possible, but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at the latest by the April 2022 PCG (PCG#48).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a:xfrm>
            <a:off x="961489" y="139093"/>
            <a:ext cx="10515600" cy="1325563"/>
          </a:xfrm>
        </p:spPr>
        <p:txBody>
          <a:bodyPr/>
          <a:lstStyle/>
          <a:p>
            <a:r>
              <a:rPr lang="en-GB" altLang="en-US" sz="4800" dirty="0"/>
              <a:t>Recommendation 1:</a:t>
            </a:r>
            <a:br>
              <a:rPr lang="en-GB" altLang="en-US" sz="4800" dirty="0"/>
            </a:br>
            <a:r>
              <a:rPr lang="en-GB" altLang="en-US" sz="4800" dirty="0"/>
              <a:t>Voting Rights and e-meetings (1)</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838200" y="2095927"/>
            <a:ext cx="10515600" cy="4081035"/>
          </a:xfrm>
        </p:spPr>
        <p:txBody>
          <a:bodyPr/>
          <a:lstStyle/>
          <a:p>
            <a:r>
              <a:rPr lang="en-US" altLang="en-US" sz="2700" dirty="0"/>
              <a:t>Attendance at e-meetings based on checking-in:</a:t>
            </a:r>
          </a:p>
          <a:p>
            <a:pPr lvl="1"/>
            <a:r>
              <a:rPr lang="en-US" altLang="en-US" sz="1900" dirty="0"/>
              <a:t>Same criteria as for f2f meetings</a:t>
            </a:r>
          </a:p>
          <a:p>
            <a:pPr lvl="1"/>
            <a:r>
              <a:rPr lang="en-US" altLang="en-US" sz="1900" dirty="0"/>
              <a:t>Check-in must be between meeting start and end (same as for f2f)</a:t>
            </a:r>
          </a:p>
          <a:p>
            <a:pPr lvl="1"/>
            <a:r>
              <a:rPr lang="en-US" altLang="en-US" sz="1900" dirty="0"/>
              <a:t>Electronic check in tool will be extended to work remotely</a:t>
            </a:r>
          </a:p>
          <a:p>
            <a:r>
              <a:rPr lang="en-US" altLang="en-US" sz="2300" dirty="0"/>
              <a:t>Minor improvements to discourage checking-in without participating</a:t>
            </a:r>
          </a:p>
          <a:p>
            <a:pPr lvl="1"/>
            <a:r>
              <a:rPr lang="en-US" altLang="en-US" sz="1900" dirty="0"/>
              <a:t>MCC to publishing a list </a:t>
            </a:r>
            <a:r>
              <a:rPr lang="en-US" altLang="en-US" sz="1900"/>
              <a:t>of changed </a:t>
            </a:r>
            <a:r>
              <a:rPr lang="en-US" altLang="en-US" sz="1900" dirty="0"/>
              <a:t>voting rights after each meeting</a:t>
            </a:r>
          </a:p>
          <a:p>
            <a:pPr lvl="1"/>
            <a:r>
              <a:rPr lang="en-US" altLang="en-US" sz="1900" dirty="0"/>
              <a:t>PCG can review and possibly take action if abuse detected</a:t>
            </a:r>
          </a:p>
          <a:p>
            <a:pPr lvl="1"/>
            <a:r>
              <a:rPr lang="en-US" altLang="en-US" sz="1900" dirty="0"/>
              <a:t>Reminder added to the registration email that delegates are expected to participate</a:t>
            </a:r>
          </a:p>
          <a:p>
            <a:pPr lvl="1"/>
            <a:r>
              <a:rPr lang="en-US" altLang="en-US" sz="1900" dirty="0"/>
              <a:t>Meeting start and end dates/times are published in the agenda</a:t>
            </a:r>
          </a:p>
          <a:p>
            <a:pPr lvl="1"/>
            <a:r>
              <a:rPr lang="en-US" altLang="en-US" sz="1900" dirty="0"/>
              <a:t>Agenda shall state whether or not the meeting will count towards voting rights</a:t>
            </a:r>
          </a:p>
          <a:p>
            <a:pPr lvl="1"/>
            <a:endParaRPr lang="en-US" altLang="en-US" sz="1900" dirty="0">
              <a:solidFill>
                <a:srgbClr val="FF0000"/>
              </a:solidFill>
            </a:endParaRPr>
          </a:p>
        </p:txBody>
      </p:sp>
    </p:spTree>
    <p:extLst>
      <p:ext uri="{BB962C8B-B14F-4D97-AF65-F5344CB8AC3E}">
        <p14:creationId xmlns:p14="http://schemas.microsoft.com/office/powerpoint/2010/main" val="221849535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a:xfrm>
            <a:off x="961489" y="139093"/>
            <a:ext cx="10515600" cy="1325563"/>
          </a:xfrm>
        </p:spPr>
        <p:txBody>
          <a:bodyPr/>
          <a:lstStyle/>
          <a:p>
            <a:r>
              <a:rPr lang="en-GB" altLang="en-US" sz="4800" dirty="0"/>
              <a:t>Recommendation 1:</a:t>
            </a:r>
            <a:br>
              <a:rPr lang="en-GB" altLang="en-US" sz="4800" dirty="0"/>
            </a:br>
            <a:r>
              <a:rPr lang="en-GB" altLang="en-US" sz="4800" dirty="0"/>
              <a:t>Voting Rights and e-meetings (2)</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612169" y="1952090"/>
            <a:ext cx="10515600" cy="4081035"/>
          </a:xfrm>
        </p:spPr>
        <p:txBody>
          <a:bodyPr/>
          <a:lstStyle/>
          <a:p>
            <a:r>
              <a:rPr lang="en-US" altLang="en-US" dirty="0"/>
              <a:t>Voting Rights Algorithm Updated:</a:t>
            </a:r>
          </a:p>
          <a:p>
            <a:pPr lvl="1"/>
            <a:r>
              <a:rPr lang="en-US" altLang="en-US" sz="2000" dirty="0"/>
              <a:t>Existing Algorithm applies only to f2f meetings</a:t>
            </a:r>
          </a:p>
          <a:p>
            <a:pPr lvl="1"/>
            <a:r>
              <a:rPr lang="en-US" altLang="en-US" sz="2000" dirty="0"/>
              <a:t>Voting rights gained after 3 consecutive meetings (any type)</a:t>
            </a:r>
          </a:p>
          <a:p>
            <a:pPr lvl="1"/>
            <a:r>
              <a:rPr lang="en-US" altLang="en-US" sz="2000" dirty="0"/>
              <a:t>Voting rights lost after 2 consecutive misses (provided one is a e-meeting)</a:t>
            </a:r>
          </a:p>
          <a:p>
            <a:r>
              <a:rPr lang="en-US" altLang="en-US" sz="2400" dirty="0"/>
              <a:t>Characteristics of the new Algorithm</a:t>
            </a:r>
          </a:p>
          <a:p>
            <a:pPr lvl="1"/>
            <a:r>
              <a:rPr lang="en-US" altLang="en-US" sz="2000" dirty="0"/>
              <a:t>Solution works for all mixes of f2f and e-meetings</a:t>
            </a:r>
          </a:p>
          <a:p>
            <a:pPr lvl="1"/>
            <a:r>
              <a:rPr lang="en-US" altLang="en-US" sz="2000" dirty="0"/>
              <a:t>For f2f only sequence, it works the same as existing rules</a:t>
            </a:r>
          </a:p>
          <a:p>
            <a:pPr lvl="1"/>
            <a:r>
              <a:rPr lang="en-US" altLang="en-US" sz="2000" dirty="0"/>
              <a:t>Occasional f2f attendance (provided these occur) required to maintain voting rights</a:t>
            </a:r>
          </a:p>
          <a:p>
            <a:pPr marL="457200" lvl="1" indent="0">
              <a:buNone/>
            </a:pPr>
            <a:endParaRPr lang="en-US" altLang="en-US" sz="1900" dirty="0">
              <a:solidFill>
                <a:srgbClr val="FF0000"/>
              </a:solidFill>
            </a:endParaRPr>
          </a:p>
        </p:txBody>
      </p:sp>
    </p:spTree>
    <p:extLst>
      <p:ext uri="{BB962C8B-B14F-4D97-AF65-F5344CB8AC3E}">
        <p14:creationId xmlns:p14="http://schemas.microsoft.com/office/powerpoint/2010/main" val="246472007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a:xfrm>
            <a:off x="961489" y="139093"/>
            <a:ext cx="10515600" cy="1325563"/>
          </a:xfrm>
        </p:spPr>
        <p:txBody>
          <a:bodyPr/>
          <a:lstStyle/>
          <a:p>
            <a:r>
              <a:rPr lang="en-GB" altLang="en-US" sz="4800" dirty="0"/>
              <a:t>Recommendation 1:</a:t>
            </a:r>
            <a:br>
              <a:rPr lang="en-GB" altLang="en-US" sz="4800" dirty="0"/>
            </a:br>
            <a:r>
              <a:rPr lang="en-GB" altLang="en-US" sz="4800" dirty="0"/>
              <a:t>Voting Rights and e-meetings (3)</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653266" y="1972638"/>
            <a:ext cx="10515600" cy="3834455"/>
          </a:xfrm>
        </p:spPr>
        <p:txBody>
          <a:bodyPr/>
          <a:lstStyle/>
          <a:p>
            <a:r>
              <a:rPr lang="en-US" altLang="en-US" dirty="0"/>
              <a:t>Working Procedures changes made to Annex I</a:t>
            </a:r>
          </a:p>
          <a:p>
            <a:pPr lvl="1"/>
            <a:r>
              <a:rPr lang="en-US" altLang="en-US" sz="2000" dirty="0"/>
              <a:t>Proposed changes to working procedures in attached Recommendation 1 – P-CR which the PCG is requested to approve.</a:t>
            </a:r>
          </a:p>
          <a:p>
            <a:pPr lvl="1"/>
            <a:r>
              <a:rPr lang="en-US" altLang="en-US" sz="2000" dirty="0"/>
              <a:t>Since Annex I is a “living CR” and the P-CR makes changes to this Annex, the changes can be hard to follow.  For this reason, an “intent” document is also attached which unravels the changes, but this is intended for information only.  Only the P-CR needs to be approved.</a:t>
            </a:r>
          </a:p>
          <a:p>
            <a:r>
              <a:rPr lang="en-US" altLang="en-US" sz="2400" dirty="0"/>
              <a:t>Notes:</a:t>
            </a:r>
          </a:p>
          <a:p>
            <a:pPr lvl="1"/>
            <a:r>
              <a:rPr lang="en-US" altLang="en-US" sz="2000" dirty="0"/>
              <a:t>The Working Procedures text related to registration was severely out of date. Groups have diverged on use of registration deadlines and enforcement of late registrations for e-meetings.  A “patch” has been put into the working procedures so that groups are not in violation; however, further discussion is needed to align group practices and better clarify the working procedures.  This will be raised as a topic at the April PCG meeting.</a:t>
            </a:r>
          </a:p>
          <a:p>
            <a:pPr marL="457200" lvl="1" indent="0">
              <a:buNone/>
            </a:pPr>
            <a:endParaRPr lang="en-US" altLang="en-US" sz="1900" dirty="0">
              <a:solidFill>
                <a:srgbClr val="FF0000"/>
              </a:solidFill>
            </a:endParaRPr>
          </a:p>
        </p:txBody>
      </p:sp>
    </p:spTree>
    <p:extLst>
      <p:ext uri="{BB962C8B-B14F-4D97-AF65-F5344CB8AC3E}">
        <p14:creationId xmlns:p14="http://schemas.microsoft.com/office/powerpoint/2010/main" val="3452028401"/>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a:xfrm>
            <a:off x="961489" y="139093"/>
            <a:ext cx="10515600" cy="1325563"/>
          </a:xfrm>
        </p:spPr>
        <p:txBody>
          <a:bodyPr/>
          <a:lstStyle/>
          <a:p>
            <a:r>
              <a:rPr lang="en-GB" altLang="en-US" sz="4800" dirty="0"/>
              <a:t>Recommendation 2:</a:t>
            </a:r>
            <a:br>
              <a:rPr lang="en-GB" altLang="en-US" sz="4800" dirty="0"/>
            </a:br>
            <a:r>
              <a:rPr lang="en-GB" altLang="en-US" sz="4800" dirty="0"/>
              <a:t>Transition Rule (1)</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560798" y="1736333"/>
            <a:ext cx="10834098" cy="4428161"/>
          </a:xfrm>
        </p:spPr>
        <p:txBody>
          <a:bodyPr/>
          <a:lstStyle/>
          <a:p>
            <a:r>
              <a:rPr lang="en-US" altLang="en-US" dirty="0"/>
              <a:t>Recommendation:</a:t>
            </a:r>
          </a:p>
          <a:p>
            <a:pPr lvl="1"/>
            <a:r>
              <a:rPr lang="en-US" dirty="0">
                <a:effectLst/>
                <a:latin typeface="Calibri" panose="020F0502020204030204" pitchFamily="34" charset="0"/>
                <a:ea typeface="Calibri" panose="020F0502020204030204" pitchFamily="34" charset="0"/>
              </a:rPr>
              <a:t>TSGs and WGs shall not hold votes during the first and second meetings following the voting rights transition,</a:t>
            </a:r>
          </a:p>
          <a:p>
            <a:pPr lvl="1"/>
            <a:r>
              <a:rPr lang="en-US" dirty="0">
                <a:effectLst/>
                <a:latin typeface="Calibri" panose="020F0502020204030204" pitchFamily="34" charset="0"/>
                <a:ea typeface="Calibri" panose="020F0502020204030204" pitchFamily="34" charset="0"/>
              </a:rPr>
              <a:t>To avoid risk to Rel-17 timelines, should it be required, a TSG or WG may hold an exceptional ordinary meeting closely following the second ordinary meeting with the sole topic of voting on an issue.</a:t>
            </a:r>
            <a:endParaRPr lang="en-US" altLang="en-US" dirty="0"/>
          </a:p>
          <a:p>
            <a:r>
              <a:rPr lang="en-US" altLang="en-US" sz="2400" dirty="0"/>
              <a:t>Rationale:</a:t>
            </a:r>
          </a:p>
          <a:p>
            <a:pPr lvl="1"/>
            <a:r>
              <a:rPr lang="en-US" altLang="en-US" sz="2000" dirty="0"/>
              <a:t>Clause 1 pauses voting until all IMs have a chance to gain rights under the new rules</a:t>
            </a:r>
          </a:p>
          <a:p>
            <a:pPr lvl="1"/>
            <a:r>
              <a:rPr lang="en-US" altLang="en-US" sz="2000" dirty="0"/>
              <a:t>Clause 2 is to ensure that R17 is not delayed due to the pause in voting</a:t>
            </a:r>
            <a:endParaRPr lang="en-US" altLang="en-US" dirty="0"/>
          </a:p>
          <a:p>
            <a:pPr marL="0" indent="0">
              <a:buNone/>
            </a:pPr>
            <a:endParaRPr lang="en-US" altLang="en-US" sz="1900" dirty="0"/>
          </a:p>
        </p:txBody>
      </p:sp>
    </p:spTree>
    <p:extLst>
      <p:ext uri="{BB962C8B-B14F-4D97-AF65-F5344CB8AC3E}">
        <p14:creationId xmlns:p14="http://schemas.microsoft.com/office/powerpoint/2010/main" val="1562746029"/>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a:xfrm>
            <a:off x="961489" y="139093"/>
            <a:ext cx="10515600" cy="1325563"/>
          </a:xfrm>
        </p:spPr>
        <p:txBody>
          <a:bodyPr/>
          <a:lstStyle/>
          <a:p>
            <a:r>
              <a:rPr lang="en-GB" altLang="en-US" sz="4800" dirty="0"/>
              <a:t>Recommendation 2:</a:t>
            </a:r>
            <a:br>
              <a:rPr lang="en-GB" altLang="en-US" sz="4800" dirty="0"/>
            </a:br>
            <a:r>
              <a:rPr lang="en-GB" altLang="en-US" sz="4800" dirty="0"/>
              <a:t>Transition Rule (2)</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560798" y="1736333"/>
            <a:ext cx="10834098" cy="4081035"/>
          </a:xfrm>
        </p:spPr>
        <p:txBody>
          <a:bodyPr/>
          <a:lstStyle/>
          <a:p>
            <a:r>
              <a:rPr lang="en-US" altLang="en-US" sz="2400" dirty="0"/>
              <a:t>Notes:</a:t>
            </a:r>
          </a:p>
          <a:p>
            <a:pPr lvl="1"/>
            <a:r>
              <a:rPr lang="en-US" altLang="en-US" sz="2000" dirty="0"/>
              <a:t>There are currently no planned votes or elections during the pause period,</a:t>
            </a:r>
          </a:p>
          <a:p>
            <a:pPr lvl="1"/>
            <a:r>
              <a:rPr lang="en-US" altLang="en-US" sz="2000" dirty="0"/>
              <a:t>This is a one-time rule that is agreed by the PCG, it does not need to go into the Working Procedures,</a:t>
            </a:r>
          </a:p>
          <a:p>
            <a:pPr lvl="1"/>
            <a:r>
              <a:rPr lang="en-US" altLang="en-US" sz="2000" dirty="0"/>
              <a:t>This is an alternative to granting retroactively voting rights which turned out to be problematic,</a:t>
            </a:r>
          </a:p>
          <a:p>
            <a:pPr lvl="1"/>
            <a:r>
              <a:rPr lang="en-US" altLang="en-US" sz="2000" dirty="0"/>
              <a:t>Chairs should be taking care (as usual) not to enter into arrangements that cause hardship for specific groups of people (for example by holding a vote at a face to face meeting that IMs cannot attend due to pandemic issues).</a:t>
            </a:r>
          </a:p>
          <a:p>
            <a:pPr marL="457200" lvl="1" indent="0">
              <a:buNone/>
            </a:pPr>
            <a:endParaRPr lang="en-US" altLang="en-US" sz="1900" dirty="0"/>
          </a:p>
          <a:p>
            <a:pPr marL="0" indent="0">
              <a:buNone/>
            </a:pPr>
            <a:endParaRPr lang="en-US" altLang="en-US" sz="2300" dirty="0"/>
          </a:p>
          <a:p>
            <a:pPr marL="0" indent="0">
              <a:buNone/>
            </a:pPr>
            <a:endParaRPr lang="en-US" altLang="en-US" sz="2300" dirty="0"/>
          </a:p>
          <a:p>
            <a:pPr marL="0" indent="0">
              <a:buNone/>
            </a:pPr>
            <a:endParaRPr lang="en-US" altLang="en-US" sz="1900" dirty="0"/>
          </a:p>
        </p:txBody>
      </p:sp>
    </p:spTree>
    <p:extLst>
      <p:ext uri="{BB962C8B-B14F-4D97-AF65-F5344CB8AC3E}">
        <p14:creationId xmlns:p14="http://schemas.microsoft.com/office/powerpoint/2010/main" val="96900631"/>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a:xfrm>
            <a:off x="961489" y="139093"/>
            <a:ext cx="9096911" cy="1325563"/>
          </a:xfrm>
        </p:spPr>
        <p:txBody>
          <a:bodyPr/>
          <a:lstStyle/>
          <a:p>
            <a:r>
              <a:rPr lang="en-GB" altLang="en-US" sz="4800" dirty="0"/>
              <a:t>Recommendation 3:  OP Voting Rights Hardship Exemption (1)</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642991" y="1859622"/>
            <a:ext cx="10834098" cy="4366517"/>
          </a:xfrm>
        </p:spPr>
        <p:txBody>
          <a:bodyPr/>
          <a:lstStyle/>
          <a:p>
            <a:r>
              <a:rPr lang="en-US" altLang="en-US" sz="2300" dirty="0"/>
              <a:t>Background:</a:t>
            </a:r>
          </a:p>
          <a:p>
            <a:pPr lvl="1"/>
            <a:r>
              <a:rPr lang="en-US" altLang="en-US" sz="1900" dirty="0"/>
              <a:t>There is a strong desire in 3GPP to be able to have f2f meetings as soon as possible</a:t>
            </a:r>
          </a:p>
          <a:p>
            <a:pPr lvl="1"/>
            <a:r>
              <a:rPr lang="en-US" altLang="en-US" sz="1900" dirty="0"/>
              <a:t>The MHSG has categorized travel/health restrictions as acceptable inconvenience/unacceptable hardship</a:t>
            </a:r>
          </a:p>
          <a:p>
            <a:pPr lvl="1"/>
            <a:r>
              <a:rPr lang="en-US" altLang="en-US" sz="1900" dirty="0"/>
              <a:t>The MHSG has developed a process, whereby each OP evaluates meeting locations as to whether delegates from their country/region faces unacceptable hardship restrictions</a:t>
            </a:r>
          </a:p>
          <a:p>
            <a:pPr lvl="1"/>
            <a:r>
              <a:rPr lang="en-US" altLang="en-US" sz="1900" dirty="0"/>
              <a:t>A f2f meeting should ideally only take place if for all OPs, there are no hardship restrictions </a:t>
            </a:r>
          </a:p>
          <a:p>
            <a:pPr lvl="1"/>
            <a:r>
              <a:rPr lang="en-US" altLang="en-US" sz="1900" dirty="0"/>
              <a:t>Currently, the only way to have a f2f is if an OP waives their veto even if they have hardships (according to MHSG criteria)</a:t>
            </a:r>
          </a:p>
          <a:p>
            <a:pPr lvl="1"/>
            <a:r>
              <a:rPr lang="en-US" altLang="en-US" sz="1900" dirty="0"/>
              <a:t>Waiving a veto in the above case means:</a:t>
            </a:r>
          </a:p>
          <a:p>
            <a:pPr marL="1257300" lvl="2" indent="-342900">
              <a:buFont typeface="+mj-lt"/>
              <a:buAutoNum type="arabicPeriod"/>
            </a:pPr>
            <a:r>
              <a:rPr lang="en-US" altLang="en-US" sz="1500" dirty="0"/>
              <a:t>Delegates of IMs from that OP will likely experience hardships in attending the planned f2f meetings</a:t>
            </a:r>
          </a:p>
          <a:p>
            <a:pPr marL="1257300" lvl="2" indent="-342900">
              <a:buFont typeface="+mj-lt"/>
              <a:buAutoNum type="arabicPeriod"/>
            </a:pPr>
            <a:r>
              <a:rPr lang="en-US" altLang="en-US" sz="1500" dirty="0"/>
              <a:t>Those IMs that choose not to send delegates may lose voting rights due to a missed meeting</a:t>
            </a:r>
          </a:p>
          <a:p>
            <a:pPr lvl="1"/>
            <a:r>
              <a:rPr lang="en-US" altLang="en-US" sz="1900" dirty="0"/>
              <a:t>This recommendation addresses item 2, by not penalizing the IMs of the OP for missing the meeting</a:t>
            </a:r>
          </a:p>
          <a:p>
            <a:pPr lvl="1"/>
            <a:r>
              <a:rPr lang="en-US" altLang="en-US" sz="1900" dirty="0"/>
              <a:t>If not allowed, then it is expected that OPs will eventually not be able to justify waiving veto rights</a:t>
            </a:r>
            <a:endParaRPr lang="en-US" altLang="en-US" sz="2300" dirty="0"/>
          </a:p>
          <a:p>
            <a:pPr marL="0" indent="0">
              <a:buNone/>
            </a:pPr>
            <a:endParaRPr lang="en-US" altLang="en-US" sz="2300" dirty="0"/>
          </a:p>
          <a:p>
            <a:pPr marL="0" indent="0">
              <a:buNone/>
            </a:pPr>
            <a:endParaRPr lang="en-US" altLang="en-US" sz="1900" dirty="0"/>
          </a:p>
        </p:txBody>
      </p:sp>
    </p:spTree>
    <p:extLst>
      <p:ext uri="{BB962C8B-B14F-4D97-AF65-F5344CB8AC3E}">
        <p14:creationId xmlns:p14="http://schemas.microsoft.com/office/powerpoint/2010/main" val="3551876441"/>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CAFD9A-E66A-4E7F-9B4A-076B845513C1}"/>
              </a:ext>
            </a:extLst>
          </p:cNvPr>
          <p:cNvSpPr>
            <a:spLocks noGrp="1"/>
          </p:cNvSpPr>
          <p:nvPr>
            <p:ph type="title"/>
          </p:nvPr>
        </p:nvSpPr>
        <p:spPr>
          <a:xfrm>
            <a:off x="961489" y="139093"/>
            <a:ext cx="9127733" cy="1325563"/>
          </a:xfrm>
        </p:spPr>
        <p:txBody>
          <a:bodyPr/>
          <a:lstStyle/>
          <a:p>
            <a:r>
              <a:rPr lang="en-GB" altLang="en-US" sz="4800" dirty="0"/>
              <a:t>Recommendation 3: OP Voting Rights Hardship Exemption (2)</a:t>
            </a:r>
          </a:p>
        </p:txBody>
      </p:sp>
      <p:sp>
        <p:nvSpPr>
          <p:cNvPr id="9219" name="Content Placeholder 2">
            <a:extLst>
              <a:ext uri="{FF2B5EF4-FFF2-40B4-BE49-F238E27FC236}">
                <a16:creationId xmlns:a16="http://schemas.microsoft.com/office/drawing/2014/main" id="{CF0FD136-175C-4835-B90A-A6AE38A68FA2}"/>
              </a:ext>
            </a:extLst>
          </p:cNvPr>
          <p:cNvSpPr>
            <a:spLocks noGrp="1"/>
          </p:cNvSpPr>
          <p:nvPr>
            <p:ph idx="1"/>
          </p:nvPr>
        </p:nvSpPr>
        <p:spPr>
          <a:xfrm>
            <a:off x="416960" y="1931541"/>
            <a:ext cx="10834098" cy="4366517"/>
          </a:xfrm>
        </p:spPr>
        <p:txBody>
          <a:bodyPr/>
          <a:lstStyle/>
          <a:p>
            <a:r>
              <a:rPr lang="en-US" altLang="en-US" sz="2300" dirty="0"/>
              <a:t>Recommendation:</a:t>
            </a:r>
          </a:p>
          <a:p>
            <a:pPr lvl="1"/>
            <a:r>
              <a:rPr lang="en-US" altLang="en-US" sz="1900" dirty="0"/>
              <a:t>For an IM belonging to an OP that has a voting rights hardship exemption for a given meeting, then missing the meeting is not counted in the voting rights algorithm.  (In other words, for that IM, it is treated as though the meeting did not occur).  If an IM covered by a voting rights hardship exemption for voting rights does attend the meeting, then it is counted as normal attendance.</a:t>
            </a:r>
          </a:p>
          <a:p>
            <a:pPr lvl="1"/>
            <a:r>
              <a:rPr lang="en-US" altLang="en-US" sz="1900" dirty="0"/>
              <a:t>If an IM covered by voting rights hardship exemption misses a meeting, there will be a permanent record (e.g., in the relevant meeting report) to note the list of IMs who have the voting rights hardship exemption for that meeting, and the voting rights list will also indicate the voting rights hardship exemption for the relevant meeting</a:t>
            </a:r>
          </a:p>
          <a:p>
            <a:pPr lvl="1"/>
            <a:r>
              <a:rPr lang="en-US" altLang="en-US" sz="1900" dirty="0"/>
              <a:t>Hardship exemptions are granted on a per OP, per meeting basis.</a:t>
            </a:r>
          </a:p>
          <a:p>
            <a:pPr lvl="1"/>
            <a:r>
              <a:rPr lang="en-US" altLang="en-US" sz="1900" dirty="0"/>
              <a:t>The PCG delegates the authority to grant hardship exemptions to the MHSG.</a:t>
            </a:r>
          </a:p>
          <a:p>
            <a:pPr lvl="1"/>
            <a:r>
              <a:rPr lang="en-US" altLang="en-US" sz="1900" dirty="0"/>
              <a:t>In order to preserve the integrity of the voting rights process, the PCG (or MHSG) is urged to only grant voting rights hardship exceptions to an OP that waives a justified veto in order to let a face to face meeting go ahead.  Transparency and traceability of the process and decisions are urged.</a:t>
            </a:r>
          </a:p>
          <a:p>
            <a:pPr marL="0" indent="0">
              <a:buNone/>
            </a:pPr>
            <a:endParaRPr lang="en-US" altLang="en-US" sz="2300" dirty="0"/>
          </a:p>
          <a:p>
            <a:pPr marL="0" indent="0">
              <a:buNone/>
            </a:pPr>
            <a:endParaRPr lang="en-US" altLang="en-US" sz="1900" dirty="0"/>
          </a:p>
        </p:txBody>
      </p:sp>
    </p:spTree>
    <p:extLst>
      <p:ext uri="{BB962C8B-B14F-4D97-AF65-F5344CB8AC3E}">
        <p14:creationId xmlns:p14="http://schemas.microsoft.com/office/powerpoint/2010/main" val="8080624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15257</TotalTime>
  <Words>1403</Words>
  <Application>Microsoft Office PowerPoint</Application>
  <PresentationFormat>Widescreen</PresentationFormat>
  <Paragraphs>79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Working Procedures Group  Interim Report</vt:lpstr>
      <vt:lpstr>Overview</vt:lpstr>
      <vt:lpstr>Recommendation 1: Voting Rights and e-meetings (1)</vt:lpstr>
      <vt:lpstr>Recommendation 1: Voting Rights and e-meetings (2)</vt:lpstr>
      <vt:lpstr>Recommendation 1: Voting Rights and e-meetings (3)</vt:lpstr>
      <vt:lpstr>Recommendation 2: Transition Rule (1)</vt:lpstr>
      <vt:lpstr>Recommendation 2: Transition Rule (2)</vt:lpstr>
      <vt:lpstr>Recommendation 3:  OP Voting Rights Hardship Exemption (1)</vt:lpstr>
      <vt:lpstr>Recommendation 3: OP Voting Rights Hardship Exemption (2)</vt:lpstr>
      <vt:lpstr>Recommendation 3: OP Voting Rights Hardship Exemption (3)</vt:lpstr>
      <vt:lpstr>Thanks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Stephen Hayes</dc:creator>
  <dc:description>© 3GPP 2018</dc:description>
  <cp:lastModifiedBy>Stephen Hayes</cp:lastModifiedBy>
  <cp:revision>703</cp:revision>
  <dcterms:created xsi:type="dcterms:W3CDTF">2010-02-05T13:52:04Z</dcterms:created>
  <dcterms:modified xsi:type="dcterms:W3CDTF">2022-02-14T23:42:13Z</dcterms:modified>
  <cp:contentStatus>Template 2017</cp:contentStatus>
</cp:coreProperties>
</file>