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4" r:id="rId4"/>
    <p:sldId id="278" r:id="rId5"/>
    <p:sldId id="279" r:id="rId6"/>
    <p:sldId id="280" r:id="rId7"/>
    <p:sldId id="281" r:id="rId8"/>
    <p:sldId id="286" r:id="rId9"/>
    <p:sldId id="29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ephen Hayes" initials="SH" lastIdx="1" clrIdx="0">
    <p:extLst>
      <p:ext uri="{19B8F6BF-5375-455C-9EA6-DF929625EA0E}">
        <p15:presenceInfo xmlns:p15="http://schemas.microsoft.com/office/powerpoint/2012/main" userId="S::stephen.hayes@ericsson.com::88df143c-9cc8-45b0-a799-19f2c7ac210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E8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phen Hayes" userId="88df143c-9cc8-45b0-a799-19f2c7ac210c" providerId="ADAL" clId="{CF6420DC-B9AE-4F14-A9B3-46048B869B21}"/>
    <pc:docChg chg="delSld">
      <pc:chgData name="Stephen Hayes" userId="88df143c-9cc8-45b0-a799-19f2c7ac210c" providerId="ADAL" clId="{CF6420DC-B9AE-4F14-A9B3-46048B869B21}" dt="2022-01-12T13:17:32.527" v="8" actId="47"/>
      <pc:docMkLst>
        <pc:docMk/>
      </pc:docMkLst>
      <pc:sldChg chg="del">
        <pc:chgData name="Stephen Hayes" userId="88df143c-9cc8-45b0-a799-19f2c7ac210c" providerId="ADAL" clId="{CF6420DC-B9AE-4F14-A9B3-46048B869B21}" dt="2022-01-12T13:17:19.720" v="0" actId="47"/>
        <pc:sldMkLst>
          <pc:docMk/>
          <pc:sldMk cId="3085924475" sldId="287"/>
        </pc:sldMkLst>
      </pc:sldChg>
      <pc:sldChg chg="del">
        <pc:chgData name="Stephen Hayes" userId="88df143c-9cc8-45b0-a799-19f2c7ac210c" providerId="ADAL" clId="{CF6420DC-B9AE-4F14-A9B3-46048B869B21}" dt="2022-01-12T13:17:22.266" v="1" actId="47"/>
        <pc:sldMkLst>
          <pc:docMk/>
          <pc:sldMk cId="1374112678" sldId="288"/>
        </pc:sldMkLst>
      </pc:sldChg>
      <pc:sldChg chg="del">
        <pc:chgData name="Stephen Hayes" userId="88df143c-9cc8-45b0-a799-19f2c7ac210c" providerId="ADAL" clId="{CF6420DC-B9AE-4F14-A9B3-46048B869B21}" dt="2022-01-12T13:17:24.824" v="2" actId="47"/>
        <pc:sldMkLst>
          <pc:docMk/>
          <pc:sldMk cId="3395972801" sldId="289"/>
        </pc:sldMkLst>
      </pc:sldChg>
      <pc:sldChg chg="del">
        <pc:chgData name="Stephen Hayes" userId="88df143c-9cc8-45b0-a799-19f2c7ac210c" providerId="ADAL" clId="{CF6420DC-B9AE-4F14-A9B3-46048B869B21}" dt="2022-01-12T13:17:26.202" v="3" actId="47"/>
        <pc:sldMkLst>
          <pc:docMk/>
          <pc:sldMk cId="1438429433" sldId="290"/>
        </pc:sldMkLst>
      </pc:sldChg>
      <pc:sldChg chg="del">
        <pc:chgData name="Stephen Hayes" userId="88df143c-9cc8-45b0-a799-19f2c7ac210c" providerId="ADAL" clId="{CF6420DC-B9AE-4F14-A9B3-46048B869B21}" dt="2022-01-12T13:17:27.516" v="4" actId="47"/>
        <pc:sldMkLst>
          <pc:docMk/>
          <pc:sldMk cId="290478554" sldId="291"/>
        </pc:sldMkLst>
      </pc:sldChg>
      <pc:sldChg chg="del">
        <pc:chgData name="Stephen Hayes" userId="88df143c-9cc8-45b0-a799-19f2c7ac210c" providerId="ADAL" clId="{CF6420DC-B9AE-4F14-A9B3-46048B869B21}" dt="2022-01-12T13:17:28.638" v="5" actId="47"/>
        <pc:sldMkLst>
          <pc:docMk/>
          <pc:sldMk cId="3493804943" sldId="292"/>
        </pc:sldMkLst>
      </pc:sldChg>
      <pc:sldChg chg="del">
        <pc:chgData name="Stephen Hayes" userId="88df143c-9cc8-45b0-a799-19f2c7ac210c" providerId="ADAL" clId="{CF6420DC-B9AE-4F14-A9B3-46048B869B21}" dt="2022-01-12T13:17:29.704" v="6" actId="47"/>
        <pc:sldMkLst>
          <pc:docMk/>
          <pc:sldMk cId="3235148357" sldId="293"/>
        </pc:sldMkLst>
      </pc:sldChg>
      <pc:sldChg chg="del">
        <pc:chgData name="Stephen Hayes" userId="88df143c-9cc8-45b0-a799-19f2c7ac210c" providerId="ADAL" clId="{CF6420DC-B9AE-4F14-A9B3-46048B869B21}" dt="2022-01-12T13:17:30.942" v="7" actId="47"/>
        <pc:sldMkLst>
          <pc:docMk/>
          <pc:sldMk cId="3329039812" sldId="294"/>
        </pc:sldMkLst>
      </pc:sldChg>
      <pc:sldChg chg="del">
        <pc:chgData name="Stephen Hayes" userId="88df143c-9cc8-45b0-a799-19f2c7ac210c" providerId="ADAL" clId="{CF6420DC-B9AE-4F14-A9B3-46048B869B21}" dt="2022-01-12T13:17:32.527" v="8" actId="47"/>
        <pc:sldMkLst>
          <pc:docMk/>
          <pc:sldMk cId="4010938045" sldId="29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DBDF8-D587-456E-9655-5BB578330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6E40A8-2F70-4F65-9E4F-B1BC2A0816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4684E4-1111-4622-A9B9-414A31C1A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E46438-93E7-4CBD-9467-E969BD8EA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165C81-D51B-49D0-AF06-5891AC5792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029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BCBFB-C011-4933-A60F-F37ECAFF5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AD655-AD50-4462-8A1B-547517DCA8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89A175-CCB1-4430-A1FA-9770E9A8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F44160-7B5B-4CB3-89EB-CFD7B98E1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3F3AF-888D-4F91-8A2C-63437A090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06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8291CE-050E-43AC-AA54-5817C0483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3B141E-510A-4B4A-83AF-ED5D979EBB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78E9D6-0CFE-40D5-B88D-1515F41CC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055D5-DEF6-4905-A198-CAD56742A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2E3CFE-081B-4163-8012-B34299DFE4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595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D8BC4-323F-4342-AD04-D5B113C143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A041A1-CE41-4B24-8809-FB6DFF1BA4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A65483-570E-4F00-8959-B867CD4F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9FF38-5896-42A2-9A7A-4FFD3A800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B16E8B-4577-4193-BE20-24F4BACA00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950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42C46-932F-47F8-85F3-BDB2032D2D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C923EB-678B-447F-84BE-8FBEDCDE4B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4ADF54-D54B-4563-AAA1-CBB399EFC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72648A-4894-49A1-B0F1-CD6205DB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0D599-2567-4B9A-9F08-F08BBE98D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89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55FB1A-3F37-4F36-9E0E-5DBAAF0E4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34193D-C383-4F91-B1A5-9B8040F85C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BE21202-D883-4DBD-B45C-BA1D20DE22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4D3824-A3A7-47B2-B2A0-888EA4A18F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6B31C9-F89D-4328-B732-832D10C668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9AC815-67F9-4D8E-AB5C-393FAE0A5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040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13933-5032-489C-9CD7-C20FA5DE8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DB6760-13FE-4865-A69F-40D7B7914A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B03D9D-4821-4614-9268-E1E61B88E0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A6101C4-181B-46B1-B85D-4E6585A16F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7BD58A1-7F2A-40D0-82C9-DB4FA0297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F21D7-926C-4D79-900B-3833BC122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FA98FD-7F4F-4C8E-AA97-2C55A19D9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22B64-5FA3-417E-B0CB-DF1131407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876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EABB3-9917-4534-A42A-618D3322A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4B6B39-4B2D-474C-BEF1-88C5E4920A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6DAB5-3AA6-4F30-8C82-AB1004A0F1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A7E9553-0543-45E2-B8ED-A3F70B13C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87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E4694A-7BA9-4C67-BB0A-976462598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31561DC-0C4E-471F-9246-DC314D8C4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A6494D-9D56-4129-9DCD-A34B69098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934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79EA7-3C8D-4C79-AF6A-F761B94B7D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2EF5A-1D82-4F68-931F-AEDDDA742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6BFEFC-3E3C-443F-9738-2675E0360F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76101-BF34-4197-9407-B3E3F2E00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5632EB-86C5-4145-9EA6-6A6DA7994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28C98E-82A0-4559-96AA-26E8D284A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07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F2466-10EE-4D11-8878-0E5E9037C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EEF8A16-4FD6-4149-A693-97F0315546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6048F5-1BB0-449D-9941-59FE9EB49E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2B0DF1-C47D-4E9E-AC1B-AC3E55A7E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FE7A57-4333-4C86-B1B7-FC582842C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EDDE9-F581-4DA4-9B89-D8315F951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97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1616FB-91EF-48D8-8626-E18D27172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8806E5-2847-4722-89C6-317BC85BFF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570FAF-D008-4040-B638-59E35AF28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3467D-D46E-42EC-B85B-8733DB0EF970}" type="datetimeFigureOut">
              <a:rPr lang="en-US" smtClean="0"/>
              <a:t>1/12/2022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C4C89B-B9E8-41DC-9F9F-063477BE6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F476F3-992F-49DC-9114-6A2FD81505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852CC0-26FE-4F57-9DEB-05F639D239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6054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9043408"/>
              </p:ext>
            </p:extLst>
          </p:nvPr>
        </p:nvGraphicFramePr>
        <p:xfrm>
          <a:off x="1305170" y="2586891"/>
          <a:ext cx="9808306" cy="14814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62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230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97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Name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Short Description</a:t>
                      </a:r>
                      <a:endParaRPr lang="zh-CN" sz="16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Evaluation Link</a:t>
                      </a:r>
                      <a:endParaRPr lang="zh-CN" sz="160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1109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 Contiguous-1e</a:t>
                      </a:r>
                      <a:endParaRPr lang="zh-CN" sz="1600" dirty="0">
                        <a:effectLst/>
                        <a:latin typeface="Calibri" panose="020F0502020204030204" pitchFamily="34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effectLst/>
                        </a:rPr>
                        <a:t>Existing mechanism plus following add-ons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effectLst/>
                        </a:rPr>
                        <a:t>Add-on: 3 consecutive attendances to gain rights</a:t>
                      </a:r>
                      <a:endParaRPr lang="zh-CN" altLang="zh-CN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  <a:effectLst/>
                        </a:rPr>
                        <a:t>Add-on: 1 e-meeting miss to lose </a:t>
                      </a:r>
                      <a:r>
                        <a:rPr lang="en-US" altLang="zh-CN" sz="1600" dirty="0">
                          <a:effectLst/>
                        </a:rPr>
                        <a:t>rights</a:t>
                      </a:r>
                      <a:endParaRPr lang="zh-CN" altLang="zh-CN" sz="1600" dirty="0">
                        <a:effectLst/>
                      </a:endParaRPr>
                    </a:p>
                  </a:txBody>
                  <a:tcPr marL="68580" marR="68580" marT="0" marB="0" anchor="ctr" anchorCtr="1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600" u="sng" dirty="0">
                          <a:effectLst/>
                        </a:rPr>
                        <a:t>3 Contiguous-1e</a:t>
                      </a:r>
                    </a:p>
                  </a:txBody>
                  <a:tcPr marL="68580" marR="68580" marT="0" marB="0" anchor="ctr" anchorCtr="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1219200" y="1905000"/>
            <a:ext cx="193495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/>
              <a:t>Proposal 1</a:t>
            </a:r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469150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Description of the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2897188"/>
          </a:xfrm>
        </p:spPr>
        <p:txBody>
          <a:bodyPr>
            <a:norm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Existing rules retained, but only </a:t>
            </a:r>
            <a:r>
              <a:rPr lang="en-US" dirty="0"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F2F meetings are counted.  Rules on F2F override below add-ons (e.g. for missing 3 consecutive F2F meetings even if there are e-meetings between)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Add-on: Rights also gained on 3 consecutive attendances (any type of meeting)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>
                <a:effectLst/>
                <a:latin typeface="Calibri" panose="020F0502020204030204" pitchFamily="34" charset="0"/>
                <a:ea typeface="SimSun" panose="02010600030101010101" pitchFamily="2" charset="-122"/>
                <a:cs typeface="Calibri" panose="020F0502020204030204" pitchFamily="34" charset="0"/>
              </a:rPr>
              <a:t>Add-on: Rights lost on 1 e-meeting miss</a:t>
            </a:r>
            <a:endParaRPr lang="en-US" dirty="0">
              <a:effectLst/>
              <a:latin typeface="SimSun" panose="02010600030101010101" pitchFamily="2" charset="-122"/>
              <a:ea typeface="SimSun" panose="02010600030101010101" pitchFamily="2" charset="-122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498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9F83A-711B-40D9-B2CB-9EE3DF5E7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Advantages/Disadvantages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95EAB7-FCD3-4066-BA48-FE8BFCA494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626" y="2141537"/>
            <a:ext cx="10515600" cy="4054164"/>
          </a:xfrm>
        </p:spPr>
        <p:txBody>
          <a:bodyPr>
            <a:normAutofit/>
          </a:bodyPr>
          <a:lstStyle/>
          <a:p>
            <a:r>
              <a:rPr lang="en-US" dirty="0"/>
              <a:t>Advantage: Retains existing rules for f2f</a:t>
            </a:r>
          </a:p>
          <a:p>
            <a:r>
              <a:rPr lang="en-US" dirty="0"/>
              <a:t>Advantage: Gives same result as existing rules for f2f only case</a:t>
            </a:r>
          </a:p>
          <a:p>
            <a:r>
              <a:rPr lang="en-US" dirty="0"/>
              <a:t>Advantage: Makes it difficult to gain or maintain rights through only e-meetings</a:t>
            </a:r>
          </a:p>
          <a:p>
            <a:r>
              <a:rPr lang="en-US" dirty="0"/>
              <a:t>Advantage: Maintain IM’s good commitment to 3GPP, given that 1 e-meeting miss results in losing voting rights</a:t>
            </a:r>
          </a:p>
          <a:p>
            <a:r>
              <a:rPr lang="en-US" dirty="0"/>
              <a:t>Disadvantage: Zero tolerance since </a:t>
            </a:r>
            <a:r>
              <a:rPr lang="en-US" altLang="zh-CN" dirty="0"/>
              <a:t>1 e-meeting miss results in losing voting rights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7314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49350"/>
          </a:xfrm>
        </p:spPr>
        <p:txBody>
          <a:bodyPr/>
          <a:lstStyle/>
          <a:p>
            <a:r>
              <a:rPr lang="en-US" dirty="0"/>
              <a:t>Eval 1: How fast can an IM gain rights</a:t>
            </a:r>
            <a:br>
              <a:rPr lang="en-US" dirty="0"/>
            </a:br>
            <a:r>
              <a:rPr lang="en-US" sz="2000" dirty="0"/>
              <a:t>(assume no rights or history initially and that the IM attends every meeting) </a:t>
            </a:r>
          </a:p>
        </p:txBody>
      </p:sp>
      <p:sp>
        <p:nvSpPr>
          <p:cNvPr id="15" name="Speech Bubble: Rectangle 14">
            <a:extLst>
              <a:ext uri="{FF2B5EF4-FFF2-40B4-BE49-F238E27FC236}">
                <a16:creationId xmlns:a16="http://schemas.microsoft.com/office/drawing/2014/main" id="{9EFD842D-8264-4B92-AE9D-45811107627C}"/>
              </a:ext>
            </a:extLst>
          </p:cNvPr>
          <p:cNvSpPr/>
          <p:nvPr/>
        </p:nvSpPr>
        <p:spPr>
          <a:xfrm>
            <a:off x="9731141" y="2034539"/>
            <a:ext cx="2127183" cy="146113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2" name="Group 41">
            <a:extLst>
              <a:ext uri="{FF2B5EF4-FFF2-40B4-BE49-F238E27FC236}">
                <a16:creationId xmlns:a16="http://schemas.microsoft.com/office/drawing/2014/main" id="{7D75E804-7C7F-4E03-A68B-E426550A36B9}"/>
              </a:ext>
            </a:extLst>
          </p:cNvPr>
          <p:cNvGrpSpPr/>
          <p:nvPr/>
        </p:nvGrpSpPr>
        <p:grpSpPr>
          <a:xfrm>
            <a:off x="447675" y="3262640"/>
            <a:ext cx="5974713" cy="563682"/>
            <a:chOff x="447675" y="3262640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EFEFEFEFEFEF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EF0F3685-4259-4152-A302-4A92BAEE58DA}"/>
                </a:ext>
              </a:extLst>
            </p:cNvPr>
            <p:cNvCxnSpPr/>
            <p:nvPr/>
          </p:nvCxnSpPr>
          <p:spPr>
            <a:xfrm>
              <a:off x="42005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8E8673D-E2F5-4E66-B5FF-ADFB1776035D}"/>
                </a:ext>
              </a:extLst>
            </p:cNvPr>
            <p:cNvCxnSpPr/>
            <p:nvPr/>
          </p:nvCxnSpPr>
          <p:spPr>
            <a:xfrm>
              <a:off x="487680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90B9F4-EF7B-4FDB-A108-85E1EAE08DD6}"/>
                </a:ext>
              </a:extLst>
            </p:cNvPr>
            <p:cNvCxnSpPr/>
            <p:nvPr/>
          </p:nvCxnSpPr>
          <p:spPr>
            <a:xfrm>
              <a:off x="5556250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C2429A8-31E9-4B15-9E0B-7698A8477EB0}"/>
                </a:ext>
              </a:extLst>
            </p:cNvPr>
            <p:cNvCxnSpPr/>
            <p:nvPr/>
          </p:nvCxnSpPr>
          <p:spPr>
            <a:xfrm>
              <a:off x="6219825" y="326264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28719854-1EB5-4ECE-AEC9-AA8EB2320827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EFEEEFEEEFEE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C800AE2-BE60-468E-8B43-8B6FE31CA3B9}"/>
                </a:ext>
              </a:extLst>
            </p:cNvPr>
            <p:cNvCxnSpPr/>
            <p:nvPr/>
          </p:nvCxnSpPr>
          <p:spPr>
            <a:xfrm>
              <a:off x="62452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C05231FF-461A-482B-88B1-20D1EF5BB6F6}"/>
                </a:ext>
              </a:extLst>
            </p:cNvPr>
            <p:cNvCxnSpPr/>
            <p:nvPr/>
          </p:nvCxnSpPr>
          <p:spPr>
            <a:xfrm>
              <a:off x="420687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5B0047BB-E465-4EEF-8520-1CC5680AF28F}"/>
                </a:ext>
              </a:extLst>
            </p:cNvPr>
            <p:cNvCxnSpPr/>
            <p:nvPr/>
          </p:nvCxnSpPr>
          <p:spPr>
            <a:xfrm>
              <a:off x="48768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9EDD651-127A-433A-AB5B-93AD9D4522AE}"/>
                </a:ext>
              </a:extLst>
            </p:cNvPr>
            <p:cNvCxnSpPr/>
            <p:nvPr/>
          </p:nvCxnSpPr>
          <p:spPr>
            <a:xfrm>
              <a:off x="55626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4FB14884-725D-4AA0-B89E-6275227C6196}"/>
              </a:ext>
            </a:extLst>
          </p:cNvPr>
          <p:cNvGrpSpPr/>
          <p:nvPr/>
        </p:nvGrpSpPr>
        <p:grpSpPr>
          <a:xfrm>
            <a:off x="442353" y="1562992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050CD9BE-BDD3-44DB-8BBE-11CFC87574FD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B2C453C5-5039-4128-A56D-2FE056D3CFD8}"/>
                </a:ext>
              </a:extLst>
            </p:cNvPr>
            <p:cNvCxnSpPr/>
            <p:nvPr/>
          </p:nvCxnSpPr>
          <p:spPr>
            <a:xfrm>
              <a:off x="48831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210BD7E7-E774-47CB-A5BD-98E026923E08}"/>
                </a:ext>
              </a:extLst>
            </p:cNvPr>
            <p:cNvCxnSpPr/>
            <p:nvPr/>
          </p:nvCxnSpPr>
          <p:spPr>
            <a:xfrm>
              <a:off x="55911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8ADEB1D2-B648-4FBC-8712-669AB3F84B2D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69814DAF-7D89-4593-90FA-3D72A9E3BDD8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>
                  <a:highlight>
                    <a:srgbClr val="00FF00"/>
                  </a:highlight>
                </a:rPr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8B7991CF-CFEF-4B15-9139-2F0D3011819D}"/>
                </a:ext>
              </a:extLst>
            </p:cNvPr>
            <p:cNvCxnSpPr/>
            <p:nvPr/>
          </p:nvCxnSpPr>
          <p:spPr>
            <a:xfrm>
              <a:off x="42005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2E98489D-254D-44F8-82DD-9F860DEF0AC3}"/>
                </a:ext>
              </a:extLst>
            </p:cNvPr>
            <p:cNvCxnSpPr/>
            <p:nvPr/>
          </p:nvCxnSpPr>
          <p:spPr>
            <a:xfrm>
              <a:off x="5203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AB9094A-C266-4DCA-A28F-1B0C0E264B18}"/>
                </a:ext>
              </a:extLst>
            </p:cNvPr>
            <p:cNvCxnSpPr/>
            <p:nvPr/>
          </p:nvCxnSpPr>
          <p:spPr>
            <a:xfrm>
              <a:off x="61912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6620F750-0F9B-49B9-94AC-A904ADF2E9B4}"/>
              </a:ext>
            </a:extLst>
          </p:cNvPr>
          <p:cNvGrpSpPr/>
          <p:nvPr/>
        </p:nvGrpSpPr>
        <p:grpSpPr>
          <a:xfrm>
            <a:off x="433387" y="5042108"/>
            <a:ext cx="5917004" cy="571896"/>
            <a:chOff x="447674" y="5041347"/>
            <a:chExt cx="5917004" cy="571896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EFFFEFFFEFFF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49FBD935-D3D7-4A20-9069-B1DBA2606D38}"/>
                </a:ext>
              </a:extLst>
            </p:cNvPr>
            <p:cNvCxnSpPr/>
            <p:nvPr/>
          </p:nvCxnSpPr>
          <p:spPr>
            <a:xfrm>
              <a:off x="4200525" y="5041347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B5EAA48D-EE2A-4BE6-A0B8-413D89600C66}"/>
                </a:ext>
              </a:extLst>
            </p:cNvPr>
            <p:cNvCxnSpPr/>
            <p:nvPr/>
          </p:nvCxnSpPr>
          <p:spPr>
            <a:xfrm>
              <a:off x="4862513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A224F574-AC44-4CFD-909A-36161EEE214B}"/>
                </a:ext>
              </a:extLst>
            </p:cNvPr>
            <p:cNvCxnSpPr/>
            <p:nvPr/>
          </p:nvCxnSpPr>
          <p:spPr>
            <a:xfrm>
              <a:off x="5534026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13613887-A81F-4C52-A530-CC7CB18803C9}"/>
                </a:ext>
              </a:extLst>
            </p:cNvPr>
            <p:cNvCxnSpPr/>
            <p:nvPr/>
          </p:nvCxnSpPr>
          <p:spPr>
            <a:xfrm>
              <a:off x="61912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99FE3657-4B8F-4B1C-83AB-EB29948C0C48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>
                  <a:highlight>
                    <a:srgbClr val="00FF00"/>
                  </a:highlight>
                </a:rPr>
                <a:t>FFFFFFFFFFFF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38212C5-5397-464D-AF70-E371AC2A63B4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A3993FF-B705-4F3D-9228-157AC4520E24}"/>
                </a:ext>
              </a:extLst>
            </p:cNvPr>
            <p:cNvCxnSpPr/>
            <p:nvPr/>
          </p:nvCxnSpPr>
          <p:spPr>
            <a:xfrm>
              <a:off x="4862513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3E8CB273-12D8-468A-86D1-78519E5BBE2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4C15AE79-342E-42CB-AE7A-289CFCC03BE2}"/>
                </a:ext>
              </a:extLst>
            </p:cNvPr>
            <p:cNvCxnSpPr/>
            <p:nvPr/>
          </p:nvCxnSpPr>
          <p:spPr>
            <a:xfrm>
              <a:off x="61595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486274" y="2045909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483098" y="2893634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>
            <a:off x="4486275" y="3757940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10812945-F28E-4F4F-9243-731C233EDA57}"/>
              </a:ext>
            </a:extLst>
          </p:cNvPr>
          <p:cNvGrpSpPr/>
          <p:nvPr/>
        </p:nvGrpSpPr>
        <p:grpSpPr>
          <a:xfrm>
            <a:off x="9785082" y="3766509"/>
            <a:ext cx="2019299" cy="2726365"/>
            <a:chOff x="9648825" y="3094721"/>
            <a:chExt cx="2019299" cy="2726365"/>
          </a:xfrm>
        </p:grpSpPr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913CEC5C-6ACC-4067-B9F8-5E89476DAA74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665936F0-D575-49DB-B38A-A49D95788D72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Arrow: Up 49">
            <a:extLst>
              <a:ext uri="{FF2B5EF4-FFF2-40B4-BE49-F238E27FC236}">
                <a16:creationId xmlns:a16="http://schemas.microsoft.com/office/drawing/2014/main" id="{2B5733B2-97E1-4BEF-A417-663690261F9D}"/>
              </a:ext>
            </a:extLst>
          </p:cNvPr>
          <p:cNvSpPr/>
          <p:nvPr/>
        </p:nvSpPr>
        <p:spPr>
          <a:xfrm>
            <a:off x="4473154" y="4683177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Up 49">
            <a:extLst>
              <a:ext uri="{FF2B5EF4-FFF2-40B4-BE49-F238E27FC236}">
                <a16:creationId xmlns:a16="http://schemas.microsoft.com/office/drawing/2014/main" id="{2B5733B2-97E1-4BEF-A417-663690261F9D}"/>
              </a:ext>
            </a:extLst>
          </p:cNvPr>
          <p:cNvSpPr/>
          <p:nvPr/>
        </p:nvSpPr>
        <p:spPr>
          <a:xfrm>
            <a:off x="4451624" y="5544389"/>
            <a:ext cx="288649" cy="257175"/>
          </a:xfrm>
          <a:prstGeom prst="upArrow">
            <a:avLst/>
          </a:prstGeom>
          <a:gradFill flip="none" rotWithShape="1">
            <a:gsLst>
              <a:gs pos="0">
                <a:schemeClr val="tx1"/>
              </a:gs>
              <a:gs pos="54000">
                <a:srgbClr val="FFC000"/>
              </a:gs>
              <a:gs pos="51000">
                <a:schemeClr val="tx1"/>
              </a:gs>
              <a:gs pos="100000">
                <a:srgbClr val="FFC000"/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row: Up 17">
            <a:extLst>
              <a:ext uri="{FF2B5EF4-FFF2-40B4-BE49-F238E27FC236}">
                <a16:creationId xmlns:a16="http://schemas.microsoft.com/office/drawing/2014/main" id="{AFCA18FF-C31E-41A2-B206-5FEBA095CB05}"/>
              </a:ext>
            </a:extLst>
          </p:cNvPr>
          <p:cNvSpPr/>
          <p:nvPr/>
        </p:nvSpPr>
        <p:spPr>
          <a:xfrm>
            <a:off x="4295356" y="6334675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379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0" y="395892"/>
            <a:ext cx="10896600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2: </a:t>
            </a:r>
            <a:r>
              <a:rPr lang="en-US" sz="3600" dirty="0"/>
              <a:t>How fast can an IM gain rights through only e-meetings</a:t>
            </a:r>
            <a:br>
              <a:rPr lang="en-US" dirty="0"/>
            </a:br>
            <a:r>
              <a:rPr lang="en-US" sz="2000" dirty="0"/>
              <a:t>(assume no rights or history initially and that the IM only attends e-meetings)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36D48A2-A55B-4F04-9D10-7F57B44B25DB}"/>
              </a:ext>
            </a:extLst>
          </p:cNvPr>
          <p:cNvSpPr txBox="1"/>
          <p:nvPr/>
        </p:nvSpPr>
        <p:spPr>
          <a:xfrm>
            <a:off x="6791324" y="5126505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241AFC-4D4A-47E4-A7C0-1ED588CE4A78}"/>
              </a:ext>
            </a:extLst>
          </p:cNvPr>
          <p:cNvSpPr txBox="1"/>
          <p:nvPr/>
        </p:nvSpPr>
        <p:spPr>
          <a:xfrm>
            <a:off x="6791324" y="5898030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17" name="Speech Bubble: Rectangle 16">
            <a:extLst>
              <a:ext uri="{FF2B5EF4-FFF2-40B4-BE49-F238E27FC236}">
                <a16:creationId xmlns:a16="http://schemas.microsoft.com/office/drawing/2014/main" id="{0AFCA2AB-8A71-4C23-9C6F-2D80D500F630}"/>
              </a:ext>
            </a:extLst>
          </p:cNvPr>
          <p:cNvSpPr/>
          <p:nvPr/>
        </p:nvSpPr>
        <p:spPr>
          <a:xfrm>
            <a:off x="9731141" y="2034540"/>
            <a:ext cx="2127183" cy="1394460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A438ED0C-2EE2-4840-B15F-4305E8647B34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6737AAC2-716A-445A-8C43-FF242C528AED}"/>
                </a:ext>
              </a:extLst>
            </p:cNvPr>
            <p:cNvCxnSpPr/>
            <p:nvPr/>
          </p:nvCxnSpPr>
          <p:spPr>
            <a:xfrm>
              <a:off x="42005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7CF7BF8D-7827-4004-A5B5-0D46C429CF57}"/>
                </a:ext>
              </a:extLst>
            </p:cNvPr>
            <p:cNvCxnSpPr/>
            <p:nvPr/>
          </p:nvCxnSpPr>
          <p:spPr>
            <a:xfrm>
              <a:off x="48545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8ECAF427-182D-4637-B912-AC83D574CCC0}"/>
                </a:ext>
              </a:extLst>
            </p:cNvPr>
            <p:cNvCxnSpPr/>
            <p:nvPr/>
          </p:nvCxnSpPr>
          <p:spPr>
            <a:xfrm>
              <a:off x="55054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E88D3BA-8E12-45C6-AB91-6B644BE7B707}"/>
                </a:ext>
              </a:extLst>
            </p:cNvPr>
            <p:cNvCxnSpPr/>
            <p:nvPr/>
          </p:nvCxnSpPr>
          <p:spPr>
            <a:xfrm>
              <a:off x="61658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BD2D208E-4E0B-4908-A9E8-05E42C112334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4F7B4E44-3CA3-4ABB-A654-887ECFD66C01}"/>
                </a:ext>
              </a:extLst>
            </p:cNvPr>
            <p:cNvCxnSpPr/>
            <p:nvPr/>
          </p:nvCxnSpPr>
          <p:spPr>
            <a:xfrm>
              <a:off x="42005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A901BE1-BF4F-482F-ADD7-C16F01387F0C}"/>
                </a:ext>
              </a:extLst>
            </p:cNvPr>
            <p:cNvCxnSpPr/>
            <p:nvPr/>
          </p:nvCxnSpPr>
          <p:spPr>
            <a:xfrm>
              <a:off x="48545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49108CA1-5585-4D9C-A2A6-F57E72164FAD}"/>
                </a:ext>
              </a:extLst>
            </p:cNvPr>
            <p:cNvCxnSpPr/>
            <p:nvPr/>
          </p:nvCxnSpPr>
          <p:spPr>
            <a:xfrm>
              <a:off x="55340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0FD67823-F0CC-4044-9402-536EBA246E80}"/>
                </a:ext>
              </a:extLst>
            </p:cNvPr>
            <p:cNvCxnSpPr/>
            <p:nvPr/>
          </p:nvCxnSpPr>
          <p:spPr>
            <a:xfrm>
              <a:off x="62007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F9FD9E6-C197-49DD-964B-6BCC21304E19}"/>
              </a:ext>
            </a:extLst>
          </p:cNvPr>
          <p:cNvGrpSpPr/>
          <p:nvPr/>
        </p:nvGrpSpPr>
        <p:grpSpPr>
          <a:xfrm>
            <a:off x="447674" y="4161374"/>
            <a:ext cx="5897768" cy="573534"/>
            <a:chOff x="447674" y="4161374"/>
            <a:chExt cx="5897768" cy="573534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C6D4D98E-36CB-4A17-8103-9A7876C141E3}"/>
                </a:ext>
              </a:extLst>
            </p:cNvPr>
            <p:cNvCxnSpPr/>
            <p:nvPr/>
          </p:nvCxnSpPr>
          <p:spPr>
            <a:xfrm>
              <a:off x="4200525" y="416137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9ACB373-DB16-40A5-98C1-D26B80220C1F}"/>
                </a:ext>
              </a:extLst>
            </p:cNvPr>
            <p:cNvCxnSpPr/>
            <p:nvPr/>
          </p:nvCxnSpPr>
          <p:spPr>
            <a:xfrm>
              <a:off x="51974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2A41FC33-4534-4A63-A300-262998DF635E}"/>
                </a:ext>
              </a:extLst>
            </p:cNvPr>
            <p:cNvCxnSpPr/>
            <p:nvPr/>
          </p:nvCxnSpPr>
          <p:spPr>
            <a:xfrm>
              <a:off x="6200775" y="41712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3039EFF1-F5C9-43C6-BC1D-96A9AF2CC68D}"/>
              </a:ext>
            </a:extLst>
          </p:cNvPr>
          <p:cNvGrpSpPr/>
          <p:nvPr/>
        </p:nvGrpSpPr>
        <p:grpSpPr>
          <a:xfrm>
            <a:off x="447675" y="3265894"/>
            <a:ext cx="5974713" cy="592714"/>
            <a:chOff x="447675" y="3265894"/>
            <a:chExt cx="5974713" cy="592714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93E7494-A7FF-478D-879B-6091529E7C9A}"/>
                </a:ext>
              </a:extLst>
            </p:cNvPr>
            <p:cNvCxnSpPr/>
            <p:nvPr/>
          </p:nvCxnSpPr>
          <p:spPr>
            <a:xfrm>
              <a:off x="4864100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95E2121F-482B-4DF5-80EC-F52074E9041C}"/>
                </a:ext>
              </a:extLst>
            </p:cNvPr>
            <p:cNvCxnSpPr/>
            <p:nvPr/>
          </p:nvCxnSpPr>
          <p:spPr>
            <a:xfrm>
              <a:off x="4200525" y="329492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C880C4EE-38FB-4969-8A5A-6973584A8316}"/>
                </a:ext>
              </a:extLst>
            </p:cNvPr>
            <p:cNvCxnSpPr/>
            <p:nvPr/>
          </p:nvCxnSpPr>
          <p:spPr>
            <a:xfrm>
              <a:off x="55372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F690709D-2CA0-4956-88DB-D6C73CE2AB77}"/>
                </a:ext>
              </a:extLst>
            </p:cNvPr>
            <p:cNvCxnSpPr/>
            <p:nvPr/>
          </p:nvCxnSpPr>
          <p:spPr>
            <a:xfrm>
              <a:off x="6238875" y="326589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60C5CB0-65F8-4CC8-8289-C22F92337FC7}"/>
              </a:ext>
            </a:extLst>
          </p:cNvPr>
          <p:cNvGrpSpPr/>
          <p:nvPr/>
        </p:nvGrpSpPr>
        <p:grpSpPr>
          <a:xfrm>
            <a:off x="447675" y="2418169"/>
            <a:ext cx="5974713" cy="583913"/>
            <a:chOff x="447675" y="2418169"/>
            <a:chExt cx="5974713" cy="58391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AE3A1765-E0A2-4171-B033-1C0708E91050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7507C6AF-85B9-44B7-AC73-000EB97AA06B}"/>
                </a:ext>
              </a:extLst>
            </p:cNvPr>
            <p:cNvCxnSpPr/>
            <p:nvPr/>
          </p:nvCxnSpPr>
          <p:spPr>
            <a:xfrm>
              <a:off x="4873625" y="241816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F572A2BD-A898-41F5-9A5B-A99FDDA81C4A}"/>
                </a:ext>
              </a:extLst>
            </p:cNvPr>
            <p:cNvCxnSpPr/>
            <p:nvPr/>
          </p:nvCxnSpPr>
          <p:spPr>
            <a:xfrm>
              <a:off x="55721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C2F3FD8A-48D9-4794-9C82-70AECA3444E5}"/>
                </a:ext>
              </a:extLst>
            </p:cNvPr>
            <p:cNvCxnSpPr/>
            <p:nvPr/>
          </p:nvCxnSpPr>
          <p:spPr>
            <a:xfrm>
              <a:off x="62420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CB0CE60-36EA-4A12-888D-2C58DF046129}"/>
              </a:ext>
            </a:extLst>
          </p:cNvPr>
          <p:cNvGrpSpPr/>
          <p:nvPr/>
        </p:nvGrpSpPr>
        <p:grpSpPr>
          <a:xfrm>
            <a:off x="447675" y="1570444"/>
            <a:ext cx="5974713" cy="583913"/>
            <a:chOff x="447675" y="1570444"/>
            <a:chExt cx="5974713" cy="583913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003DC36B-BDDD-4F10-A633-6DFCAE068B09}"/>
                </a:ext>
              </a:extLst>
            </p:cNvPr>
            <p:cNvCxnSpPr/>
            <p:nvPr/>
          </p:nvCxnSpPr>
          <p:spPr>
            <a:xfrm>
              <a:off x="42005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5B1A44C0-B22B-45C9-BE27-71E6909E7030}"/>
                </a:ext>
              </a:extLst>
            </p:cNvPr>
            <p:cNvCxnSpPr/>
            <p:nvPr/>
          </p:nvCxnSpPr>
          <p:spPr>
            <a:xfrm>
              <a:off x="48926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7C77A2E7-8CB8-4B0B-B2A0-C1B5D64425A7}"/>
                </a:ext>
              </a:extLst>
            </p:cNvPr>
            <p:cNvCxnSpPr/>
            <p:nvPr/>
          </p:nvCxnSpPr>
          <p:spPr>
            <a:xfrm>
              <a:off x="5584825" y="158051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6BBEFE46-B72B-448A-B671-D6CED9A8E01D}"/>
                </a:ext>
              </a:extLst>
            </p:cNvPr>
            <p:cNvCxnSpPr/>
            <p:nvPr/>
          </p:nvCxnSpPr>
          <p:spPr>
            <a:xfrm>
              <a:off x="6267450" y="1570444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Arrow: Up 8">
            <a:extLst>
              <a:ext uri="{FF2B5EF4-FFF2-40B4-BE49-F238E27FC236}">
                <a16:creationId xmlns:a16="http://schemas.microsoft.com/office/drawing/2014/main" id="{EAF209DC-CBE5-4127-8B9B-3056DE24F939}"/>
              </a:ext>
            </a:extLst>
          </p:cNvPr>
          <p:cNvSpPr/>
          <p:nvPr/>
        </p:nvSpPr>
        <p:spPr>
          <a:xfrm>
            <a:off x="4478104" y="2072783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rrow: Up 9">
            <a:extLst>
              <a:ext uri="{FF2B5EF4-FFF2-40B4-BE49-F238E27FC236}">
                <a16:creationId xmlns:a16="http://schemas.microsoft.com/office/drawing/2014/main" id="{E26DEB27-EA25-41E3-9FDB-54E6E356B1EB}"/>
              </a:ext>
            </a:extLst>
          </p:cNvPr>
          <p:cNvSpPr/>
          <p:nvPr/>
        </p:nvSpPr>
        <p:spPr>
          <a:xfrm>
            <a:off x="4826001" y="2937971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1A6ACBF-802E-4465-93C5-50A5BB78A7D2}"/>
              </a:ext>
            </a:extLst>
          </p:cNvPr>
          <p:cNvSpPr txBox="1"/>
          <p:nvPr/>
        </p:nvSpPr>
        <p:spPr>
          <a:xfrm>
            <a:off x="6765924" y="4268401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C026E57-20F6-4146-914F-728B32B3FDD0}"/>
              </a:ext>
            </a:extLst>
          </p:cNvPr>
          <p:cNvSpPr txBox="1"/>
          <p:nvPr/>
        </p:nvSpPr>
        <p:spPr>
          <a:xfrm>
            <a:off x="6791324" y="3351932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gains voting rights</a:t>
            </a:r>
          </a:p>
        </p:txBody>
      </p:sp>
      <p:grpSp>
        <p:nvGrpSpPr>
          <p:cNvPr id="47" name="Group 46">
            <a:extLst>
              <a:ext uri="{FF2B5EF4-FFF2-40B4-BE49-F238E27FC236}">
                <a16:creationId xmlns:a16="http://schemas.microsoft.com/office/drawing/2014/main" id="{E9250C5E-0A4F-44C8-8643-7089BEE9700A}"/>
              </a:ext>
            </a:extLst>
          </p:cNvPr>
          <p:cNvGrpSpPr/>
          <p:nvPr/>
        </p:nvGrpSpPr>
        <p:grpSpPr>
          <a:xfrm>
            <a:off x="9785082" y="3700746"/>
            <a:ext cx="2019299" cy="2726365"/>
            <a:chOff x="9648825" y="3094721"/>
            <a:chExt cx="2019299" cy="2726365"/>
          </a:xfrm>
        </p:grpSpPr>
        <p:sp>
          <p:nvSpPr>
            <p:cNvPr id="48" name="TextBox 47">
              <a:extLst>
                <a:ext uri="{FF2B5EF4-FFF2-40B4-BE49-F238E27FC236}">
                  <a16:creationId xmlns:a16="http://schemas.microsoft.com/office/drawing/2014/main" id="{4FBF452E-AF62-44B1-B8EE-73FF00FBBD9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7973C8C7-B070-46D0-BB32-B508ED93491D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7438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3137"/>
            <a:ext cx="11229975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3: </a:t>
            </a:r>
            <a:r>
              <a:rPr lang="en-US" sz="3600" dirty="0"/>
              <a:t>How fast will an IM lose rights if only attending e-meetings</a:t>
            </a:r>
            <a:br>
              <a:rPr lang="en-US" sz="3600" dirty="0"/>
            </a:br>
            <a:r>
              <a:rPr lang="en-US" sz="2000" dirty="0"/>
              <a:t>(assume rights but no history initially and that the IM only attends e-meetings)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A56CC2A-D8EA-457C-ACF2-66E95FB01339}"/>
              </a:ext>
            </a:extLst>
          </p:cNvPr>
          <p:cNvSpPr txBox="1"/>
          <p:nvPr/>
        </p:nvSpPr>
        <p:spPr>
          <a:xfrm>
            <a:off x="6877049" y="1667619"/>
            <a:ext cx="2676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Never loses voting rights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3138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3EC94A-4E80-4172-9EB1-9281D4BA2A46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EE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D44FD1-7C2C-4364-AC86-F23D70E8BACA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CCB63A-8495-4D00-BED9-310E105EB054}"/>
                </a:ext>
              </a:extLst>
            </p:cNvPr>
            <p:cNvCxnSpPr/>
            <p:nvPr/>
          </p:nvCxnSpPr>
          <p:spPr>
            <a:xfrm>
              <a:off x="48863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66C8A4-8F0B-48D5-912C-F4AB2A46B14A}"/>
                </a:ext>
              </a:extLst>
            </p:cNvPr>
            <p:cNvCxnSpPr/>
            <p:nvPr/>
          </p:nvCxnSpPr>
          <p:spPr>
            <a:xfrm>
              <a:off x="55689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F6DE3C-CC82-45D5-9D29-944F2E563F8E}"/>
                </a:ext>
              </a:extLst>
            </p:cNvPr>
            <p:cNvCxnSpPr/>
            <p:nvPr/>
          </p:nvCxnSpPr>
          <p:spPr>
            <a:xfrm>
              <a:off x="6235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47675" y="3286125"/>
            <a:ext cx="5974713" cy="563682"/>
            <a:chOff x="447675" y="3286125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4355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357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A7CA38-C83B-46AC-90EC-5CD0EDD5DAF8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EEEEEEEEEEEE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A3D10F-06A6-4304-A171-818AA531C811}"/>
                </a:ext>
              </a:extLst>
            </p:cNvPr>
            <p:cNvCxnSpPr/>
            <p:nvPr/>
          </p:nvCxnSpPr>
          <p:spPr>
            <a:xfrm>
              <a:off x="41878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60B0D4-0297-4C10-90DA-06F308F8548A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CD38B5D-684D-471A-9F2C-53723127E9A5}"/>
                </a:ext>
              </a:extLst>
            </p:cNvPr>
            <p:cNvCxnSpPr/>
            <p:nvPr/>
          </p:nvCxnSpPr>
          <p:spPr>
            <a:xfrm>
              <a:off x="55816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2E8712E-B606-4204-A0A1-65488C5C9279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DAB8194-63A6-4FA9-9D23-B79669822316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9B7C3BF-9EFE-4624-AE60-0ABDAEDD0B98}"/>
                </a:ext>
              </a:extLst>
            </p:cNvPr>
            <p:cNvCxnSpPr/>
            <p:nvPr/>
          </p:nvCxnSpPr>
          <p:spPr>
            <a:xfrm>
              <a:off x="4187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D5232-E7C0-4409-855E-89E3FF8D5962}"/>
                </a:ext>
              </a:extLst>
            </p:cNvPr>
            <p:cNvCxnSpPr/>
            <p:nvPr/>
          </p:nvCxnSpPr>
          <p:spPr>
            <a:xfrm>
              <a:off x="52006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B66071D-C2E5-498E-BBA2-9B464A001538}"/>
                </a:ext>
              </a:extLst>
            </p:cNvPr>
            <p:cNvCxnSpPr/>
            <p:nvPr/>
          </p:nvCxnSpPr>
          <p:spPr>
            <a:xfrm>
              <a:off x="6235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938D60-3D81-4666-B76F-702360E2CBBE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5C04A1-D49F-49BD-BC67-B24A54EC5537}"/>
                </a:ext>
              </a:extLst>
            </p:cNvPr>
            <p:cNvCxnSpPr/>
            <p:nvPr/>
          </p:nvCxnSpPr>
          <p:spPr>
            <a:xfrm>
              <a:off x="41878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D276142-2BB7-49A3-B2FD-A8E5609926E2}"/>
                </a:ext>
              </a:extLst>
            </p:cNvPr>
            <p:cNvCxnSpPr/>
            <p:nvPr/>
          </p:nvCxnSpPr>
          <p:spPr>
            <a:xfrm>
              <a:off x="48577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9314E65-09A6-4554-BD74-06966CF0DCD7}"/>
                </a:ext>
              </a:extLst>
            </p:cNvPr>
            <p:cNvCxnSpPr/>
            <p:nvPr/>
          </p:nvCxnSpPr>
          <p:spPr>
            <a:xfrm>
              <a:off x="55276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8FE5B3D-BC49-4194-8FBD-69A2E9FDC804}"/>
                </a:ext>
              </a:extLst>
            </p:cNvPr>
            <p:cNvCxnSpPr/>
            <p:nvPr/>
          </p:nvCxnSpPr>
          <p:spPr>
            <a:xfrm>
              <a:off x="62166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AC470A3-29E5-47D2-B34F-B923D1A515EB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41AFC32-0146-457E-B971-49407A5C0B46}"/>
                </a:ext>
              </a:extLst>
            </p:cNvPr>
            <p:cNvCxnSpPr/>
            <p:nvPr/>
          </p:nvCxnSpPr>
          <p:spPr>
            <a:xfrm>
              <a:off x="41878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D783134-1B78-41FE-B66E-53739252B206}"/>
                </a:ext>
              </a:extLst>
            </p:cNvPr>
            <p:cNvCxnSpPr/>
            <p:nvPr/>
          </p:nvCxnSpPr>
          <p:spPr>
            <a:xfrm>
              <a:off x="48577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04773A5-E785-436F-B4AA-54BA844D94AD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FB80E86-9599-4149-9233-D29773C81EF7}"/>
                </a:ext>
              </a:extLst>
            </p:cNvPr>
            <p:cNvCxnSpPr/>
            <p:nvPr/>
          </p:nvCxnSpPr>
          <p:spPr>
            <a:xfrm>
              <a:off x="61753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641397" y="5506747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 rot="10800000">
            <a:off x="4463924" y="623000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Arrow: Up 45">
            <a:extLst>
              <a:ext uri="{FF2B5EF4-FFF2-40B4-BE49-F238E27FC236}">
                <a16:creationId xmlns:a16="http://schemas.microsoft.com/office/drawing/2014/main" id="{27674BFE-3462-40C3-94B8-F28181FE0ADF}"/>
              </a:ext>
            </a:extLst>
          </p:cNvPr>
          <p:cNvSpPr/>
          <p:nvPr/>
        </p:nvSpPr>
        <p:spPr>
          <a:xfrm rot="10800000">
            <a:off x="5699126" y="2891165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Arrow: Up 46">
            <a:extLst>
              <a:ext uri="{FF2B5EF4-FFF2-40B4-BE49-F238E27FC236}">
                <a16:creationId xmlns:a16="http://schemas.microsoft.com/office/drawing/2014/main" id="{F7E61961-D337-43C1-8E4E-A33700004DEE}"/>
              </a:ext>
            </a:extLst>
          </p:cNvPr>
          <p:cNvSpPr/>
          <p:nvPr/>
        </p:nvSpPr>
        <p:spPr>
          <a:xfrm rot="10800000">
            <a:off x="5020355" y="3755015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A54E0815-5E55-4DA4-AF7F-AB1959825EDE}"/>
              </a:ext>
            </a:extLst>
          </p:cNvPr>
          <p:cNvSpPr/>
          <p:nvPr/>
        </p:nvSpPr>
        <p:spPr>
          <a:xfrm rot="10800000">
            <a:off x="4657825" y="461075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53A5030-05A1-4615-80FB-47895A5FF380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4B6126-A1D0-4343-913D-DBCBC4D71D2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8B4B76-CA3C-450F-A352-9A33022EF708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5664679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299" y="222414"/>
            <a:ext cx="11925701" cy="1149350"/>
          </a:xfrm>
        </p:spPr>
        <p:txBody>
          <a:bodyPr>
            <a:normAutofit fontScale="90000"/>
          </a:bodyPr>
          <a:lstStyle/>
          <a:p>
            <a:r>
              <a:rPr lang="en-US" dirty="0"/>
              <a:t>Eval 4: </a:t>
            </a:r>
            <a:r>
              <a:rPr lang="en-US" sz="3600" dirty="0"/>
              <a:t>How fast will an IM lose rights if they stop attending anything</a:t>
            </a:r>
            <a:br>
              <a:rPr lang="en-US" sz="1800" dirty="0"/>
            </a:br>
            <a:r>
              <a:rPr lang="en-US" sz="2000" dirty="0"/>
              <a:t>(assume </a:t>
            </a:r>
            <a:r>
              <a:rPr lang="en-US" sz="2000"/>
              <a:t>rights but no </a:t>
            </a:r>
            <a:r>
              <a:rPr lang="en-US" sz="2000" dirty="0"/>
              <a:t>history initially and that the IM does not attend anything)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2757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16360ADB-C230-44D2-B2A9-C2D7BD4B6F31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E5B0DFA2-DFBA-4337-A2E2-927657933587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93FFED50-B04B-41DB-B051-A714F9B154F0}"/>
                </a:ext>
              </a:extLst>
            </p:cNvPr>
            <p:cNvCxnSpPr/>
            <p:nvPr/>
          </p:nvCxnSpPr>
          <p:spPr>
            <a:xfrm>
              <a:off x="61626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E18182-9F91-4896-AABC-0D6959960386}"/>
                </a:ext>
              </a:extLst>
            </p:cNvPr>
            <p:cNvCxnSpPr/>
            <p:nvPr/>
          </p:nvCxnSpPr>
          <p:spPr>
            <a:xfrm>
              <a:off x="48609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A203D4E-77D1-4B3B-9AB0-F74E2A510BDC}"/>
                </a:ext>
              </a:extLst>
            </p:cNvPr>
            <p:cNvCxnSpPr/>
            <p:nvPr/>
          </p:nvCxnSpPr>
          <p:spPr>
            <a:xfrm>
              <a:off x="42037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15700A9-F351-4BFA-916E-A836CF492401}"/>
              </a:ext>
            </a:extLst>
          </p:cNvPr>
          <p:cNvGrpSpPr/>
          <p:nvPr/>
        </p:nvGrpSpPr>
        <p:grpSpPr>
          <a:xfrm>
            <a:off x="428438" y="5011461"/>
            <a:ext cx="5917004" cy="592257"/>
            <a:chOff x="428438" y="5011461"/>
            <a:chExt cx="5917004" cy="592257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28438" y="50114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/>
                <a:t>EFFFEFFFEFFF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C4088576-FB8D-4FD0-AF6F-835183EDFFAC}"/>
                </a:ext>
              </a:extLst>
            </p:cNvPr>
            <p:cNvCxnSpPr/>
            <p:nvPr/>
          </p:nvCxnSpPr>
          <p:spPr>
            <a:xfrm>
              <a:off x="4187825" y="50400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E3521532-B7F3-4D7F-8983-5EBA2AB3DD68}"/>
                </a:ext>
              </a:extLst>
            </p:cNvPr>
            <p:cNvCxnSpPr/>
            <p:nvPr/>
          </p:nvCxnSpPr>
          <p:spPr>
            <a:xfrm>
              <a:off x="484926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AC5E59F4-664C-458E-B092-F30F6AF9D409}"/>
                </a:ext>
              </a:extLst>
            </p:cNvPr>
            <p:cNvCxnSpPr/>
            <p:nvPr/>
          </p:nvCxnSpPr>
          <p:spPr>
            <a:xfrm>
              <a:off x="55118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7C9773F8-2727-49E8-BC1F-57E606FAEB9A}"/>
                </a:ext>
              </a:extLst>
            </p:cNvPr>
            <p:cNvCxnSpPr/>
            <p:nvPr/>
          </p:nvCxnSpPr>
          <p:spPr>
            <a:xfrm>
              <a:off x="6172200" y="50114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909A4443-C556-4492-B386-CB3C70AAD63B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FEFFEFFEFFEF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BB6529CA-0678-42C1-8A7B-083C5CB1350E}"/>
                </a:ext>
              </a:extLst>
            </p:cNvPr>
            <p:cNvCxnSpPr/>
            <p:nvPr/>
          </p:nvCxnSpPr>
          <p:spPr>
            <a:xfrm>
              <a:off x="4203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BD5C831-F494-4EE7-9F2A-B0275042E62D}"/>
                </a:ext>
              </a:extLst>
            </p:cNvPr>
            <p:cNvCxnSpPr/>
            <p:nvPr/>
          </p:nvCxnSpPr>
          <p:spPr>
            <a:xfrm>
              <a:off x="5540154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4C1192E5-B11A-47C2-B9B9-D27F00BA9945}"/>
                </a:ext>
              </a:extLst>
            </p:cNvPr>
            <p:cNvCxnSpPr/>
            <p:nvPr/>
          </p:nvCxnSpPr>
          <p:spPr>
            <a:xfrm>
              <a:off x="62039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EC41903-D6C5-4789-BA3B-D7F7172357F4}"/>
              </a:ext>
            </a:extLst>
          </p:cNvPr>
          <p:cNvGrpSpPr/>
          <p:nvPr/>
        </p:nvGrpSpPr>
        <p:grpSpPr>
          <a:xfrm>
            <a:off x="447675" y="3286125"/>
            <a:ext cx="5974713" cy="578349"/>
            <a:chOff x="447675" y="3286125"/>
            <a:chExt cx="5974713" cy="578349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/>
                <a:t>EFEFEFEFEFEF</a:t>
              </a:r>
            </a:p>
          </p:txBody>
        </p: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1B32EF53-D5A9-4D6D-905F-4A0E97AC5219}"/>
                </a:ext>
              </a:extLst>
            </p:cNvPr>
            <p:cNvCxnSpPr/>
            <p:nvPr/>
          </p:nvCxnSpPr>
          <p:spPr>
            <a:xfrm>
              <a:off x="4203700" y="3300792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952F9A70-971A-426A-B144-04B249827D39}"/>
                </a:ext>
              </a:extLst>
            </p:cNvPr>
            <p:cNvCxnSpPr/>
            <p:nvPr/>
          </p:nvCxnSpPr>
          <p:spPr>
            <a:xfrm>
              <a:off x="48736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EA88C0FF-0413-4ECC-8554-B8A1340CD9E5}"/>
                </a:ext>
              </a:extLst>
            </p:cNvPr>
            <p:cNvCxnSpPr/>
            <p:nvPr/>
          </p:nvCxnSpPr>
          <p:spPr>
            <a:xfrm>
              <a:off x="55467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3D8A6939-9649-48CD-88BB-EB88047F7704}"/>
                </a:ext>
              </a:extLst>
            </p:cNvPr>
            <p:cNvCxnSpPr/>
            <p:nvPr/>
          </p:nvCxnSpPr>
          <p:spPr>
            <a:xfrm>
              <a:off x="623252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5DF012C0-B244-4357-B993-E60A79181A74}"/>
              </a:ext>
            </a:extLst>
          </p:cNvPr>
          <p:cNvGrpSpPr/>
          <p:nvPr/>
        </p:nvGrpSpPr>
        <p:grpSpPr>
          <a:xfrm>
            <a:off x="447675" y="2425699"/>
            <a:ext cx="5974713" cy="576383"/>
            <a:chOff x="447675" y="2425699"/>
            <a:chExt cx="5974713" cy="576383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/>
                <a:t>EFEEEFEEEFEE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0EB25768-84F2-45C1-9CC7-6D44B27F20BD}"/>
                </a:ext>
              </a:extLst>
            </p:cNvPr>
            <p:cNvCxnSpPr/>
            <p:nvPr/>
          </p:nvCxnSpPr>
          <p:spPr>
            <a:xfrm>
              <a:off x="4203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4E3EA8C6-AB27-4916-B236-CAB2021C9DEB}"/>
                </a:ext>
              </a:extLst>
            </p:cNvPr>
            <p:cNvCxnSpPr/>
            <p:nvPr/>
          </p:nvCxnSpPr>
          <p:spPr>
            <a:xfrm>
              <a:off x="488950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:a16="http://schemas.microsoft.com/office/drawing/2014/main" id="{6E2507AC-AE2F-46A7-8B82-88DC14ED4D2B}"/>
                </a:ext>
              </a:extLst>
            </p:cNvPr>
            <p:cNvCxnSpPr/>
            <p:nvPr/>
          </p:nvCxnSpPr>
          <p:spPr>
            <a:xfrm>
              <a:off x="5565775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E481BE38-48D7-4933-955A-0AE21747D217}"/>
                </a:ext>
              </a:extLst>
            </p:cNvPr>
            <p:cNvCxnSpPr/>
            <p:nvPr/>
          </p:nvCxnSpPr>
          <p:spPr>
            <a:xfrm>
              <a:off x="6242050" y="2425699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BB77710-5034-49BD-A7E1-417B18E6B96A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/>
                <a:t>EEEEEEEEEEEE</a:t>
              </a:r>
            </a:p>
          </p:txBody>
        </p: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FC105ABB-E457-481C-A133-E7D815205F7F}"/>
                </a:ext>
              </a:extLst>
            </p:cNvPr>
            <p:cNvCxnSpPr/>
            <p:nvPr/>
          </p:nvCxnSpPr>
          <p:spPr>
            <a:xfrm>
              <a:off x="42037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33AE69AE-6842-4FE7-B3A7-9AA9B7F52701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ABEF3CAD-262D-4C3F-9EF6-FF02621128A9}"/>
                </a:ext>
              </a:extLst>
            </p:cNvPr>
            <p:cNvCxnSpPr/>
            <p:nvPr/>
          </p:nvCxnSpPr>
          <p:spPr>
            <a:xfrm>
              <a:off x="557847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8E86DA79-65DF-458D-8BAD-225CC02B2FC0}"/>
                </a:ext>
              </a:extLst>
            </p:cNvPr>
            <p:cNvCxnSpPr/>
            <p:nvPr/>
          </p:nvCxnSpPr>
          <p:spPr>
            <a:xfrm>
              <a:off x="62706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" name="Arrow: Up 15">
            <a:extLst>
              <a:ext uri="{FF2B5EF4-FFF2-40B4-BE49-F238E27FC236}">
                <a16:creationId xmlns:a16="http://schemas.microsoft.com/office/drawing/2014/main" id="{42412C38-143E-4B32-9A10-DB11A5906751}"/>
              </a:ext>
            </a:extLst>
          </p:cNvPr>
          <p:cNvSpPr/>
          <p:nvPr/>
        </p:nvSpPr>
        <p:spPr>
          <a:xfrm rot="10957448">
            <a:off x="4169692" y="2076632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160838" y="2915503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Up 22">
            <a:extLst>
              <a:ext uri="{FF2B5EF4-FFF2-40B4-BE49-F238E27FC236}">
                <a16:creationId xmlns:a16="http://schemas.microsoft.com/office/drawing/2014/main" id="{C36D3F85-268E-444F-B090-ED6BCED01286}"/>
              </a:ext>
            </a:extLst>
          </p:cNvPr>
          <p:cNvSpPr/>
          <p:nvPr/>
        </p:nvSpPr>
        <p:spPr>
          <a:xfrm rot="10800000">
            <a:off x="4160838" y="3779926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Arrow: Up 23">
            <a:extLst>
              <a:ext uri="{FF2B5EF4-FFF2-40B4-BE49-F238E27FC236}">
                <a16:creationId xmlns:a16="http://schemas.microsoft.com/office/drawing/2014/main" id="{12CB52A2-3630-4C10-8065-DB7CBBCA18FD}"/>
              </a:ext>
            </a:extLst>
          </p:cNvPr>
          <p:cNvSpPr/>
          <p:nvPr/>
        </p:nvSpPr>
        <p:spPr>
          <a:xfrm rot="10800000">
            <a:off x="4338415" y="4657849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153471" y="5484675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F9519B33-E0B0-438D-8148-1A51B0499122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3BB128F4-27A1-40A1-BB3C-6CC3C63CD29A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03F60A3C-0C70-4A80-A191-6AC3E9863C19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9" name="Arrow: Up 18">
            <a:extLst>
              <a:ext uri="{FF2B5EF4-FFF2-40B4-BE49-F238E27FC236}">
                <a16:creationId xmlns:a16="http://schemas.microsoft.com/office/drawing/2014/main" id="{284535CF-A93F-4E5A-BD35-BCF19824B292}"/>
              </a:ext>
            </a:extLst>
          </p:cNvPr>
          <p:cNvSpPr/>
          <p:nvPr/>
        </p:nvSpPr>
        <p:spPr>
          <a:xfrm rot="10800000">
            <a:off x="4451265" y="6256180"/>
            <a:ext cx="288649" cy="257175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Connector 29">
            <a:extLst>
              <a:ext uri="{FF2B5EF4-FFF2-40B4-BE49-F238E27FC236}">
                <a16:creationId xmlns:a16="http://schemas.microsoft.com/office/drawing/2014/main" id="{CBD5C831-F494-4EE7-9F2A-B0275042E62D}"/>
              </a:ext>
            </a:extLst>
          </p:cNvPr>
          <p:cNvCxnSpPr/>
          <p:nvPr/>
        </p:nvCxnSpPr>
        <p:spPr>
          <a:xfrm>
            <a:off x="4862240" y="4217601"/>
            <a:ext cx="0" cy="563682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93911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3137"/>
            <a:ext cx="11229975" cy="114935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Eval</a:t>
            </a:r>
            <a:r>
              <a:rPr lang="en-US" dirty="0"/>
              <a:t> 5: </a:t>
            </a:r>
            <a:r>
              <a:rPr lang="en-US" sz="3600" dirty="0"/>
              <a:t>How fast will an IM lose rights if only attending some e-meetings</a:t>
            </a:r>
            <a:br>
              <a:rPr lang="en-US" sz="3600" dirty="0">
                <a:solidFill>
                  <a:srgbClr val="FF0000"/>
                </a:solidFill>
              </a:rPr>
            </a:br>
            <a:r>
              <a:rPr lang="en-US" sz="2000" dirty="0"/>
              <a:t>(assume rights but no history initially and that the IM only attends e-meetings)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3138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3EC94A-4E80-4172-9EB1-9281D4BA2A46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</a:t>
              </a:r>
              <a:r>
                <a:rPr lang="en-US" altLang="zh-CN" dirty="0"/>
                <a:t> Attends 50% e-meetings </a:t>
              </a:r>
              <a:r>
                <a:rPr lang="en-US" dirty="0"/>
                <a:t>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</a:t>
              </a:r>
              <a:endParaRPr lang="en-US" sz="2800" dirty="0">
                <a:highlight>
                  <a:srgbClr val="00FF00"/>
                </a:highlight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D44FD1-7C2C-4364-AC86-F23D70E8BACA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CCB63A-8495-4D00-BED9-310E105EB054}"/>
                </a:ext>
              </a:extLst>
            </p:cNvPr>
            <p:cNvCxnSpPr/>
            <p:nvPr/>
          </p:nvCxnSpPr>
          <p:spPr>
            <a:xfrm>
              <a:off x="48863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66C8A4-8F0B-48D5-912C-F4AB2A46B14A}"/>
                </a:ext>
              </a:extLst>
            </p:cNvPr>
            <p:cNvCxnSpPr/>
            <p:nvPr/>
          </p:nvCxnSpPr>
          <p:spPr>
            <a:xfrm>
              <a:off x="55689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F6DE3C-CC82-45D5-9D29-944F2E563F8E}"/>
                </a:ext>
              </a:extLst>
            </p:cNvPr>
            <p:cNvCxnSpPr/>
            <p:nvPr/>
          </p:nvCxnSpPr>
          <p:spPr>
            <a:xfrm>
              <a:off x="6235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47675" y="3286125"/>
            <a:ext cx="5917004" cy="563682"/>
            <a:chOff x="447675" y="3286125"/>
            <a:chExt cx="5917004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</a:t>
              </a:r>
              <a:r>
                <a:rPr lang="en-US" altLang="zh-CN" dirty="0"/>
                <a:t>Attends 50% e-meetings </a:t>
              </a:r>
              <a:r>
                <a:rPr lang="en-US" dirty="0"/>
                <a:t>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</a:t>
              </a:r>
              <a:r>
                <a:rPr lang="en-US" altLang="zh-CN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</a:t>
              </a:r>
              <a:r>
                <a:rPr lang="en-US" altLang="zh-CN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</a:t>
              </a:r>
              <a:r>
                <a:rPr lang="en-US" altLang="zh-CN" sz="2800" dirty="0">
                  <a:highlight>
                    <a:srgbClr val="00FF00"/>
                  </a:highlight>
                </a:rPr>
                <a:t>E</a:t>
              </a:r>
              <a:endParaRPr lang="en-US" sz="2800" dirty="0"/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7508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6723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A7CA38-C83B-46AC-90EC-5CD0EDD5DAF8}"/>
              </a:ext>
            </a:extLst>
          </p:cNvPr>
          <p:cNvGrpSpPr/>
          <p:nvPr/>
        </p:nvGrpSpPr>
        <p:grpSpPr>
          <a:xfrm>
            <a:off x="447675" y="1590675"/>
            <a:ext cx="5974713" cy="563682"/>
            <a:chOff x="447675" y="1590675"/>
            <a:chExt cx="5974713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Attends 75% e-meetings	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EEE</a:t>
              </a:r>
              <a:r>
                <a:rPr lang="en-US" sz="2800" dirty="0"/>
                <a:t>E</a:t>
              </a: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A3D10F-06A6-4304-A171-818AA531C811}"/>
                </a:ext>
              </a:extLst>
            </p:cNvPr>
            <p:cNvCxnSpPr/>
            <p:nvPr/>
          </p:nvCxnSpPr>
          <p:spPr>
            <a:xfrm>
              <a:off x="41878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60B0D4-0297-4C10-90DA-06F308F8548A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CD38B5D-684D-471A-9F2C-53723127E9A5}"/>
                </a:ext>
              </a:extLst>
            </p:cNvPr>
            <p:cNvCxnSpPr/>
            <p:nvPr/>
          </p:nvCxnSpPr>
          <p:spPr>
            <a:xfrm>
              <a:off x="55816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2E8712E-B606-4204-A0A1-65488C5C9279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53A5030-05A1-4615-80FB-47895A5FF380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4B6126-A1D0-4343-913D-DBCBC4D71D2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8B4B76-CA3C-450F-A352-9A33022EF708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2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31908" y="4342413"/>
            <a:ext cx="5932771" cy="563682"/>
            <a:chOff x="447674" y="3286125"/>
            <a:chExt cx="5932771" cy="563682"/>
          </a:xfrm>
        </p:grpSpPr>
        <p:sp>
          <p:nvSpPr>
            <p:cNvPr id="53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4" y="3286125"/>
              <a:ext cx="59327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1"/>
              <a:r>
                <a:rPr lang="en-US" dirty="0"/>
                <a:t>d. </a:t>
              </a:r>
              <a:r>
                <a:rPr lang="en-US" altLang="zh-CN" dirty="0"/>
                <a:t>Attends 25% e-meetings </a:t>
              </a:r>
              <a:r>
                <a:rPr lang="en-US" dirty="0"/>
                <a:t>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EEE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altLang="zh-CN" sz="2800" dirty="0"/>
                <a:t>E</a:t>
              </a:r>
              <a:endParaRPr lang="en-US" sz="2800" dirty="0"/>
            </a:p>
          </p:txBody>
        </p:sp>
        <p:cxnSp>
          <p:nvCxnSpPr>
            <p:cNvPr id="54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6457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6723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685599" y="2092875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337898" y="2925522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326469" y="3809345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Arrow: Up 21">
            <a:extLst>
              <a:ext uri="{FF2B5EF4-FFF2-40B4-BE49-F238E27FC236}">
                <a16:creationId xmlns:a16="http://schemas.microsoft.com/office/drawing/2014/main" id="{1894D7D6-B514-4AFA-A592-E161613884C0}"/>
              </a:ext>
            </a:extLst>
          </p:cNvPr>
          <p:cNvSpPr/>
          <p:nvPr/>
        </p:nvSpPr>
        <p:spPr>
          <a:xfrm rot="10800000">
            <a:off x="4322132" y="4867965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0005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FD9B5-8BB7-4F5F-8EC6-F2229A15C5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49" y="353137"/>
            <a:ext cx="11229975" cy="114935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Eval</a:t>
            </a:r>
            <a:r>
              <a:rPr lang="en-US" dirty="0"/>
              <a:t> 6: </a:t>
            </a:r>
            <a:r>
              <a:rPr lang="en-US" sz="3600" dirty="0"/>
              <a:t>How fast will an IM lose rights if only attending ½ of e-meetings</a:t>
            </a:r>
            <a:br>
              <a:rPr lang="en-US" sz="3600" dirty="0"/>
            </a:br>
            <a:r>
              <a:rPr lang="en-US" sz="2000" dirty="0"/>
              <a:t>(assume rights but no history initially and that the IM only attends e-meetings) </a:t>
            </a:r>
          </a:p>
        </p:txBody>
      </p:sp>
      <p:sp>
        <p:nvSpPr>
          <p:cNvPr id="21" name="Speech Bubble: Rectangle 20">
            <a:extLst>
              <a:ext uri="{FF2B5EF4-FFF2-40B4-BE49-F238E27FC236}">
                <a16:creationId xmlns:a16="http://schemas.microsoft.com/office/drawing/2014/main" id="{35B21A20-7F53-464F-B35D-D81B580F85CA}"/>
              </a:ext>
            </a:extLst>
          </p:cNvPr>
          <p:cNvSpPr/>
          <p:nvPr/>
        </p:nvSpPr>
        <p:spPr>
          <a:xfrm>
            <a:off x="9731441" y="1486524"/>
            <a:ext cx="2127183" cy="1313825"/>
          </a:xfrm>
          <a:prstGeom prst="wedgeRectCallout">
            <a:avLst>
              <a:gd name="adj1" fmla="val -49520"/>
              <a:gd name="adj2" fmla="val -21710"/>
            </a:avLst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Please position the arrows appropriately</a:t>
            </a:r>
          </a:p>
          <a:p>
            <a:pPr algn="ctr"/>
            <a:r>
              <a:rPr lang="en-US" dirty="0">
                <a:solidFill>
                  <a:sysClr val="windowText" lastClr="000000"/>
                </a:solidFill>
              </a:rPr>
              <a:t>for the proposed algorithm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13EC94A-4E80-4172-9EB1-9281D4BA2A46}"/>
              </a:ext>
            </a:extLst>
          </p:cNvPr>
          <p:cNvGrpSpPr/>
          <p:nvPr/>
        </p:nvGrpSpPr>
        <p:grpSpPr>
          <a:xfrm>
            <a:off x="447675" y="2438400"/>
            <a:ext cx="5974713" cy="563682"/>
            <a:chOff x="447675" y="2438400"/>
            <a:chExt cx="5974713" cy="563682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84FAFEDB-9FC7-414A-9682-191328C0B183}"/>
                </a:ext>
              </a:extLst>
            </p:cNvPr>
            <p:cNvSpPr txBox="1"/>
            <p:nvPr/>
          </p:nvSpPr>
          <p:spPr>
            <a:xfrm>
              <a:off x="447675" y="2438400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b. Mostly e-meetings 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D44FD1-7C2C-4364-AC86-F23D70E8BACA}"/>
                </a:ext>
              </a:extLst>
            </p:cNvPr>
            <p:cNvCxnSpPr/>
            <p:nvPr/>
          </p:nvCxnSpPr>
          <p:spPr>
            <a:xfrm>
              <a:off x="41878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D7CCB63A-8495-4D00-BED9-310E105EB054}"/>
                </a:ext>
              </a:extLst>
            </p:cNvPr>
            <p:cNvCxnSpPr/>
            <p:nvPr/>
          </p:nvCxnSpPr>
          <p:spPr>
            <a:xfrm>
              <a:off x="4886325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66C8A4-8F0B-48D5-912C-F4AB2A46B14A}"/>
                </a:ext>
              </a:extLst>
            </p:cNvPr>
            <p:cNvCxnSpPr/>
            <p:nvPr/>
          </p:nvCxnSpPr>
          <p:spPr>
            <a:xfrm>
              <a:off x="556895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94F6DE3C-CC82-45D5-9D29-944F2E563F8E}"/>
                </a:ext>
              </a:extLst>
            </p:cNvPr>
            <p:cNvCxnSpPr/>
            <p:nvPr/>
          </p:nvCxnSpPr>
          <p:spPr>
            <a:xfrm>
              <a:off x="6235700" y="2438400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C661AED-3FDA-42FE-9D29-D08AA4D1780E}"/>
              </a:ext>
            </a:extLst>
          </p:cNvPr>
          <p:cNvGrpSpPr/>
          <p:nvPr/>
        </p:nvGrpSpPr>
        <p:grpSpPr>
          <a:xfrm>
            <a:off x="447675" y="3286125"/>
            <a:ext cx="5974713" cy="563682"/>
            <a:chOff x="447675" y="3286125"/>
            <a:chExt cx="5974713" cy="563682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0C8BDEF4-4B0A-4E7E-A267-A4D1F4B7E208}"/>
                </a:ext>
              </a:extLst>
            </p:cNvPr>
            <p:cNvSpPr txBox="1"/>
            <p:nvPr/>
          </p:nvSpPr>
          <p:spPr>
            <a:xfrm>
              <a:off x="447675" y="3286125"/>
              <a:ext cx="5974713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c. Alternating: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FEF</a:t>
              </a: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B470CF03-68AA-45C3-A299-63DBA8C4BC95}"/>
                </a:ext>
              </a:extLst>
            </p:cNvPr>
            <p:cNvCxnSpPr/>
            <p:nvPr/>
          </p:nvCxnSpPr>
          <p:spPr>
            <a:xfrm>
              <a:off x="4194175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54F371BC-9528-4ABB-B1D3-3D4A7D1E8693}"/>
                </a:ext>
              </a:extLst>
            </p:cNvPr>
            <p:cNvCxnSpPr/>
            <p:nvPr/>
          </p:nvCxnSpPr>
          <p:spPr>
            <a:xfrm>
              <a:off x="48768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73D650C9-2830-4CB5-8936-9799C4B674B6}"/>
                </a:ext>
              </a:extLst>
            </p:cNvPr>
            <p:cNvCxnSpPr/>
            <p:nvPr/>
          </p:nvCxnSpPr>
          <p:spPr>
            <a:xfrm>
              <a:off x="554355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AB16E777-84B1-441D-A3E9-CEC66538BE08}"/>
                </a:ext>
              </a:extLst>
            </p:cNvPr>
            <p:cNvCxnSpPr/>
            <p:nvPr/>
          </p:nvCxnSpPr>
          <p:spPr>
            <a:xfrm>
              <a:off x="6235700" y="328612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D2A7CA38-C83B-46AC-90EC-5CD0EDD5DAF8}"/>
              </a:ext>
            </a:extLst>
          </p:cNvPr>
          <p:cNvGrpSpPr/>
          <p:nvPr/>
        </p:nvGrpSpPr>
        <p:grpSpPr>
          <a:xfrm>
            <a:off x="447675" y="1590675"/>
            <a:ext cx="6149440" cy="563682"/>
            <a:chOff x="447675" y="1590675"/>
            <a:chExt cx="6149440" cy="563682"/>
          </a:xfrm>
        </p:grpSpPr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3B43C8EC-E324-43E0-AEE2-97CB37D4E495}"/>
                </a:ext>
              </a:extLst>
            </p:cNvPr>
            <p:cNvSpPr txBox="1"/>
            <p:nvPr/>
          </p:nvSpPr>
          <p:spPr>
            <a:xfrm>
              <a:off x="447675" y="1590675"/>
              <a:ext cx="6149440" cy="523220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a. All e-meetings: 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E</a:t>
              </a:r>
              <a:endParaRPr lang="en-US" sz="2800" dirty="0">
                <a:highlight>
                  <a:srgbClr val="00FF00"/>
                </a:highlight>
              </a:endParaRPr>
            </a:p>
          </p:txBody>
        </p: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D1A3D10F-06A6-4304-A171-818AA531C811}"/>
                </a:ext>
              </a:extLst>
            </p:cNvPr>
            <p:cNvCxnSpPr/>
            <p:nvPr/>
          </p:nvCxnSpPr>
          <p:spPr>
            <a:xfrm>
              <a:off x="4187825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A60B0D4-0297-4C10-90DA-06F308F8548A}"/>
                </a:ext>
              </a:extLst>
            </p:cNvPr>
            <p:cNvCxnSpPr/>
            <p:nvPr/>
          </p:nvCxnSpPr>
          <p:spPr>
            <a:xfrm>
              <a:off x="48895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CCD38B5D-684D-471A-9F2C-53723127E9A5}"/>
                </a:ext>
              </a:extLst>
            </p:cNvPr>
            <p:cNvCxnSpPr/>
            <p:nvPr/>
          </p:nvCxnSpPr>
          <p:spPr>
            <a:xfrm>
              <a:off x="558165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E2E8712E-B606-4204-A0A1-65488C5C9279}"/>
                </a:ext>
              </a:extLst>
            </p:cNvPr>
            <p:cNvCxnSpPr/>
            <p:nvPr/>
          </p:nvCxnSpPr>
          <p:spPr>
            <a:xfrm>
              <a:off x="6273800" y="1590675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DAB8194-63A6-4FA9-9D23-B79669822316}"/>
              </a:ext>
            </a:extLst>
          </p:cNvPr>
          <p:cNvGrpSpPr/>
          <p:nvPr/>
        </p:nvGrpSpPr>
        <p:grpSpPr>
          <a:xfrm>
            <a:off x="447674" y="4201836"/>
            <a:ext cx="5897768" cy="563682"/>
            <a:chOff x="447674" y="4201836"/>
            <a:chExt cx="5897768" cy="563682"/>
          </a:xfrm>
        </p:grpSpPr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E26F0AAB-DE15-4A9A-9435-7760E171A892}"/>
                </a:ext>
              </a:extLst>
            </p:cNvPr>
            <p:cNvSpPr txBox="1"/>
            <p:nvPr/>
          </p:nvSpPr>
          <p:spPr>
            <a:xfrm>
              <a:off x="447674" y="4201836"/>
              <a:ext cx="589776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d. Supplemental e-meetings: 	</a:t>
              </a:r>
              <a:r>
                <a:rPr lang="en-US" sz="2800" dirty="0"/>
                <a:t>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FFEFF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FFEF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A9B7C3BF-9EFE-4624-AE60-0ABDAEDD0B98}"/>
                </a:ext>
              </a:extLst>
            </p:cNvPr>
            <p:cNvCxnSpPr/>
            <p:nvPr/>
          </p:nvCxnSpPr>
          <p:spPr>
            <a:xfrm>
              <a:off x="4187825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:a16="http://schemas.microsoft.com/office/drawing/2014/main" id="{DA5D5232-E7C0-4409-855E-89E3FF8D5962}"/>
                </a:ext>
              </a:extLst>
            </p:cNvPr>
            <p:cNvCxnSpPr/>
            <p:nvPr/>
          </p:nvCxnSpPr>
          <p:spPr>
            <a:xfrm>
              <a:off x="520065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EB66071D-C2E5-498E-BBA2-9B464A001538}"/>
                </a:ext>
              </a:extLst>
            </p:cNvPr>
            <p:cNvCxnSpPr/>
            <p:nvPr/>
          </p:nvCxnSpPr>
          <p:spPr>
            <a:xfrm>
              <a:off x="6235700" y="420183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2B938D60-3D81-4666-B76F-702360E2CBBE}"/>
              </a:ext>
            </a:extLst>
          </p:cNvPr>
          <p:cNvGrpSpPr/>
          <p:nvPr/>
        </p:nvGrpSpPr>
        <p:grpSpPr>
          <a:xfrm>
            <a:off x="447674" y="5049561"/>
            <a:ext cx="5917004" cy="563682"/>
            <a:chOff x="447674" y="5049561"/>
            <a:chExt cx="5917004" cy="563682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78124F0-D06B-440D-8E85-A1898AE72A84}"/>
                </a:ext>
              </a:extLst>
            </p:cNvPr>
            <p:cNvSpPr txBox="1"/>
            <p:nvPr/>
          </p:nvSpPr>
          <p:spPr>
            <a:xfrm>
              <a:off x="447674" y="5049561"/>
              <a:ext cx="591700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e. Mostly f2f: 			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FFFEFFF</a:t>
              </a:r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FFF</a:t>
              </a:r>
            </a:p>
          </p:txBody>
        </p:sp>
        <p:cxnSp>
          <p:nvCxnSpPr>
            <p:cNvPr id="36" name="Straight Connector 35">
              <a:extLst>
                <a:ext uri="{FF2B5EF4-FFF2-40B4-BE49-F238E27FC236}">
                  <a16:creationId xmlns:a16="http://schemas.microsoft.com/office/drawing/2014/main" id="{1B5C04A1-D49F-49BD-BC67-B24A54EC5537}"/>
                </a:ext>
              </a:extLst>
            </p:cNvPr>
            <p:cNvCxnSpPr/>
            <p:nvPr/>
          </p:nvCxnSpPr>
          <p:spPr>
            <a:xfrm>
              <a:off x="418782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D276142-2BB7-49A3-B2FD-A8E5609926E2}"/>
                </a:ext>
              </a:extLst>
            </p:cNvPr>
            <p:cNvCxnSpPr/>
            <p:nvPr/>
          </p:nvCxnSpPr>
          <p:spPr>
            <a:xfrm>
              <a:off x="48577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C9314E65-09A6-4554-BD74-06966CF0DCD7}"/>
                </a:ext>
              </a:extLst>
            </p:cNvPr>
            <p:cNvCxnSpPr/>
            <p:nvPr/>
          </p:nvCxnSpPr>
          <p:spPr>
            <a:xfrm>
              <a:off x="5527675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78FE5B3D-BC49-4194-8FBD-69A2E9FDC804}"/>
                </a:ext>
              </a:extLst>
            </p:cNvPr>
            <p:cNvCxnSpPr/>
            <p:nvPr/>
          </p:nvCxnSpPr>
          <p:spPr>
            <a:xfrm>
              <a:off x="6216650" y="5049561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2AC470A3-29E5-47D2-B34F-B923D1A515EB}"/>
              </a:ext>
            </a:extLst>
          </p:cNvPr>
          <p:cNvGrpSpPr/>
          <p:nvPr/>
        </p:nvGrpSpPr>
        <p:grpSpPr>
          <a:xfrm>
            <a:off x="447674" y="5821086"/>
            <a:ext cx="6034024" cy="563682"/>
            <a:chOff x="447674" y="5821086"/>
            <a:chExt cx="6034024" cy="56368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8CFB5E2-F723-4A7C-9741-0F03AFC9C610}"/>
                </a:ext>
              </a:extLst>
            </p:cNvPr>
            <p:cNvSpPr txBox="1"/>
            <p:nvPr/>
          </p:nvSpPr>
          <p:spPr>
            <a:xfrm>
              <a:off x="447674" y="5821086"/>
              <a:ext cx="60340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1"/>
              <a:r>
                <a:rPr lang="en-US" dirty="0"/>
                <a:t>f. All f2f: 			</a:t>
              </a:r>
              <a:r>
                <a:rPr lang="en-US" sz="2800" dirty="0"/>
                <a:t>FFFFFFFFFFFF</a:t>
              </a: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041AFC32-0146-457E-B971-49407A5C0B46}"/>
                </a:ext>
              </a:extLst>
            </p:cNvPr>
            <p:cNvCxnSpPr/>
            <p:nvPr/>
          </p:nvCxnSpPr>
          <p:spPr>
            <a:xfrm>
              <a:off x="418782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8D783134-1B78-41FE-B66E-53739252B206}"/>
                </a:ext>
              </a:extLst>
            </p:cNvPr>
            <p:cNvCxnSpPr/>
            <p:nvPr/>
          </p:nvCxnSpPr>
          <p:spPr>
            <a:xfrm>
              <a:off x="485775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004773A5-E785-436F-B4AA-54BA844D94AD}"/>
                </a:ext>
              </a:extLst>
            </p:cNvPr>
            <p:cNvCxnSpPr/>
            <p:nvPr/>
          </p:nvCxnSpPr>
          <p:spPr>
            <a:xfrm>
              <a:off x="5511800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FB80E86-9599-4149-9233-D29773C81EF7}"/>
                </a:ext>
              </a:extLst>
            </p:cNvPr>
            <p:cNvCxnSpPr/>
            <p:nvPr/>
          </p:nvCxnSpPr>
          <p:spPr>
            <a:xfrm>
              <a:off x="6175375" y="5821086"/>
              <a:ext cx="0" cy="563682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Arrow: Up 10">
            <a:extLst>
              <a:ext uri="{FF2B5EF4-FFF2-40B4-BE49-F238E27FC236}">
                <a16:creationId xmlns:a16="http://schemas.microsoft.com/office/drawing/2014/main" id="{7F174310-6C00-4FF3-AAE3-C104646F19C4}"/>
              </a:ext>
            </a:extLst>
          </p:cNvPr>
          <p:cNvSpPr/>
          <p:nvPr/>
        </p:nvSpPr>
        <p:spPr>
          <a:xfrm rot="10800000">
            <a:off x="4641397" y="5506747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Up 11">
            <a:extLst>
              <a:ext uri="{FF2B5EF4-FFF2-40B4-BE49-F238E27FC236}">
                <a16:creationId xmlns:a16="http://schemas.microsoft.com/office/drawing/2014/main" id="{84ACC4A0-99A8-4B40-A439-BC433DF169AC}"/>
              </a:ext>
            </a:extLst>
          </p:cNvPr>
          <p:cNvSpPr/>
          <p:nvPr/>
        </p:nvSpPr>
        <p:spPr>
          <a:xfrm rot="10800000">
            <a:off x="4463924" y="623000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Arrow: Up 47">
            <a:extLst>
              <a:ext uri="{FF2B5EF4-FFF2-40B4-BE49-F238E27FC236}">
                <a16:creationId xmlns:a16="http://schemas.microsoft.com/office/drawing/2014/main" id="{A54E0815-5E55-4DA4-AF7F-AB1959825EDE}"/>
              </a:ext>
            </a:extLst>
          </p:cNvPr>
          <p:cNvSpPr/>
          <p:nvPr/>
        </p:nvSpPr>
        <p:spPr>
          <a:xfrm rot="10800000">
            <a:off x="4657825" y="4610756"/>
            <a:ext cx="257175" cy="228600"/>
          </a:xfrm>
          <a:prstGeom prst="up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F53A5030-05A1-4615-80FB-47895A5FF380}"/>
              </a:ext>
            </a:extLst>
          </p:cNvPr>
          <p:cNvGrpSpPr/>
          <p:nvPr/>
        </p:nvGrpSpPr>
        <p:grpSpPr>
          <a:xfrm>
            <a:off x="9758364" y="3094721"/>
            <a:ext cx="2019299" cy="2726365"/>
            <a:chOff x="9648825" y="3094721"/>
            <a:chExt cx="2019299" cy="2726365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5C4B6126-A1D0-4343-913D-DBCBC4D71D21}"/>
                </a:ext>
              </a:extLst>
            </p:cNvPr>
            <p:cNvSpPr txBox="1"/>
            <p:nvPr/>
          </p:nvSpPr>
          <p:spPr>
            <a:xfrm>
              <a:off x="9731441" y="3276600"/>
              <a:ext cx="1763753" cy="236988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highlight>
                    <a:srgbClr val="00FF00"/>
                  </a:highlight>
                </a:rPr>
                <a:t>E</a:t>
              </a:r>
              <a:r>
                <a:rPr lang="en-US" sz="2800" dirty="0"/>
                <a:t> </a:t>
              </a:r>
              <a:r>
                <a:rPr lang="en-US" dirty="0"/>
                <a:t>= attended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/>
                <a:t>E</a:t>
              </a:r>
              <a:r>
                <a:rPr lang="en-US" dirty="0"/>
                <a:t>= missed </a:t>
              </a:r>
            </a:p>
            <a:p>
              <a:r>
                <a:rPr lang="en-US" dirty="0"/>
                <a:t>      e-meeting</a:t>
              </a:r>
            </a:p>
            <a:p>
              <a:r>
                <a:rPr lang="en-US" sz="2800" dirty="0">
                  <a:highlight>
                    <a:srgbClr val="00FF00"/>
                  </a:highlight>
                </a:rPr>
                <a:t>F</a:t>
              </a:r>
              <a:r>
                <a:rPr lang="en-US" sz="2800" dirty="0"/>
                <a:t> </a:t>
              </a:r>
              <a:r>
                <a:rPr lang="en-US" dirty="0"/>
                <a:t>= attended f2f</a:t>
              </a:r>
            </a:p>
            <a:p>
              <a:r>
                <a:rPr lang="en-US" sz="2800" dirty="0"/>
                <a:t>F </a:t>
              </a:r>
              <a:r>
                <a:rPr lang="en-US" dirty="0"/>
                <a:t>= missed f2f</a:t>
              </a:r>
            </a:p>
          </p:txBody>
        </p:sp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3B8B4B76-CA3C-450F-A352-9A33022EF708}"/>
                </a:ext>
              </a:extLst>
            </p:cNvPr>
            <p:cNvSpPr/>
            <p:nvPr/>
          </p:nvSpPr>
          <p:spPr>
            <a:xfrm>
              <a:off x="9648825" y="3094721"/>
              <a:ext cx="2019299" cy="2726365"/>
            </a:xfrm>
            <a:prstGeom prst="rect">
              <a:avLst/>
            </a:prstGeom>
            <a:noFill/>
            <a:ln w="285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Arrow: Up 51">
            <a:extLst>
              <a:ext uri="{FF2B5EF4-FFF2-40B4-BE49-F238E27FC236}">
                <a16:creationId xmlns:a16="http://schemas.microsoft.com/office/drawing/2014/main" id="{0CAE5F3C-7993-49FA-A7E5-87A49717094A}"/>
              </a:ext>
            </a:extLst>
          </p:cNvPr>
          <p:cNvSpPr/>
          <p:nvPr/>
        </p:nvSpPr>
        <p:spPr>
          <a:xfrm rot="10800000">
            <a:off x="4384516" y="2056746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Arrow: Up 52">
            <a:extLst>
              <a:ext uri="{FF2B5EF4-FFF2-40B4-BE49-F238E27FC236}">
                <a16:creationId xmlns:a16="http://schemas.microsoft.com/office/drawing/2014/main" id="{37C3686E-E4ED-46C5-B367-991B8CB5E6E1}"/>
              </a:ext>
            </a:extLst>
          </p:cNvPr>
          <p:cNvSpPr/>
          <p:nvPr/>
        </p:nvSpPr>
        <p:spPr>
          <a:xfrm rot="10800000">
            <a:off x="4529237" y="2885959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Arrow: Up 53">
            <a:extLst>
              <a:ext uri="{FF2B5EF4-FFF2-40B4-BE49-F238E27FC236}">
                <a16:creationId xmlns:a16="http://schemas.microsoft.com/office/drawing/2014/main" id="{003A9F78-4ADE-4107-9359-0C100A363F3C}"/>
              </a:ext>
            </a:extLst>
          </p:cNvPr>
          <p:cNvSpPr/>
          <p:nvPr/>
        </p:nvSpPr>
        <p:spPr>
          <a:xfrm rot="10800000">
            <a:off x="4547848" y="3715276"/>
            <a:ext cx="257175" cy="228600"/>
          </a:xfrm>
          <a:prstGeom prst="upArrow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0991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799</Words>
  <Application>Microsoft Office PowerPoint</Application>
  <PresentationFormat>Widescreen</PresentationFormat>
  <Paragraphs>112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SimSun</vt:lpstr>
      <vt:lpstr>Arial</vt:lpstr>
      <vt:lpstr>Calibri</vt:lpstr>
      <vt:lpstr>Calibri Light</vt:lpstr>
      <vt:lpstr>Office Theme</vt:lpstr>
      <vt:lpstr>PowerPoint Presentation</vt:lpstr>
      <vt:lpstr>Description of the Algorithm</vt:lpstr>
      <vt:lpstr>Advantages/Disadvantages</vt:lpstr>
      <vt:lpstr>Eval 1: How fast can an IM gain rights (assume no rights or history initially and that the IM attends every meeting) </vt:lpstr>
      <vt:lpstr>Eval 2: How fast can an IM gain rights through only e-meetings (assume no rights or history initially and that the IM only attends e-meetings) </vt:lpstr>
      <vt:lpstr>Eval 3: How fast will an IM lose rights if only attending e-meetings (assume rights but no history initially and that the IM only attends e-meetings) </vt:lpstr>
      <vt:lpstr>Eval 4: How fast will an IM lose rights if they stop attending anything (assume rights but no history initially and that the IM does not attend anything) </vt:lpstr>
      <vt:lpstr>Eval 5: How fast will an IM lose rights if only attending some e-meetings (assume rights but no history initially and that the IM only attends e-meetings) </vt:lpstr>
      <vt:lpstr>Eval 6: How fast will an IM lose rights if only attending ½ of e-meetings (assume rights but no history initially and that the IM only attends e-meetings)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Voting Rights Algorithm Candidate Solution</dc:title>
  <dc:creator>Stephen Hayes</dc:creator>
  <cp:lastModifiedBy>Stephen Hayes</cp:lastModifiedBy>
  <cp:revision>91</cp:revision>
  <dcterms:created xsi:type="dcterms:W3CDTF">2021-12-02T14:10:23Z</dcterms:created>
  <dcterms:modified xsi:type="dcterms:W3CDTF">2022-01-12T13:17:40Z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5818d02-8d25-4bb9-b27c-e4db64670887_Enabled">
    <vt:lpwstr>true</vt:lpwstr>
  </property>
  <property fmtid="{D5CDD505-2E9C-101B-9397-08002B2CF9AE}" pid="3" name="MSIP_Label_55818d02-8d25-4bb9-b27c-e4db64670887_SetDate">
    <vt:lpwstr>2021-12-06T09:25:34Z</vt:lpwstr>
  </property>
  <property fmtid="{D5CDD505-2E9C-101B-9397-08002B2CF9AE}" pid="4" name="MSIP_Label_55818d02-8d25-4bb9-b27c-e4db64670887_Method">
    <vt:lpwstr>Standard</vt:lpwstr>
  </property>
  <property fmtid="{D5CDD505-2E9C-101B-9397-08002B2CF9AE}" pid="5" name="MSIP_Label_55818d02-8d25-4bb9-b27c-e4db64670887_Name">
    <vt:lpwstr>55818d02-8d25-4bb9-b27c-e4db64670887</vt:lpwstr>
  </property>
  <property fmtid="{D5CDD505-2E9C-101B-9397-08002B2CF9AE}" pid="6" name="MSIP_Label_55818d02-8d25-4bb9-b27c-e4db64670887_SiteId">
    <vt:lpwstr>a7f35688-9c00-4d5e-ba41-29f146377ab0</vt:lpwstr>
  </property>
  <property fmtid="{D5CDD505-2E9C-101B-9397-08002B2CF9AE}" pid="7" name="MSIP_Label_55818d02-8d25-4bb9-b27c-e4db64670887_ActionId">
    <vt:lpwstr>b2e930c0-afdc-4723-a5e7-229ef82a8682</vt:lpwstr>
  </property>
  <property fmtid="{D5CDD505-2E9C-101B-9397-08002B2CF9AE}" pid="8" name="MSIP_Label_55818d02-8d25-4bb9-b27c-e4db64670887_ContentBits">
    <vt:lpwstr>0</vt:lpwstr>
  </property>
  <property fmtid="{D5CDD505-2E9C-101B-9397-08002B2CF9AE}" pid="9" name="_2015_ms_pID_725343">
    <vt:lpwstr>(3)sbz4avUToVdKNfTsQLCEKzR5mNtIn9eg9rVP05hOmplMmkI3FtO66pfyz/f9t1lqU0ErBQKr
GroXxrget/fOYVPFrzHsfihEvkhayoUcmlfUMY0clmpliTFNpr6QkKMXjmYNbqdWMh0fNfe+
YM3jsUnfcuLYvyT/gxCc6oUBy79i7Vv+/PpAbDsMfA8VL5LS7DMthAVquAnZAD915CpKyd7b
dcLg6uiSy+yachnPvc</vt:lpwstr>
  </property>
  <property fmtid="{D5CDD505-2E9C-101B-9397-08002B2CF9AE}" pid="10" name="_2015_ms_pID_7253431">
    <vt:lpwstr>I4JAshGualrQDy1tsohKgH/+hShAYcKDvBJSThdQrspm9NJ0foBll1
moSYNCQVtG4+Ntl6Q32kUSY973eNsvYSb2Ifkp3mh7Ij/UdoT+8waLwjUBrbN3LNDADm6ut+
QW69azFgspfI8wtUy0bOVAxlxPQpv5UK2sKBBx5//Jw36WFg0LaV1FIFUBBvg9g9OS9mBeRb
Yi+5j9+rfqVqM5z/oCQuAB3t3uOuZFkZJy7t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1641271849</vt:lpwstr>
  </property>
  <property fmtid="{D5CDD505-2E9C-101B-9397-08002B2CF9AE}" pid="15" name="_2015_ms_pID_7253432">
    <vt:lpwstr>Ag==</vt:lpwstr>
  </property>
</Properties>
</file>