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1"/>
    <p:sldMasterId id="2147485237" r:id="rId2"/>
    <p:sldMasterId id="2147485275" r:id="rId3"/>
  </p:sldMasterIdLst>
  <p:notesMasterIdLst>
    <p:notesMasterId r:id="rId29"/>
  </p:notesMasterIdLst>
  <p:handoutMasterIdLst>
    <p:handoutMasterId r:id="rId30"/>
  </p:handoutMasterIdLst>
  <p:sldIdLst>
    <p:sldId id="417" r:id="rId4"/>
    <p:sldId id="428" r:id="rId5"/>
    <p:sldId id="2147480961" r:id="rId6"/>
    <p:sldId id="582" r:id="rId7"/>
    <p:sldId id="2147480962" r:id="rId8"/>
    <p:sldId id="2147480963" r:id="rId9"/>
    <p:sldId id="1144" r:id="rId10"/>
    <p:sldId id="2147480959" r:id="rId11"/>
    <p:sldId id="2147481497" r:id="rId12"/>
    <p:sldId id="2147480967" r:id="rId13"/>
    <p:sldId id="1152" r:id="rId14"/>
    <p:sldId id="2147480965" r:id="rId15"/>
    <p:sldId id="2147480937" r:id="rId16"/>
    <p:sldId id="2147481494" r:id="rId17"/>
    <p:sldId id="2147481495" r:id="rId18"/>
    <p:sldId id="1259" r:id="rId19"/>
    <p:sldId id="1258" r:id="rId20"/>
    <p:sldId id="2147480968" r:id="rId21"/>
    <p:sldId id="2147480938" r:id="rId22"/>
    <p:sldId id="2147481496" r:id="rId23"/>
    <p:sldId id="2147480970" r:id="rId24"/>
    <p:sldId id="544" r:id="rId25"/>
    <p:sldId id="575" r:id="rId26"/>
    <p:sldId id="550" r:id="rId27"/>
    <p:sldId id="2147377739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DCE5"/>
    <a:srgbClr val="46A800"/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1E0FD5-8D64-4EDE-8A0B-B02EDED81CD5}" v="20" dt="2025-11-04T23:59:38.3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08" autoAdjust="0"/>
    <p:restoredTop sz="94679" autoAdjust="0"/>
  </p:normalViewPr>
  <p:slideViewPr>
    <p:cSldViewPr snapToGrid="0">
      <p:cViewPr varScale="1">
        <p:scale>
          <a:sx n="98" d="100"/>
          <a:sy n="98" d="100"/>
        </p:scale>
        <p:origin x="108" y="3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custSel addSld delSld modSld">
      <pc:chgData name="Jain, Puneet" userId="75cd3f4f-f229-4449-9d1d-578b6f6df20f" providerId="ADAL" clId="{BBCFC5BE-0E18-4894-ADA3-C0F599F40BFB}" dt="2025-11-04T23:59:50.803" v="255" actId="47"/>
      <pc:docMkLst>
        <pc:docMk/>
      </pc:docMkLst>
      <pc:sldChg chg="modSp mod">
        <pc:chgData name="Jain, Puneet" userId="75cd3f4f-f229-4449-9d1d-578b6f6df20f" providerId="ADAL" clId="{BBCFC5BE-0E18-4894-ADA3-C0F599F40BFB}" dt="2025-11-04T23:58:20.430" v="252" actId="20577"/>
        <pc:sldMkLst>
          <pc:docMk/>
          <pc:sldMk cId="534856726" sldId="544"/>
        </pc:sldMkLst>
        <pc:spChg chg="mod">
          <ac:chgData name="Jain, Puneet" userId="75cd3f4f-f229-4449-9d1d-578b6f6df20f" providerId="ADAL" clId="{BBCFC5BE-0E18-4894-ADA3-C0F599F40BFB}" dt="2025-11-04T23:58:20.430" v="252" actId="20577"/>
          <ac:spMkLst>
            <pc:docMk/>
            <pc:sldMk cId="534856726" sldId="544"/>
            <ac:spMk id="3" creationId="{00000000-0000-0000-0000-000000000000}"/>
          </ac:spMkLst>
        </pc:spChg>
      </pc:sldChg>
      <pc:sldChg chg="modSp del mod">
        <pc:chgData name="Jain, Puneet" userId="75cd3f4f-f229-4449-9d1d-578b6f6df20f" providerId="ADAL" clId="{BBCFC5BE-0E18-4894-ADA3-C0F599F40BFB}" dt="2025-11-04T23:59:50.803" v="255" actId="47"/>
        <pc:sldMkLst>
          <pc:docMk/>
          <pc:sldMk cId="778121727" sldId="1200"/>
        </pc:sldMkLst>
        <pc:spChg chg="mod">
          <ac:chgData name="Jain, Puneet" userId="75cd3f4f-f229-4449-9d1d-578b6f6df20f" providerId="ADAL" clId="{BBCFC5BE-0E18-4894-ADA3-C0F599F40BFB}" dt="2025-11-04T23:54:39.311" v="175" actId="5793"/>
          <ac:spMkLst>
            <pc:docMk/>
            <pc:sldMk cId="778121727" sldId="1200"/>
            <ac:spMk id="3" creationId="{40D27550-D6C6-563A-983B-A3A2AA79B4EB}"/>
          </ac:spMkLst>
        </pc:spChg>
      </pc:sldChg>
      <pc:sldChg chg="addSp modSp">
        <pc:chgData name="Jain, Puneet" userId="75cd3f4f-f229-4449-9d1d-578b6f6df20f" providerId="ADAL" clId="{BBCFC5BE-0E18-4894-ADA3-C0F599F40BFB}" dt="2025-11-04T23:44:05.537" v="39"/>
        <pc:sldMkLst>
          <pc:docMk/>
          <pc:sldMk cId="2356246131" sldId="1258"/>
        </pc:sldMkLst>
        <pc:picChg chg="add mod">
          <ac:chgData name="Jain, Puneet" userId="75cd3f4f-f229-4449-9d1d-578b6f6df20f" providerId="ADAL" clId="{BBCFC5BE-0E18-4894-ADA3-C0F599F40BFB}" dt="2025-11-04T23:44:05.537" v="39"/>
          <ac:picMkLst>
            <pc:docMk/>
            <pc:sldMk cId="2356246131" sldId="1258"/>
            <ac:picMk id="3" creationId="{8450BC68-EE10-5650-4E30-EC08B54B4333}"/>
          </ac:picMkLst>
        </pc:picChg>
      </pc:sldChg>
      <pc:sldChg chg="addSp modSp">
        <pc:chgData name="Jain, Puneet" userId="75cd3f4f-f229-4449-9d1d-578b6f6df20f" providerId="ADAL" clId="{BBCFC5BE-0E18-4894-ADA3-C0F599F40BFB}" dt="2025-11-04T23:44:01.445" v="38"/>
        <pc:sldMkLst>
          <pc:docMk/>
          <pc:sldMk cId="3033132484" sldId="1259"/>
        </pc:sldMkLst>
        <pc:picChg chg="add mod">
          <ac:chgData name="Jain, Puneet" userId="75cd3f4f-f229-4449-9d1d-578b6f6df20f" providerId="ADAL" clId="{BBCFC5BE-0E18-4894-ADA3-C0F599F40BFB}" dt="2025-11-04T23:44:01.445" v="38"/>
          <ac:picMkLst>
            <pc:docMk/>
            <pc:sldMk cId="3033132484" sldId="1259"/>
            <ac:picMk id="4" creationId="{57A04499-C12D-DF71-C989-0C2725625119}"/>
          </ac:picMkLst>
        </pc:picChg>
      </pc:sldChg>
      <pc:sldChg chg="modSp mod">
        <pc:chgData name="Jain, Puneet" userId="75cd3f4f-f229-4449-9d1d-578b6f6df20f" providerId="ADAL" clId="{BBCFC5BE-0E18-4894-ADA3-C0F599F40BFB}" dt="2025-11-04T23:57:18.814" v="242" actId="20577"/>
        <pc:sldMkLst>
          <pc:docMk/>
          <pc:sldMk cId="4234646219" sldId="2147480937"/>
        </pc:sldMkLst>
        <pc:spChg chg="mod">
          <ac:chgData name="Jain, Puneet" userId="75cd3f4f-f229-4449-9d1d-578b6f6df20f" providerId="ADAL" clId="{BBCFC5BE-0E18-4894-ADA3-C0F599F40BFB}" dt="2025-11-04T23:57:18.814" v="242" actId="20577"/>
          <ac:spMkLst>
            <pc:docMk/>
            <pc:sldMk cId="4234646219" sldId="2147480937"/>
            <ac:spMk id="20" creationId="{78AB46C1-C8F9-386B-77E1-01C807566578}"/>
          </ac:spMkLst>
        </pc:spChg>
        <pc:spChg chg="mod">
          <ac:chgData name="Jain, Puneet" userId="75cd3f4f-f229-4449-9d1d-578b6f6df20f" providerId="ADAL" clId="{BBCFC5BE-0E18-4894-ADA3-C0F599F40BFB}" dt="2025-11-04T23:56:28.870" v="240" actId="20577"/>
          <ac:spMkLst>
            <pc:docMk/>
            <pc:sldMk cId="4234646219" sldId="2147480937"/>
            <ac:spMk id="29" creationId="{6315D6B5-1C24-991D-B0DD-653D8A8B28C3}"/>
          </ac:spMkLst>
        </pc:spChg>
      </pc:sldChg>
      <pc:sldChg chg="modSp mod">
        <pc:chgData name="Jain, Puneet" userId="75cd3f4f-f229-4449-9d1d-578b6f6df20f" providerId="ADAL" clId="{BBCFC5BE-0E18-4894-ADA3-C0F599F40BFB}" dt="2025-11-04T23:55:19.266" v="181" actId="20577"/>
        <pc:sldMkLst>
          <pc:docMk/>
          <pc:sldMk cId="1148349886" sldId="2147480968"/>
        </pc:sldMkLst>
        <pc:spChg chg="mod">
          <ac:chgData name="Jain, Puneet" userId="75cd3f4f-f229-4449-9d1d-578b6f6df20f" providerId="ADAL" clId="{BBCFC5BE-0E18-4894-ADA3-C0F599F40BFB}" dt="2025-11-04T23:55:19.266" v="181" actId="20577"/>
          <ac:spMkLst>
            <pc:docMk/>
            <pc:sldMk cId="1148349886" sldId="2147480968"/>
            <ac:spMk id="5" creationId="{4823A71D-A747-C7D1-513E-58CB964E0DB6}"/>
          </ac:spMkLst>
        </pc:spChg>
      </pc:sldChg>
      <pc:sldChg chg="addSp modSp add mod modTransition">
        <pc:chgData name="Jain, Puneet" userId="75cd3f4f-f229-4449-9d1d-578b6f6df20f" providerId="ADAL" clId="{BBCFC5BE-0E18-4894-ADA3-C0F599F40BFB}" dt="2025-11-04T23:46:07.480" v="60" actId="1035"/>
        <pc:sldMkLst>
          <pc:docMk/>
          <pc:sldMk cId="3993343740" sldId="2147480970"/>
        </pc:sldMkLst>
        <pc:spChg chg="mod">
          <ac:chgData name="Jain, Puneet" userId="75cd3f4f-f229-4449-9d1d-578b6f6df20f" providerId="ADAL" clId="{BBCFC5BE-0E18-4894-ADA3-C0F599F40BFB}" dt="2025-11-04T23:43:44.013" v="35" actId="14100"/>
          <ac:spMkLst>
            <pc:docMk/>
            <pc:sldMk cId="3993343740" sldId="2147480970"/>
            <ac:spMk id="2" creationId="{5DC6FBEC-8948-CD38-9044-2E26CDFAA2BF}"/>
          </ac:spMkLst>
        </pc:spChg>
        <pc:spChg chg="mod">
          <ac:chgData name="Jain, Puneet" userId="75cd3f4f-f229-4449-9d1d-578b6f6df20f" providerId="ADAL" clId="{BBCFC5BE-0E18-4894-ADA3-C0F599F40BFB}" dt="2025-11-04T23:46:01.460" v="53" actId="14100"/>
          <ac:spMkLst>
            <pc:docMk/>
            <pc:sldMk cId="3993343740" sldId="2147480970"/>
            <ac:spMk id="3" creationId="{4184B207-8F58-787D-463E-69A6AEE13D9D}"/>
          </ac:spMkLst>
        </pc:spChg>
        <pc:spChg chg="mod">
          <ac:chgData name="Jain, Puneet" userId="75cd3f4f-f229-4449-9d1d-578b6f6df20f" providerId="ADAL" clId="{BBCFC5BE-0E18-4894-ADA3-C0F599F40BFB}" dt="2025-11-04T23:46:07.480" v="60" actId="1035"/>
          <ac:spMkLst>
            <pc:docMk/>
            <pc:sldMk cId="3993343740" sldId="2147480970"/>
            <ac:spMk id="4" creationId="{8915E03E-62CA-56B9-DEB7-4FBFE68A7829}"/>
          </ac:spMkLst>
        </pc:spChg>
        <pc:picChg chg="add mod">
          <ac:chgData name="Jain, Puneet" userId="75cd3f4f-f229-4449-9d1d-578b6f6df20f" providerId="ADAL" clId="{BBCFC5BE-0E18-4894-ADA3-C0F599F40BFB}" dt="2025-11-04T23:43:51.893" v="36"/>
          <ac:picMkLst>
            <pc:docMk/>
            <pc:sldMk cId="3993343740" sldId="2147480970"/>
            <ac:picMk id="5" creationId="{DC3C2CDB-5C6C-E04C-8145-20A7ABDB1F17}"/>
          </ac:picMkLst>
        </pc:picChg>
      </pc:sldChg>
      <pc:sldChg chg="addSp modSp">
        <pc:chgData name="Jain, Puneet" userId="75cd3f4f-f229-4449-9d1d-578b6f6df20f" providerId="ADAL" clId="{BBCFC5BE-0E18-4894-ADA3-C0F599F40BFB}" dt="2025-11-04T23:44:10.595" v="40"/>
        <pc:sldMkLst>
          <pc:docMk/>
          <pc:sldMk cId="3616477725" sldId="2147481494"/>
        </pc:sldMkLst>
        <pc:picChg chg="add mod">
          <ac:chgData name="Jain, Puneet" userId="75cd3f4f-f229-4449-9d1d-578b6f6df20f" providerId="ADAL" clId="{BBCFC5BE-0E18-4894-ADA3-C0F599F40BFB}" dt="2025-11-04T23:44:10.595" v="40"/>
          <ac:picMkLst>
            <pc:docMk/>
            <pc:sldMk cId="3616477725" sldId="2147481494"/>
            <ac:picMk id="2" creationId="{6D4784A7-7807-A9B7-243C-0AF944A6C97D}"/>
          </ac:picMkLst>
        </pc:picChg>
      </pc:sldChg>
      <pc:sldChg chg="addSp modSp">
        <pc:chgData name="Jain, Puneet" userId="75cd3f4f-f229-4449-9d1d-578b6f6df20f" providerId="ADAL" clId="{BBCFC5BE-0E18-4894-ADA3-C0F599F40BFB}" dt="2025-11-04T23:43:59.627" v="37"/>
        <pc:sldMkLst>
          <pc:docMk/>
          <pc:sldMk cId="3903050645" sldId="2147481495"/>
        </pc:sldMkLst>
        <pc:picChg chg="add mod">
          <ac:chgData name="Jain, Puneet" userId="75cd3f4f-f229-4449-9d1d-578b6f6df20f" providerId="ADAL" clId="{BBCFC5BE-0E18-4894-ADA3-C0F599F40BFB}" dt="2025-11-04T23:43:59.627" v="37"/>
          <ac:picMkLst>
            <pc:docMk/>
            <pc:sldMk cId="3903050645" sldId="2147481495"/>
            <ac:picMk id="2" creationId="{BEDE7C37-CF75-30D3-92A3-9D86D25B1349}"/>
          </ac:picMkLst>
        </pc:picChg>
      </pc:sldChg>
      <pc:sldChg chg="addSp delSp modSp mod">
        <pc:chgData name="Jain, Puneet" userId="75cd3f4f-f229-4449-9d1d-578b6f6df20f" providerId="ADAL" clId="{BBCFC5BE-0E18-4894-ADA3-C0F599F40BFB}" dt="2025-11-04T23:57:48.390" v="251" actId="1036"/>
        <pc:sldMkLst>
          <pc:docMk/>
          <pc:sldMk cId="1045212769" sldId="2147481496"/>
        </pc:sldMkLst>
        <pc:spChg chg="mod">
          <ac:chgData name="Jain, Puneet" userId="75cd3f4f-f229-4449-9d1d-578b6f6df20f" providerId="ADAL" clId="{BBCFC5BE-0E18-4894-ADA3-C0F599F40BFB}" dt="2025-11-04T23:43:22.702" v="32" actId="20577"/>
          <ac:spMkLst>
            <pc:docMk/>
            <pc:sldMk cId="1045212769" sldId="2147481496"/>
            <ac:spMk id="2" creationId="{6C748BB3-DBC1-1031-408B-540C0EF002DA}"/>
          </ac:spMkLst>
        </pc:spChg>
        <pc:spChg chg="del">
          <ac:chgData name="Jain, Puneet" userId="75cd3f4f-f229-4449-9d1d-578b6f6df20f" providerId="ADAL" clId="{BBCFC5BE-0E18-4894-ADA3-C0F599F40BFB}" dt="2025-11-04T23:50:39.641" v="106" actId="478"/>
          <ac:spMkLst>
            <pc:docMk/>
            <pc:sldMk cId="1045212769" sldId="2147481496"/>
            <ac:spMk id="5" creationId="{412C1845-EC4E-5AF4-B746-5EC3C0126DD4}"/>
          </ac:spMkLst>
        </pc:spChg>
        <pc:spChg chg="add mod">
          <ac:chgData name="Jain, Puneet" userId="75cd3f4f-f229-4449-9d1d-578b6f6df20f" providerId="ADAL" clId="{BBCFC5BE-0E18-4894-ADA3-C0F599F40BFB}" dt="2025-11-04T23:57:48.390" v="251" actId="1036"/>
          <ac:spMkLst>
            <pc:docMk/>
            <pc:sldMk cId="1045212769" sldId="2147481496"/>
            <ac:spMk id="6" creationId="{808E9317-767B-1BEB-528A-E10FCDD45101}"/>
          </ac:spMkLst>
        </pc:spChg>
        <pc:graphicFrameChg chg="mod modGraphic">
          <ac:chgData name="Jain, Puneet" userId="75cd3f4f-f229-4449-9d1d-578b6f6df20f" providerId="ADAL" clId="{BBCFC5BE-0E18-4894-ADA3-C0F599F40BFB}" dt="2025-11-04T23:57:48.390" v="251" actId="1036"/>
          <ac:graphicFrameMkLst>
            <pc:docMk/>
            <pc:sldMk cId="1045212769" sldId="2147481496"/>
            <ac:graphicFrameMk id="3" creationId="{8884797D-7409-0A6E-C160-E2F723F03C2C}"/>
          </ac:graphicFrameMkLst>
        </pc:graphicFrameChg>
      </pc:sldChg>
      <pc:sldChg chg="delSp add setBg delDesignElem">
        <pc:chgData name="Jain, Puneet" userId="75cd3f4f-f229-4449-9d1d-578b6f6df20f" providerId="ADAL" clId="{BBCFC5BE-0E18-4894-ADA3-C0F599F40BFB}" dt="2025-11-04T23:59:38.358" v="254"/>
        <pc:sldMkLst>
          <pc:docMk/>
          <pc:sldMk cId="1935939030" sldId="2147481497"/>
        </pc:sldMkLst>
        <pc:grpChg chg="del">
          <ac:chgData name="Jain, Puneet" userId="75cd3f4f-f229-4449-9d1d-578b6f6df20f" providerId="ADAL" clId="{BBCFC5BE-0E18-4894-ADA3-C0F599F40BFB}" dt="2025-11-04T23:59:38.358" v="254"/>
          <ac:grpSpMkLst>
            <pc:docMk/>
            <pc:sldMk cId="1935939030" sldId="2147481497"/>
            <ac:grpSpMk id="9" creationId="{878F80B4-58D8-CB8A-2D4F-047E2308AB43}"/>
          </ac:grpSpMkLst>
        </pc:gr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Microsoft%20PowerPoint%20&#20013;&#30340;&#22270;&#34920;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7A-46E7-B9F0-D1FA89C6D47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C7A-46E7-B9F0-D1FA89C6D47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C7A-46E7-B9F0-D1FA89C6D47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C7A-46E7-B9F0-D1FA89C6D47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C7A-46E7-B9F0-D1FA89C6D47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C7A-46E7-B9F0-D1FA89C6D47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C7A-46E7-B9F0-D1FA89C6D47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C7A-46E7-B9F0-D1FA89C6D47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C7A-46E7-B9F0-D1FA89C6D47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'[Microsoft PowerPoint 中的图表]图表'!$B$2:$B$10</c:f>
              <c:strCache>
                <c:ptCount val="9"/>
                <c:pt idx="0">
                  <c:v>TR </c:v>
                </c:pt>
                <c:pt idx="1">
                  <c:v>System and Operational Aspects</c:v>
                </c:pt>
                <c:pt idx="2">
                  <c:v>AI</c:v>
                </c:pt>
                <c:pt idx="3">
                  <c:v>Integrated Sensing and Communication</c:v>
                </c:pt>
                <c:pt idx="4">
                  <c:v>Ubiquitous Connectivity</c:v>
                </c:pt>
                <c:pt idx="5">
                  <c:v>Immersive Communication</c:v>
                </c:pt>
                <c:pt idx="6">
                  <c:v>Massive Communication</c:v>
                </c:pt>
                <c:pt idx="7">
                  <c:v>Further Use Cases on Industry and Verticals</c:v>
                </c:pt>
                <c:pt idx="8">
                  <c:v>Other Use Cases</c:v>
                </c:pt>
              </c:strCache>
            </c:strRef>
          </c:cat>
          <c:val>
            <c:numRef>
              <c:f>'[Microsoft PowerPoint 中的图表]图表'!$C$2:$C$10</c:f>
              <c:numCache>
                <c:formatCode>General</c:formatCode>
                <c:ptCount val="9"/>
                <c:pt idx="0">
                  <c:v>25</c:v>
                </c:pt>
                <c:pt idx="1">
                  <c:v>83</c:v>
                </c:pt>
                <c:pt idx="2">
                  <c:v>84</c:v>
                </c:pt>
                <c:pt idx="3">
                  <c:v>32</c:v>
                </c:pt>
                <c:pt idx="4">
                  <c:v>25</c:v>
                </c:pt>
                <c:pt idx="5">
                  <c:v>16</c:v>
                </c:pt>
                <c:pt idx="6">
                  <c:v>4</c:v>
                </c:pt>
                <c:pt idx="7">
                  <c:v>24</c:v>
                </c:pt>
                <c:pt idx="8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3C7A-46E7-B9F0-D1FA89C6D47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9652B6-4C42-4414-9278-0D310295811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BB6FD8-C2F1-4500-A9D2-2F81163B6481}">
      <dgm:prSet custT="1"/>
      <dgm:spPr/>
      <dgm:t>
        <a:bodyPr/>
        <a:lstStyle/>
        <a:p>
          <a:r>
            <a:rPr lang="de-DE" sz="3600" dirty="0"/>
            <a:t>The 3GPP TSG SA Chair wants to thank </a:t>
          </a:r>
          <a:endParaRPr lang="en-US" sz="3600" dirty="0"/>
        </a:p>
      </dgm:t>
    </dgm:pt>
    <dgm:pt modelId="{7F60A470-6CCF-40FA-9084-6C3CCAAE1F00}" type="parTrans" cxnId="{3B6F34B1-2860-404F-A48D-6B02DAF18D03}">
      <dgm:prSet/>
      <dgm:spPr/>
      <dgm:t>
        <a:bodyPr/>
        <a:lstStyle/>
        <a:p>
          <a:endParaRPr lang="en-US"/>
        </a:p>
      </dgm:t>
    </dgm:pt>
    <dgm:pt modelId="{CC37D30C-E906-4A2A-A9E0-3AEC52427458}" type="sibTrans" cxnId="{3B6F34B1-2860-404F-A48D-6B02DAF18D03}">
      <dgm:prSet/>
      <dgm:spPr/>
      <dgm:t>
        <a:bodyPr/>
        <a:lstStyle/>
        <a:p>
          <a:endParaRPr lang="en-US"/>
        </a:p>
      </dgm:t>
    </dgm:pt>
    <dgm:pt modelId="{93A9BBE1-F163-4556-898C-352A519760B9}">
      <dgm:prSet/>
      <dgm:spPr/>
      <dgm:t>
        <a:bodyPr/>
        <a:lstStyle/>
        <a:p>
          <a:r>
            <a:rPr lang="en-US" dirty="0"/>
            <a:t>The SA Plenary and SA WGs officials for their exceptional work, flawless cooperation, precise coordination, and unwavering support.</a:t>
          </a:r>
        </a:p>
      </dgm:t>
    </dgm:pt>
    <dgm:pt modelId="{B0E56957-5547-400F-A17F-66EF471816AE}" type="parTrans" cxnId="{9DF8CF0F-87B4-4FA6-AD91-685F6B009E7E}">
      <dgm:prSet/>
      <dgm:spPr/>
      <dgm:t>
        <a:bodyPr/>
        <a:lstStyle/>
        <a:p>
          <a:endParaRPr lang="en-US"/>
        </a:p>
      </dgm:t>
    </dgm:pt>
    <dgm:pt modelId="{4D6CDC09-E771-4501-B93C-5EBBEF2E9100}" type="sibTrans" cxnId="{9DF8CF0F-87B4-4FA6-AD91-685F6B009E7E}">
      <dgm:prSet/>
      <dgm:spPr/>
      <dgm:t>
        <a:bodyPr/>
        <a:lstStyle/>
        <a:p>
          <a:endParaRPr lang="en-US"/>
        </a:p>
      </dgm:t>
    </dgm:pt>
    <dgm:pt modelId="{BF607927-A1CF-41D6-B34E-70224CA252A7}">
      <dgm:prSet/>
      <dgm:spPr/>
      <dgm:t>
        <a:bodyPr/>
        <a:lstStyle/>
        <a:p>
          <a:r>
            <a:rPr lang="en-US" dirty="0"/>
            <a:t>The TSG CT and TSG RAN chairs for their outstanding coordination and cooperation.</a:t>
          </a:r>
        </a:p>
      </dgm:t>
    </dgm:pt>
    <dgm:pt modelId="{F03BB60F-8DB9-4E5A-BCC5-22F15FBB8B26}" type="parTrans" cxnId="{61507BB4-3D9B-48E4-8898-89156403042E}">
      <dgm:prSet/>
      <dgm:spPr/>
      <dgm:t>
        <a:bodyPr/>
        <a:lstStyle/>
        <a:p>
          <a:endParaRPr lang="en-US"/>
        </a:p>
      </dgm:t>
    </dgm:pt>
    <dgm:pt modelId="{1AA6FBE9-A23F-4316-80F6-717850C99E37}" type="sibTrans" cxnId="{61507BB4-3D9B-48E4-8898-89156403042E}">
      <dgm:prSet/>
      <dgm:spPr/>
      <dgm:t>
        <a:bodyPr/>
        <a:lstStyle/>
        <a:p>
          <a:endParaRPr lang="en-US"/>
        </a:p>
      </dgm:t>
    </dgm:pt>
    <dgm:pt modelId="{FFEE852B-C3B3-404A-B2B8-F115542B3FB7}">
      <dgm:prSet/>
      <dgm:spPr/>
      <dgm:t>
        <a:bodyPr/>
        <a:lstStyle/>
        <a:p>
          <a:r>
            <a:rPr lang="en-US" dirty="0"/>
            <a:t>MCC for their provision of highly reliable e-meeting facilities, as well as their valuable support and guidance.</a:t>
          </a:r>
        </a:p>
      </dgm:t>
    </dgm:pt>
    <dgm:pt modelId="{EC2D7D61-9600-4CE8-8C48-15E9D41FF668}" type="parTrans" cxnId="{1D58B48F-FA92-49C3-A0FA-D90B3D25F7C3}">
      <dgm:prSet/>
      <dgm:spPr/>
      <dgm:t>
        <a:bodyPr/>
        <a:lstStyle/>
        <a:p>
          <a:endParaRPr lang="en-US"/>
        </a:p>
      </dgm:t>
    </dgm:pt>
    <dgm:pt modelId="{289B193A-94CB-4D7A-B2FE-C35B7A3BC7D6}" type="sibTrans" cxnId="{1D58B48F-FA92-49C3-A0FA-D90B3D25F7C3}">
      <dgm:prSet/>
      <dgm:spPr/>
      <dgm:t>
        <a:bodyPr/>
        <a:lstStyle/>
        <a:p>
          <a:endParaRPr lang="en-US"/>
        </a:p>
      </dgm:t>
    </dgm:pt>
    <dgm:pt modelId="{8B7DB859-9C2A-46C0-87FF-27A3FAA59182}">
      <dgm:prSet/>
      <dgm:spPr/>
      <dgm:t>
        <a:bodyPr/>
        <a:lstStyle/>
        <a:p>
          <a:r>
            <a:rPr lang="en-US"/>
            <a:t>The organizations responsible for hosting the meetings for their remarkable flexibility and excellent communication.</a:t>
          </a:r>
        </a:p>
      </dgm:t>
    </dgm:pt>
    <dgm:pt modelId="{9DA5261C-AC1E-4395-8494-FC9CBE3280B0}" type="parTrans" cxnId="{EF2B6BFB-E072-4BD2-9002-D90E66CDD438}">
      <dgm:prSet/>
      <dgm:spPr/>
      <dgm:t>
        <a:bodyPr/>
        <a:lstStyle/>
        <a:p>
          <a:endParaRPr lang="en-US"/>
        </a:p>
      </dgm:t>
    </dgm:pt>
    <dgm:pt modelId="{288C3D69-910A-42F1-9844-88BC637D993D}" type="sibTrans" cxnId="{EF2B6BFB-E072-4BD2-9002-D90E66CDD438}">
      <dgm:prSet/>
      <dgm:spPr/>
      <dgm:t>
        <a:bodyPr/>
        <a:lstStyle/>
        <a:p>
          <a:endParaRPr lang="en-US"/>
        </a:p>
      </dgm:t>
    </dgm:pt>
    <dgm:pt modelId="{FF2591EE-6393-4F4D-BCDA-16BB557C98E4}">
      <dgm:prSet/>
      <dgm:spPr/>
      <dgm:t>
        <a:bodyPr/>
        <a:lstStyle/>
        <a:p>
          <a:r>
            <a:rPr lang="en-US" dirty="0"/>
            <a:t>All delegates in 3GPP SA and the SA WGs for their support, dedicated efforts, and the consistently high-quality results they have delivered.</a:t>
          </a:r>
        </a:p>
      </dgm:t>
    </dgm:pt>
    <dgm:pt modelId="{5F063D85-C1C8-4412-BA87-D29E8A76AAF2}" type="parTrans" cxnId="{B2EBCE06-3116-4379-950F-25699B2F1C07}">
      <dgm:prSet/>
      <dgm:spPr/>
      <dgm:t>
        <a:bodyPr/>
        <a:lstStyle/>
        <a:p>
          <a:endParaRPr lang="en-US"/>
        </a:p>
      </dgm:t>
    </dgm:pt>
    <dgm:pt modelId="{3D553580-E3C7-4702-95D8-C8797A215257}" type="sibTrans" cxnId="{B2EBCE06-3116-4379-950F-25699B2F1C07}">
      <dgm:prSet/>
      <dgm:spPr/>
      <dgm:t>
        <a:bodyPr/>
        <a:lstStyle/>
        <a:p>
          <a:endParaRPr lang="en-US"/>
        </a:p>
      </dgm:t>
    </dgm:pt>
    <dgm:pt modelId="{95BBFE57-6DD4-4BC3-B232-269DEDBF1831}" type="pres">
      <dgm:prSet presAssocID="{B69652B6-4C42-4414-9278-0D310295811E}" presName="linear" presStyleCnt="0">
        <dgm:presLayoutVars>
          <dgm:animLvl val="lvl"/>
          <dgm:resizeHandles val="exact"/>
        </dgm:presLayoutVars>
      </dgm:prSet>
      <dgm:spPr/>
    </dgm:pt>
    <dgm:pt modelId="{D64493C1-F022-400B-8959-1F0BA9975776}" type="pres">
      <dgm:prSet presAssocID="{5ABB6FD8-C2F1-4500-A9D2-2F81163B6481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095B7D88-C0D1-474C-A72C-9D33E9CAC38B}" type="pres">
      <dgm:prSet presAssocID="{5ABB6FD8-C2F1-4500-A9D2-2F81163B6481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CB5BA05-F730-4D80-9DE5-E2071089F83B}" type="presOf" srcId="{B69652B6-4C42-4414-9278-0D310295811E}" destId="{95BBFE57-6DD4-4BC3-B232-269DEDBF1831}" srcOrd="0" destOrd="0" presId="urn:microsoft.com/office/officeart/2005/8/layout/vList2"/>
    <dgm:cxn modelId="{B2EBCE06-3116-4379-950F-25699B2F1C07}" srcId="{5ABB6FD8-C2F1-4500-A9D2-2F81163B6481}" destId="{FF2591EE-6393-4F4D-BCDA-16BB557C98E4}" srcOrd="4" destOrd="0" parTransId="{5F063D85-C1C8-4412-BA87-D29E8A76AAF2}" sibTransId="{3D553580-E3C7-4702-95D8-C8797A215257}"/>
    <dgm:cxn modelId="{9DF8CF0F-87B4-4FA6-AD91-685F6B009E7E}" srcId="{5ABB6FD8-C2F1-4500-A9D2-2F81163B6481}" destId="{93A9BBE1-F163-4556-898C-352A519760B9}" srcOrd="0" destOrd="0" parTransId="{B0E56957-5547-400F-A17F-66EF471816AE}" sibTransId="{4D6CDC09-E771-4501-B93C-5EBBEF2E9100}"/>
    <dgm:cxn modelId="{63F09F19-7D9B-487B-9D75-7B87DE31EFB7}" type="presOf" srcId="{5ABB6FD8-C2F1-4500-A9D2-2F81163B6481}" destId="{D64493C1-F022-400B-8959-1F0BA9975776}" srcOrd="0" destOrd="0" presId="urn:microsoft.com/office/officeart/2005/8/layout/vList2"/>
    <dgm:cxn modelId="{FFDE0047-8445-4A9D-A0A1-5F63EB37F6B7}" type="presOf" srcId="{FF2591EE-6393-4F4D-BCDA-16BB557C98E4}" destId="{095B7D88-C0D1-474C-A72C-9D33E9CAC38B}" srcOrd="0" destOrd="4" presId="urn:microsoft.com/office/officeart/2005/8/layout/vList2"/>
    <dgm:cxn modelId="{648F3382-357C-4EE3-92BD-0651DC2B612D}" type="presOf" srcId="{8B7DB859-9C2A-46C0-87FF-27A3FAA59182}" destId="{095B7D88-C0D1-474C-A72C-9D33E9CAC38B}" srcOrd="0" destOrd="3" presId="urn:microsoft.com/office/officeart/2005/8/layout/vList2"/>
    <dgm:cxn modelId="{3D4B6586-D8FB-4EDF-B5CD-E8F296F52AF7}" type="presOf" srcId="{FFEE852B-C3B3-404A-B2B8-F115542B3FB7}" destId="{095B7D88-C0D1-474C-A72C-9D33E9CAC38B}" srcOrd="0" destOrd="2" presId="urn:microsoft.com/office/officeart/2005/8/layout/vList2"/>
    <dgm:cxn modelId="{1D58B48F-FA92-49C3-A0FA-D90B3D25F7C3}" srcId="{5ABB6FD8-C2F1-4500-A9D2-2F81163B6481}" destId="{FFEE852B-C3B3-404A-B2B8-F115542B3FB7}" srcOrd="2" destOrd="0" parTransId="{EC2D7D61-9600-4CE8-8C48-15E9D41FF668}" sibTransId="{289B193A-94CB-4D7A-B2FE-C35B7A3BC7D6}"/>
    <dgm:cxn modelId="{4572F5AC-AB53-4BD7-B19A-73F71D8CAD5C}" type="presOf" srcId="{BF607927-A1CF-41D6-B34E-70224CA252A7}" destId="{095B7D88-C0D1-474C-A72C-9D33E9CAC38B}" srcOrd="0" destOrd="1" presId="urn:microsoft.com/office/officeart/2005/8/layout/vList2"/>
    <dgm:cxn modelId="{3B6F34B1-2860-404F-A48D-6B02DAF18D03}" srcId="{B69652B6-4C42-4414-9278-0D310295811E}" destId="{5ABB6FD8-C2F1-4500-A9D2-2F81163B6481}" srcOrd="0" destOrd="0" parTransId="{7F60A470-6CCF-40FA-9084-6C3CCAAE1F00}" sibTransId="{CC37D30C-E906-4A2A-A9E0-3AEC52427458}"/>
    <dgm:cxn modelId="{61507BB4-3D9B-48E4-8898-89156403042E}" srcId="{5ABB6FD8-C2F1-4500-A9D2-2F81163B6481}" destId="{BF607927-A1CF-41D6-B34E-70224CA252A7}" srcOrd="1" destOrd="0" parTransId="{F03BB60F-8DB9-4E5A-BCC5-22F15FBB8B26}" sibTransId="{1AA6FBE9-A23F-4316-80F6-717850C99E37}"/>
    <dgm:cxn modelId="{68F8FDDA-DCE4-4EB4-A61A-AE0477EAD632}" type="presOf" srcId="{93A9BBE1-F163-4556-898C-352A519760B9}" destId="{095B7D88-C0D1-474C-A72C-9D33E9CAC38B}" srcOrd="0" destOrd="0" presId="urn:microsoft.com/office/officeart/2005/8/layout/vList2"/>
    <dgm:cxn modelId="{EF2B6BFB-E072-4BD2-9002-D90E66CDD438}" srcId="{5ABB6FD8-C2F1-4500-A9D2-2F81163B6481}" destId="{8B7DB859-9C2A-46C0-87FF-27A3FAA59182}" srcOrd="3" destOrd="0" parTransId="{9DA5261C-AC1E-4395-8494-FC9CBE3280B0}" sibTransId="{288C3D69-910A-42F1-9844-88BC637D993D}"/>
    <dgm:cxn modelId="{36109719-5266-4853-BB59-1CAE28127E21}" type="presParOf" srcId="{95BBFE57-6DD4-4BC3-B232-269DEDBF1831}" destId="{D64493C1-F022-400B-8959-1F0BA9975776}" srcOrd="0" destOrd="0" presId="urn:microsoft.com/office/officeart/2005/8/layout/vList2"/>
    <dgm:cxn modelId="{753C8EB6-785A-4A66-9D93-900A5D80D43B}" type="presParOf" srcId="{95BBFE57-6DD4-4BC3-B232-269DEDBF1831}" destId="{095B7D88-C0D1-474C-A72C-9D33E9CAC38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4493C1-F022-400B-8959-1F0BA9975776}">
      <dsp:nvSpPr>
        <dsp:cNvPr id="0" name=""/>
        <dsp:cNvSpPr/>
      </dsp:nvSpPr>
      <dsp:spPr>
        <a:xfrm>
          <a:off x="0" y="178581"/>
          <a:ext cx="10972800" cy="877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The 3GPP TSG SA Chair wants to thank </a:t>
          </a:r>
          <a:endParaRPr lang="en-US" sz="3600" kern="1200" dirty="0"/>
        </a:p>
      </dsp:txBody>
      <dsp:txXfrm>
        <a:off x="42836" y="221417"/>
        <a:ext cx="10887128" cy="791828"/>
      </dsp:txXfrm>
    </dsp:sp>
    <dsp:sp modelId="{095B7D88-C0D1-474C-A72C-9D33E9CAC38B}">
      <dsp:nvSpPr>
        <dsp:cNvPr id="0" name=""/>
        <dsp:cNvSpPr/>
      </dsp:nvSpPr>
      <dsp:spPr>
        <a:xfrm>
          <a:off x="0" y="1056081"/>
          <a:ext cx="10972800" cy="3291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8386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The SA Plenary and SA WGs officials for their exceptional work, flawless cooperation, precise coordination, and unwavering support.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The TSG CT and TSG RAN chairs for their outstanding coordination and cooperation.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MCC for their provision of highly reliable e-meeting facilities, as well as their valuable support and guidance.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/>
            <a:t>The organizations responsible for hosting the meetings for their remarkable flexibility and excellent communication.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All delegates in 3GPP SA and the SA WGs for their support, dedicated efforts, and the consistently high-quality results they have delivered.</a:t>
          </a:r>
        </a:p>
      </dsp:txBody>
      <dsp:txXfrm>
        <a:off x="0" y="1056081"/>
        <a:ext cx="10972800" cy="3291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0685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122275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499C-1AAF-9050-2089-D1FE85281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0FBDD-45E9-71C8-79E7-50F7CBA73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DBFB0-9158-F2D5-6B36-5C66068AA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524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3E02A-6595-ADEC-9842-7152827B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D7BA1-5B35-8CF2-5593-1129A980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E1507-15B4-A15C-B42C-E3792D160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82AE1C-ED18-224B-E0A8-57D9A8221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BED9D-5DEC-0FF4-4870-276406DCE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589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53B65-838A-9051-4DEC-FE11AF653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690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850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924C-D504-B77C-C6B5-9C7353C8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87D0D-7F18-49DD-C2DB-0CEA5681F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81BA9-F818-42BD-CF6F-D7BA06BDE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196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729D5-CF13-A950-5BCF-15247093F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89C514-1025-F79B-81B9-B3CE64327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E5154-9A79-FDDC-C8D7-1DDA0F0BD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3088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CEE4F-0433-9C9D-A43F-F7C95A51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49C82-E002-694E-5BA0-5DBADDAC2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363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3F16A9-F31A-2811-0E98-22A3309ACB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7DFA04-1445-22DB-FF19-1DF5F571E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980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49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12CE53-3B84-E120-940B-B3A8B3187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91210D1-1677-928A-92E2-C48073CA44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782254-FE03-E078-6E20-D141FCDCC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FA6E-26BD-41F3-AD9D-B747F795E02A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DF1D39-128A-480B-9527-5B40259AA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81DEE0-C7EA-F332-EB06-EA32A9902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DBDCB-875B-4AB6-8C61-3AA23E060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7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1491674"/>
            <a:ext cx="5429865" cy="4653672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923935" y="1491674"/>
            <a:ext cx="5429865" cy="4653672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54BD7A-EF24-5BA8-71D8-37820661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536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61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00650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9859-5266-34B4-6B09-08041E0FD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99A03-E083-35AD-8F1C-6C340723C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73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A309-F0D6-5ED7-3D12-A3E52953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BCDA6-238E-A8BB-05FF-2E62A2CF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7650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5111" y="6649224"/>
            <a:ext cx="9874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28522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>
                <a:ln w="0"/>
                <a:latin typeface="Calibri" panose="020F0502020204030204" pitchFamily="34" charset="0"/>
              </a:rPr>
              <a:t>PCG#55 Meeting: e-meeting, 13 Nov 2025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  <p:sldLayoutId id="2147485245" r:id="rId5"/>
    <p:sldLayoutId id="2147485287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18A104-777D-BFBF-3190-CD566AC13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B25BD-03A8-6247-0F65-BB023B320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ACFAB716-9150-085C-6F15-3988A563E75E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6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58D6EE9-B15E-9A37-455C-8920DE10B7E7}"/>
              </a:ext>
            </a:extLst>
          </p:cNvPr>
          <p:cNvSpPr/>
          <p:nvPr userDrawn="1"/>
        </p:nvSpPr>
        <p:spPr bwMode="auto">
          <a:xfrm>
            <a:off x="11091334" y="6535737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452D9B96-ECAB-4768-FC39-77C9CBB14AA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571094" y="6617155"/>
            <a:ext cx="89800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solidFill>
                  <a:schemeClr val="bg1">
                    <a:lumMod val="65000"/>
                  </a:schemeClr>
                </a:solidFill>
              </a:rPr>
              <a:t>© 3GPP 2025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DA463787-BED4-F0CF-F858-AA8D114A3F9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032" y="6595897"/>
            <a:ext cx="236475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PCG#55 Meeting: e-meeting, 13 Nov 2025</a:t>
            </a:r>
          </a:p>
        </p:txBody>
      </p:sp>
    </p:spTree>
    <p:extLst>
      <p:ext uri="{BB962C8B-B14F-4D97-AF65-F5344CB8AC3E}">
        <p14:creationId xmlns:p14="http://schemas.microsoft.com/office/powerpoint/2010/main" val="123652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6" r:id="rId1"/>
    <p:sldLayoutId id="2147485277" r:id="rId2"/>
    <p:sldLayoutId id="2147485278" r:id="rId3"/>
    <p:sldLayoutId id="2147485279" r:id="rId4"/>
    <p:sldLayoutId id="2147485280" r:id="rId5"/>
    <p:sldLayoutId id="2147485281" r:id="rId6"/>
    <p:sldLayoutId id="2147485282" r:id="rId7"/>
    <p:sldLayoutId id="2147485283" r:id="rId8"/>
    <p:sldLayoutId id="2147485284" r:id="rId9"/>
    <p:sldLayoutId id="2147485285" r:id="rId10"/>
    <p:sldLayoutId id="2147485286" r:id="rId11"/>
    <p:sldLayoutId id="2147485288" r:id="rId12"/>
    <p:sldLayoutId id="2147485289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3gpp.org/ftp/tsg_sa/TSG_SA/TSGS_108_Prague_2025-06/Docs/SP-250832.zip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1.png"/><Relationship Id="rId18" Type="http://schemas.openxmlformats.org/officeDocument/2006/relationships/image" Target="../media/image24.png"/><Relationship Id="rId3" Type="http://schemas.openxmlformats.org/officeDocument/2006/relationships/image" Target="../media/image15.svg"/><Relationship Id="rId7" Type="http://schemas.openxmlformats.org/officeDocument/2006/relationships/hyperlink" Target="https://www.3gpp.org/ftp/workshop/2024-05-08_3GPP_Stage1_IMT2030_UC_WS/Docs/" TargetMode="External"/><Relationship Id="rId12" Type="http://schemas.openxmlformats.org/officeDocument/2006/relationships/hyperlink" Target="https://www.3gpp.org/ftp/workshop/2025-03-10_3GPP_6G_WS/Docs/" TargetMode="External"/><Relationship Id="rId17" Type="http://schemas.openxmlformats.org/officeDocument/2006/relationships/hyperlink" Target="https://www.3gpp.org/ftp/workshop/2025-04-24_3GPP_ORAN_JWS/Docs/" TargetMode="External"/><Relationship Id="rId2" Type="http://schemas.openxmlformats.org/officeDocument/2006/relationships/image" Target="../media/image14.png"/><Relationship Id="rId16" Type="http://schemas.openxmlformats.org/officeDocument/2006/relationships/hyperlink" Target="https://www.3gpp.org/ftp/workshop/2025-04-24_3GPP_ORAN_JWS/Docs/3ORW-250035.zip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3gpp.org/ftp/workshop/2024-05-08_3GPP_Stage1_IMT2030_UC_WS/Docs/SWS-240025.zip" TargetMode="External"/><Relationship Id="rId11" Type="http://schemas.openxmlformats.org/officeDocument/2006/relationships/hyperlink" Target="https://www.3gpp.org/ftp/workshop/2025-03-10_3GPP_6G_WS/Docs/6GWS-250243.zip" TargetMode="External"/><Relationship Id="rId5" Type="http://schemas.openxmlformats.org/officeDocument/2006/relationships/image" Target="../media/image17.svg"/><Relationship Id="rId15" Type="http://schemas.openxmlformats.org/officeDocument/2006/relationships/image" Target="../media/image23.svg"/><Relationship Id="rId10" Type="http://schemas.openxmlformats.org/officeDocument/2006/relationships/image" Target="../media/image20.png"/><Relationship Id="rId19" Type="http://schemas.microsoft.com/office/2007/relationships/hdphoto" Target="../media/hdphoto1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2_series/22.870/22870-041.zip" TargetMode="External"/><Relationship Id="rId2" Type="http://schemas.openxmlformats.org/officeDocument/2006/relationships/hyperlink" Target="https://www.3gpp.org/ftp/tsg_sa/TSG_SA/TSGS_105_Melbourne_2024-09/Docs/SP-241391.zip" TargetMode="Externa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801-01/23801-01-020.zip" TargetMode="External"/><Relationship Id="rId2" Type="http://schemas.openxmlformats.org/officeDocument/2006/relationships/hyperlink" Target="https://www.3gpp.org/ftp/tsg_sa/TSG_SA/TSGS_108_Prague_2025-06/Docs/SP-250806.zip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33.zip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hyperlink" Target="https://www.3gpp.org/ftp/tsg_sa/TSG_SA/TSGS_109_Beijing_2025-09/Docs/SP-251218.zi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openxmlformats.org/officeDocument/2006/relationships/image" Target="../media/image20.png"/><Relationship Id="rId4" Type="http://schemas.openxmlformats.org/officeDocument/2006/relationships/image" Target="../media/image31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8_Prague_2025-06/Docs/SP-250802.zip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hyperlink" Target="https://www.3gpp.org/ftp/Specs/archive/21_series/21.802/21802-012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hyperlink" Target="http://www.3gpp.or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016101"/>
          </a:xfrm>
        </p:spPr>
        <p:txBody>
          <a:bodyPr/>
          <a:lstStyle/>
          <a:p>
            <a:pPr algn="ctr" eaLnBrk="1" hangingPunct="1"/>
            <a:r>
              <a:rPr lang="" altLang="en-US" dirty="0"/>
              <a:t>3GPP TSG </a:t>
            </a:r>
            <a:r>
              <a:rPr lang="en-US" altLang="en-US" dirty="0"/>
              <a:t>SA</a:t>
            </a:r>
            <a:r>
              <a:rPr lang="" altLang="en-US" dirty="0"/>
              <a:t> Report</a:t>
            </a:r>
            <a:endParaRPr lang="en-GB" alt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52650" y="4009208"/>
            <a:ext cx="7886700" cy="150018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Puneet Jain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TSG SA Chair</a:t>
            </a:r>
            <a:endParaRPr lang="en-GB" altLang="en-US" sz="3200" dirty="0">
              <a:solidFill>
                <a:schemeClr val="tx1"/>
              </a:solidFill>
            </a:endParaRPr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18277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PCG55_06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4.3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785232" y="301965"/>
            <a:ext cx="8216774" cy="85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tx1"/>
                </a:solidFill>
              </a:rPr>
              <a:t>SA2 Rel-20 5G-A Content Definition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(Source: </a:t>
            </a:r>
            <a:r>
              <a:rPr lang="en-US" sz="2800" dirty="0">
                <a:solidFill>
                  <a:schemeClr val="tx1"/>
                </a:solidFill>
                <a:hlinkClick r:id="rId2"/>
              </a:rPr>
              <a:t>SP-250832</a:t>
            </a:r>
            <a:r>
              <a:rPr lang="en-US" sz="2800" dirty="0">
                <a:solidFill>
                  <a:schemeClr val="tx1"/>
                </a:solidFill>
              </a:rPr>
              <a:t>)</a:t>
            </a:r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graphicFrame>
        <p:nvGraphicFramePr>
          <p:cNvPr id="2" name="Content Placeholder 3">
            <a:extLst>
              <a:ext uri="{FF2B5EF4-FFF2-40B4-BE49-F238E27FC236}">
                <a16:creationId xmlns:a16="http://schemas.microsoft.com/office/drawing/2014/main" id="{97BEC64D-D058-1964-29AA-35FCA27EAD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4989137"/>
              </p:ext>
            </p:extLst>
          </p:nvPr>
        </p:nvGraphicFramePr>
        <p:xfrm>
          <a:off x="497415" y="1870631"/>
          <a:ext cx="11197169" cy="4207734"/>
        </p:xfrm>
        <a:graphic>
          <a:graphicData uri="http://schemas.openxmlformats.org/drawingml/2006/table">
            <a:tbl>
              <a:tblPr/>
              <a:tblGrid>
                <a:gridCol w="1605176">
                  <a:extLst>
                    <a:ext uri="{9D8B030D-6E8A-4147-A177-3AD203B41FA5}">
                      <a16:colId xmlns:a16="http://schemas.microsoft.com/office/drawing/2014/main" val="33376695"/>
                    </a:ext>
                  </a:extLst>
                </a:gridCol>
                <a:gridCol w="1353035">
                  <a:extLst>
                    <a:ext uri="{9D8B030D-6E8A-4147-A177-3AD203B41FA5}">
                      <a16:colId xmlns:a16="http://schemas.microsoft.com/office/drawing/2014/main" val="1649464576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3330603184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1418917009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942913323"/>
                    </a:ext>
                  </a:extLst>
                </a:gridCol>
                <a:gridCol w="738666">
                  <a:extLst>
                    <a:ext uri="{9D8B030D-6E8A-4147-A177-3AD203B41FA5}">
                      <a16:colId xmlns:a16="http://schemas.microsoft.com/office/drawing/2014/main" val="3992641868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1657663471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2934158226"/>
                    </a:ext>
                  </a:extLst>
                </a:gridCol>
                <a:gridCol w="4034247">
                  <a:extLst>
                    <a:ext uri="{9D8B030D-6E8A-4147-A177-3AD203B41FA5}">
                      <a16:colId xmlns:a16="http://schemas.microsoft.com/office/drawing/2014/main" val="2185104125"/>
                    </a:ext>
                  </a:extLst>
                </a:gridCol>
              </a:tblGrid>
              <a:tr h="4207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SID/WID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Study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171641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FS_5GSAT_Ph4_ARC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6.5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Removed WT 2.1 (2 + 2);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09002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FS_AIML_CN_Ph2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 (3*)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26586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FS_Sensing_ARC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 1.5 TU for normative is reduced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16124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FS_EnergySys_Ph2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83398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FS_AmbientIoT_ARC_Ph2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WT#1 (UP option removed – 3 TU)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421315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FS_MPS_IOT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WT#1.2 removed (1) , WT #1.3 (2); SID is converted to WID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798585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FS_NG_RTC_Ph3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WT#3 removed (1.5);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75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9943579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TEI20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917885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ProSe_Ph4-ARC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TEI20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426887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FS_XRM_Ph3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Noted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9302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FS_ePDG5GC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Noted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34502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Vertical_LAN_Loop_Ph2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Noted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9894203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37 (12*)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(12*)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 Budget: 72; TUs remaining: 60; Max SIDs/WIDs: 7-9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59280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number of items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511666"/>
                  </a:ext>
                </a:extLst>
              </a:tr>
            </a:tbl>
          </a:graphicData>
        </a:graphic>
      </p:graphicFrame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83D5A4A-9316-F4DE-94D6-A671C1ECA3B4}"/>
              </a:ext>
            </a:extLst>
          </p:cNvPr>
          <p:cNvSpPr/>
          <p:nvPr/>
        </p:nvSpPr>
        <p:spPr>
          <a:xfrm>
            <a:off x="376518" y="2205319"/>
            <a:ext cx="1873623" cy="214256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D9B6F6-F4FF-DF48-4BBF-00B37A68461B}"/>
              </a:ext>
            </a:extLst>
          </p:cNvPr>
          <p:cNvSpPr txBox="1"/>
          <p:nvPr/>
        </p:nvSpPr>
        <p:spPr>
          <a:xfrm>
            <a:off x="8095130" y="6078365"/>
            <a:ext cx="2965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n-lt"/>
              </a:rPr>
              <a:t>*: Donate the # of TUs already used in Q2</a:t>
            </a:r>
          </a:p>
        </p:txBody>
      </p:sp>
    </p:spTree>
    <p:extLst>
      <p:ext uri="{BB962C8B-B14F-4D97-AF65-F5344CB8AC3E}">
        <p14:creationId xmlns:p14="http://schemas.microsoft.com/office/powerpoint/2010/main" val="119834051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951" y="368456"/>
            <a:ext cx="9652040" cy="730251"/>
          </a:xfrm>
        </p:spPr>
        <p:txBody>
          <a:bodyPr/>
          <a:lstStyle/>
          <a:p>
            <a:r>
              <a:rPr lang="en-GB" altLang="en-US" dirty="0"/>
              <a:t>Release 20 5GA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951" y="1918648"/>
            <a:ext cx="11474449" cy="3881517"/>
          </a:xfrm>
        </p:spPr>
        <p:txBody>
          <a:bodyPr/>
          <a:lstStyle/>
          <a:p>
            <a:pPr marL="455073" indent="-455073">
              <a:defRPr/>
            </a:pPr>
            <a:r>
              <a:rPr lang="en-US" altLang="en-US" sz="2400" dirty="0"/>
              <a:t>SA1 (Stage 1): </a:t>
            </a:r>
          </a:p>
          <a:p>
            <a:pPr marL="739815" lvl="1" indent="-341313">
              <a:defRPr/>
            </a:pPr>
            <a:r>
              <a:rPr lang="en-US" altLang="en-US" sz="1800" dirty="0"/>
              <a:t>Frozen in June 2025</a:t>
            </a:r>
          </a:p>
          <a:p>
            <a:pPr marL="1139865" lvl="2" indent="-341313">
              <a:defRPr/>
            </a:pPr>
            <a:r>
              <a:rPr lang="en-US" altLang="en-US" sz="1400" dirty="0"/>
              <a:t>including now the FRMCS_Ph6-REQ (for which there was an exception in June)</a:t>
            </a:r>
          </a:p>
          <a:p>
            <a:pPr marL="341313" indent="-341313">
              <a:spcBef>
                <a:spcPts val="1800"/>
              </a:spcBef>
              <a:defRPr/>
            </a:pPr>
            <a:r>
              <a:rPr lang="en-US" altLang="en-US" sz="2400" kern="0" dirty="0"/>
              <a:t> SA2, SA6 (Stage 2): </a:t>
            </a:r>
          </a:p>
          <a:p>
            <a:pPr marL="739815" lvl="1" indent="-341313">
              <a:defRPr/>
            </a:pPr>
            <a:r>
              <a:rPr lang="en-US" altLang="en-US" sz="1800" kern="0" dirty="0"/>
              <a:t>SID approval getting stable</a:t>
            </a:r>
          </a:p>
          <a:p>
            <a:pPr marL="739775" lvl="1" indent="-341313">
              <a:defRPr/>
            </a:pPr>
            <a:r>
              <a:rPr lang="en-US" altLang="en-US" sz="1800" kern="0" dirty="0"/>
              <a:t>Studies</a:t>
            </a:r>
            <a:r>
              <a:rPr lang="en-US" altLang="en-US" sz="1800" b="1" kern="0" dirty="0"/>
              <a:t>: 21 studies</a:t>
            </a:r>
            <a:r>
              <a:rPr lang="en-US" altLang="en-US" sz="1800" kern="0" dirty="0"/>
              <a:t>, </a:t>
            </a:r>
            <a:r>
              <a:rPr lang="en-US" altLang="en-US" sz="1800" b="1" kern="0" dirty="0"/>
              <a:t>OCI = 36 %</a:t>
            </a:r>
            <a:endParaRPr lang="en-US" altLang="en-US" sz="1800" kern="0" dirty="0"/>
          </a:p>
          <a:p>
            <a:pPr marL="739775" lvl="1" indent="-341313">
              <a:defRPr/>
            </a:pPr>
            <a:r>
              <a:rPr lang="en-US" altLang="en-US" sz="1800" kern="0" dirty="0"/>
              <a:t>Normative</a:t>
            </a:r>
            <a:r>
              <a:rPr lang="en-US" altLang="en-US" sz="1800" b="1" kern="0" dirty="0"/>
              <a:t>: </a:t>
            </a:r>
            <a:r>
              <a:rPr lang="en-US" altLang="en-US" sz="1800" b="1" u="sng" kern="0" dirty="0"/>
              <a:t>8 items so far</a:t>
            </a:r>
            <a:r>
              <a:rPr lang="en-US" altLang="en-US" sz="1800" kern="0" dirty="0"/>
              <a:t>, </a:t>
            </a:r>
            <a:r>
              <a:rPr lang="en-US" altLang="en-US" sz="1800" b="1" kern="0" dirty="0"/>
              <a:t>OCI = 18 %</a:t>
            </a:r>
            <a:endParaRPr lang="en-US" altLang="en-US" dirty="0"/>
          </a:p>
          <a:p>
            <a:pPr>
              <a:spcBef>
                <a:spcPts val="1800"/>
              </a:spcBef>
            </a:pPr>
            <a:r>
              <a:rPr lang="en-GB" sz="2400" dirty="0"/>
              <a:t> SA3, SA4, SA5 (Stage2 + Stage 3):</a:t>
            </a:r>
          </a:p>
          <a:p>
            <a:pPr marL="739775" lvl="1" indent="-341313">
              <a:defRPr/>
            </a:pPr>
            <a:r>
              <a:rPr lang="en-US" altLang="en-US" sz="1800" dirty="0"/>
              <a:t>Studies</a:t>
            </a:r>
            <a:r>
              <a:rPr lang="en-US" altLang="en-US" sz="1800" b="1" dirty="0"/>
              <a:t>: 15 studies</a:t>
            </a:r>
            <a:r>
              <a:rPr lang="en-US" altLang="en-US" sz="1800" dirty="0"/>
              <a:t>, </a:t>
            </a:r>
            <a:r>
              <a:rPr lang="en-US" altLang="en-US" sz="1800" b="1" dirty="0"/>
              <a:t>OCI = 14 %</a:t>
            </a:r>
            <a:endParaRPr lang="en-US" altLang="en-US" sz="1800" dirty="0"/>
          </a:p>
          <a:p>
            <a:pPr marL="739775" lvl="1" indent="-341313">
              <a:defRPr/>
            </a:pPr>
            <a:r>
              <a:rPr lang="en-US" altLang="en-US" sz="1800" dirty="0"/>
              <a:t>Normative</a:t>
            </a:r>
            <a:r>
              <a:rPr lang="en-US" altLang="en-US" sz="1800" b="1" dirty="0"/>
              <a:t>: </a:t>
            </a:r>
            <a:r>
              <a:rPr lang="en-US" altLang="en-US" sz="1800" b="1" u="sng" dirty="0"/>
              <a:t>9 items so far</a:t>
            </a:r>
            <a:r>
              <a:rPr lang="en-US" altLang="en-US" sz="1800" dirty="0"/>
              <a:t>, </a:t>
            </a:r>
            <a:r>
              <a:rPr lang="en-US" altLang="en-US" sz="1800" b="1" dirty="0"/>
              <a:t>OCI = 18 % </a:t>
            </a:r>
            <a:endParaRPr lang="en-US" altLang="en-US" sz="20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7C1C646C-CB39-FA8B-44AE-C47785E18C40}"/>
              </a:ext>
            </a:extLst>
          </p:cNvPr>
          <p:cNvSpPr txBox="1">
            <a:spLocks/>
          </p:cNvSpPr>
          <p:nvPr/>
        </p:nvSpPr>
        <p:spPr bwMode="auto">
          <a:xfrm>
            <a:off x="9878085" y="6094345"/>
            <a:ext cx="1997682" cy="267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100" kern="0" dirty="0"/>
              <a:t>OCI = Overall Completion Index</a:t>
            </a:r>
            <a:endParaRPr lang="en-US" altLang="en-US" sz="700" kern="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AD79-4F9E-7E46-9060-6A3A27BA0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019" y="83787"/>
            <a:ext cx="6551259" cy="922763"/>
          </a:xfrm>
        </p:spPr>
        <p:txBody>
          <a:bodyPr>
            <a:normAutofit/>
          </a:bodyPr>
          <a:lstStyle/>
          <a:p>
            <a:pPr eaLnBrk="0" fontAlgn="base" hangingPunct="0">
              <a:spcAft>
                <a:spcPct val="0"/>
              </a:spcAft>
            </a:pPr>
            <a:r>
              <a:rPr lang="en-GB" dirty="0"/>
              <a:t>Overall 3GPP 6G Workplan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9A3791E-7201-0E53-FC67-E151A2200D04}"/>
              </a:ext>
            </a:extLst>
          </p:cNvPr>
          <p:cNvSpPr/>
          <p:nvPr/>
        </p:nvSpPr>
        <p:spPr>
          <a:xfrm>
            <a:off x="681441" y="1282014"/>
            <a:ext cx="11010900" cy="1224162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 descr="Meeting">
            <a:extLst>
              <a:ext uri="{FF2B5EF4-FFF2-40B4-BE49-F238E27FC236}">
                <a16:creationId xmlns:a16="http://schemas.microsoft.com/office/drawing/2014/main" id="{D0864BD2-FF58-96A9-3DA6-4F8718C21C3A}"/>
              </a:ext>
            </a:extLst>
          </p:cNvPr>
          <p:cNvSpPr/>
          <p:nvPr/>
        </p:nvSpPr>
        <p:spPr>
          <a:xfrm>
            <a:off x="972266" y="1498331"/>
            <a:ext cx="528774" cy="528774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C1D5485-A08E-0B87-6B7F-9BF6A03BB495}"/>
              </a:ext>
            </a:extLst>
          </p:cNvPr>
          <p:cNvSpPr/>
          <p:nvPr/>
        </p:nvSpPr>
        <p:spPr>
          <a:xfrm>
            <a:off x="1791866" y="1282014"/>
            <a:ext cx="4755581" cy="961407"/>
          </a:xfrm>
          <a:custGeom>
            <a:avLst/>
            <a:gdLst>
              <a:gd name="connsiteX0" fmla="*/ 0 w 9899388"/>
              <a:gd name="connsiteY0" fmla="*/ 0 h 961407"/>
              <a:gd name="connsiteX1" fmla="*/ 9899388 w 9899388"/>
              <a:gd name="connsiteY1" fmla="*/ 0 h 961407"/>
              <a:gd name="connsiteX2" fmla="*/ 9899388 w 9899388"/>
              <a:gd name="connsiteY2" fmla="*/ 961407 h 961407"/>
              <a:gd name="connsiteX3" fmla="*/ 0 w 9899388"/>
              <a:gd name="connsiteY3" fmla="*/ 961407 h 961407"/>
              <a:gd name="connsiteX4" fmla="*/ 0 w 9899388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9388" h="961407">
                <a:moveTo>
                  <a:pt x="0" y="0"/>
                </a:moveTo>
                <a:lnTo>
                  <a:pt x="9899388" y="0"/>
                </a:lnTo>
                <a:lnTo>
                  <a:pt x="9899388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Stage-1 workshop on IMT2030 use cases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3EC80-8112-3EB5-8D3B-DBE20C26D665}"/>
              </a:ext>
            </a:extLst>
          </p:cNvPr>
          <p:cNvSpPr/>
          <p:nvPr/>
        </p:nvSpPr>
        <p:spPr>
          <a:xfrm>
            <a:off x="680354" y="2716896"/>
            <a:ext cx="11010900" cy="825920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B130AC5-3E72-8256-70DB-4BCBF8227351}"/>
              </a:ext>
            </a:extLst>
          </p:cNvPr>
          <p:cNvSpPr/>
          <p:nvPr/>
        </p:nvSpPr>
        <p:spPr>
          <a:xfrm>
            <a:off x="1791866" y="2465182"/>
            <a:ext cx="4954905" cy="111251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First 3GPP TSG-wide 6G Workshop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4402F7C-2FBB-ADFB-7A10-319A0B259D81}"/>
              </a:ext>
            </a:extLst>
          </p:cNvPr>
          <p:cNvSpPr/>
          <p:nvPr/>
        </p:nvSpPr>
        <p:spPr>
          <a:xfrm>
            <a:off x="7212795" y="2656206"/>
            <a:ext cx="4295222" cy="5811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R="0" lvl="0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tabLst/>
              <a:defRPr/>
            </a:pPr>
            <a:r>
              <a:rPr lang="en-US" sz="1200" dirty="0">
                <a:solidFill>
                  <a:srgbClr val="000000"/>
                </a:solidFill>
                <a:latin typeface="Montserrat" panose="00000500000000000000" pitchFamily="2" charset="0"/>
              </a:rPr>
              <a:t>To discuss vision &amp; priorities for next generation RAN, system architecture, CN and protocols.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2E0F29F-E151-39B2-3D2F-DDB436BDEF3A}"/>
              </a:ext>
            </a:extLst>
          </p:cNvPr>
          <p:cNvSpPr/>
          <p:nvPr/>
        </p:nvSpPr>
        <p:spPr>
          <a:xfrm>
            <a:off x="681441" y="4941810"/>
            <a:ext cx="11010900" cy="589124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6E45F5F-302F-D8B2-313C-3E97FF7FCE10}"/>
              </a:ext>
            </a:extLst>
          </p:cNvPr>
          <p:cNvSpPr/>
          <p:nvPr/>
        </p:nvSpPr>
        <p:spPr>
          <a:xfrm>
            <a:off x="1791866" y="4866188"/>
            <a:ext cx="4954905" cy="69587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Studies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7DA3A5D-ED13-57F6-EABD-A27BA71F0371}"/>
              </a:ext>
            </a:extLst>
          </p:cNvPr>
          <p:cNvSpPr/>
          <p:nvPr/>
        </p:nvSpPr>
        <p:spPr>
          <a:xfrm>
            <a:off x="4600321" y="4874284"/>
            <a:ext cx="2146450" cy="6958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from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Release 20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CEFE5E-35BD-58A8-9087-6AB72F0E94F5}"/>
              </a:ext>
            </a:extLst>
          </p:cNvPr>
          <p:cNvSpPr/>
          <p:nvPr/>
        </p:nvSpPr>
        <p:spPr>
          <a:xfrm>
            <a:off x="681441" y="5670442"/>
            <a:ext cx="11010900" cy="615163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 descr="Books">
            <a:extLst>
              <a:ext uri="{FF2B5EF4-FFF2-40B4-BE49-F238E27FC236}">
                <a16:creationId xmlns:a16="http://schemas.microsoft.com/office/drawing/2014/main" id="{5466BA00-F8E7-6776-CB6B-E440F7224209}"/>
              </a:ext>
            </a:extLst>
          </p:cNvPr>
          <p:cNvSpPr/>
          <p:nvPr/>
        </p:nvSpPr>
        <p:spPr>
          <a:xfrm>
            <a:off x="1069805" y="5099495"/>
            <a:ext cx="353805" cy="350679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E99BEAE-AD1C-170A-B990-E9395B44F9BF}"/>
              </a:ext>
            </a:extLst>
          </p:cNvPr>
          <p:cNvSpPr/>
          <p:nvPr/>
        </p:nvSpPr>
        <p:spPr>
          <a:xfrm>
            <a:off x="1791866" y="5695446"/>
            <a:ext cx="4954905" cy="53876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Normative work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E7F300C-B361-E27B-D012-7BD22E029657}"/>
              </a:ext>
            </a:extLst>
          </p:cNvPr>
          <p:cNvSpPr/>
          <p:nvPr/>
        </p:nvSpPr>
        <p:spPr>
          <a:xfrm>
            <a:off x="4614716" y="5685384"/>
            <a:ext cx="1915797" cy="53876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from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Release 21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BC9C7AE-DC69-774A-DD51-C509B842C512}"/>
              </a:ext>
            </a:extLst>
          </p:cNvPr>
          <p:cNvSpPr/>
          <p:nvPr/>
        </p:nvSpPr>
        <p:spPr>
          <a:xfrm>
            <a:off x="1811507" y="1870428"/>
            <a:ext cx="4339614" cy="4087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Rotterdam, Netherland, May 8 – 10, 2024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10BA2-0203-956B-9377-697F5C516533}"/>
              </a:ext>
            </a:extLst>
          </p:cNvPr>
          <p:cNvSpPr txBox="1"/>
          <p:nvPr/>
        </p:nvSpPr>
        <p:spPr>
          <a:xfrm>
            <a:off x="8045047" y="2034146"/>
            <a:ext cx="2944667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SWS-240025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C0EFDC3-40D9-EC13-3B29-4D1573805122}"/>
              </a:ext>
            </a:extLst>
          </p:cNvPr>
          <p:cNvSpPr/>
          <p:nvPr/>
        </p:nvSpPr>
        <p:spPr>
          <a:xfrm>
            <a:off x="1791866" y="3212988"/>
            <a:ext cx="4339614" cy="3435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Incheon, S. Korea, March 10 – 11, 2025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pic>
        <p:nvPicPr>
          <p:cNvPr id="26" name="Picture 25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6BAFAD7A-AA98-97FB-4219-DE7CF81BD0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71" y="2699141"/>
            <a:ext cx="617952" cy="547751"/>
          </a:xfrm>
          <a:prstGeom prst="rect">
            <a:avLst/>
          </a:prstGeom>
        </p:spPr>
      </p:pic>
      <p:pic>
        <p:nvPicPr>
          <p:cNvPr id="27" name="Picture 26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0EE1B7E6-8BAA-2EB2-97F7-199F846F3EF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936" y="4916006"/>
            <a:ext cx="368254" cy="326419"/>
          </a:xfrm>
          <a:prstGeom prst="rect">
            <a:avLst/>
          </a:prstGeom>
        </p:spPr>
      </p:pic>
      <p:pic>
        <p:nvPicPr>
          <p:cNvPr id="29" name="Picture 28" descr="A blue and black logo&#10;&#10;Description automatically generated">
            <a:extLst>
              <a:ext uri="{FF2B5EF4-FFF2-40B4-BE49-F238E27FC236}">
                <a16:creationId xmlns:a16="http://schemas.microsoft.com/office/drawing/2014/main" id="{77BE5D8D-E706-5AED-0534-9EEB87C51CA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86" y="5773652"/>
            <a:ext cx="769121" cy="43263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8929F8F-C6FF-2536-EC19-25B64ABEC391}"/>
              </a:ext>
            </a:extLst>
          </p:cNvPr>
          <p:cNvSpPr txBox="1"/>
          <p:nvPr/>
        </p:nvSpPr>
        <p:spPr>
          <a:xfrm>
            <a:off x="888184" y="1900637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WG SA1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2FEDDB-CE64-9DD3-A3C0-053CB5C22F85}"/>
              </a:ext>
            </a:extLst>
          </p:cNvPr>
          <p:cNvSpPr txBox="1"/>
          <p:nvPr/>
        </p:nvSpPr>
        <p:spPr>
          <a:xfrm>
            <a:off x="797610" y="3246892"/>
            <a:ext cx="8915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TSGs#107</a:t>
            </a:r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A8AD6CFE-7BCA-E248-072F-3ED950F39E25}"/>
              </a:ext>
            </a:extLst>
          </p:cNvPr>
          <p:cNvSpPr/>
          <p:nvPr/>
        </p:nvSpPr>
        <p:spPr>
          <a:xfrm>
            <a:off x="188400" y="1581856"/>
            <a:ext cx="280615" cy="4602257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4B5099-F758-BAFC-8519-0F956F9AA690}"/>
              </a:ext>
            </a:extLst>
          </p:cNvPr>
          <p:cNvSpPr txBox="1"/>
          <p:nvPr/>
        </p:nvSpPr>
        <p:spPr>
          <a:xfrm>
            <a:off x="81273" y="128509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2024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C87831-A35D-67BF-2DF4-2E501F1007FD}"/>
              </a:ext>
            </a:extLst>
          </p:cNvPr>
          <p:cNvSpPr txBox="1"/>
          <p:nvPr/>
        </p:nvSpPr>
        <p:spPr>
          <a:xfrm>
            <a:off x="7233703" y="5044001"/>
            <a:ext cx="4329643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200" b="1" dirty="0">
                <a:latin typeface="Montserrat" panose="00000500000000000000" pitchFamily="2" charset="0"/>
              </a:rPr>
              <a:t>See Slides# 13 - 18</a:t>
            </a:r>
            <a:endParaRPr lang="en-GB" sz="1200" dirty="0">
              <a:latin typeface="Montserrat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2428C59-7411-9C82-DA04-15E7F30E5B75}"/>
              </a:ext>
            </a:extLst>
          </p:cNvPr>
          <p:cNvSpPr txBox="1"/>
          <p:nvPr/>
        </p:nvSpPr>
        <p:spPr>
          <a:xfrm>
            <a:off x="7233703" y="5766592"/>
            <a:ext cx="4401188" cy="4747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488950">
              <a:spcBef>
                <a:spcPct val="0"/>
              </a:spcBef>
              <a:spcAft>
                <a:spcPct val="35000"/>
              </a:spcAft>
            </a:pPr>
            <a:r>
              <a:rPr lang="en-US" sz="1100" b="1" dirty="0">
                <a:latin typeface="Montserrat" panose="00000500000000000000" pitchFamily="2" charset="0"/>
              </a:rPr>
              <a:t>Rel-21 timeline is to be decided no later than June 2026</a:t>
            </a:r>
          </a:p>
          <a:p>
            <a:pPr algn="ctr" defTabSz="488950"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latin typeface="Montserrat" panose="00000500000000000000" pitchFamily="2" charset="0"/>
              </a:rPr>
              <a:t>See slide #19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9F2395-9949-46B7-51C9-075B24F03783}"/>
              </a:ext>
            </a:extLst>
          </p:cNvPr>
          <p:cNvSpPr txBox="1"/>
          <p:nvPr/>
        </p:nvSpPr>
        <p:spPr>
          <a:xfrm>
            <a:off x="42905" y="6289195"/>
            <a:ext cx="5469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2030</a:t>
            </a: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79D03CC4-A482-7AE1-AFD2-E490705273D1}"/>
              </a:ext>
            </a:extLst>
          </p:cNvPr>
          <p:cNvSpPr txBox="1"/>
          <p:nvPr/>
        </p:nvSpPr>
        <p:spPr>
          <a:xfrm>
            <a:off x="8045047" y="3199926"/>
            <a:ext cx="3091018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lang="de-DE" sz="1200" b="1" dirty="0">
                <a:solidFill>
                  <a:srgbClr val="46A800"/>
                </a:solidFill>
                <a:latin typeface="Montserrat" panose="00000500000000000000" pitchFamily="50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6GWS-250243</a:t>
            </a:r>
            <a:endParaRPr lang="en-GB" sz="1200" b="1" dirty="0">
              <a:solidFill>
                <a:srgbClr val="46A800"/>
              </a:solidFill>
              <a:latin typeface="Montserrat" panose="00000500000000000000" pitchFamily="50" charset="0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Picture 18" descr="A blue and black logo&#10;&#10;Description automatically generated">
            <a:extLst>
              <a:ext uri="{FF2B5EF4-FFF2-40B4-BE49-F238E27FC236}">
                <a16:creationId xmlns:a16="http://schemas.microsoft.com/office/drawing/2014/main" id="{D97AC74D-E6CE-3FF1-F966-B0EB7D84CEA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450" y="207063"/>
            <a:ext cx="1502268" cy="845025"/>
          </a:xfrm>
          <a:prstGeom prst="rect">
            <a:avLst/>
          </a:prstGeom>
        </p:spPr>
      </p:pic>
      <p:pic>
        <p:nvPicPr>
          <p:cNvPr id="24" name="Grafik 23" descr="Abzeichen Tick1 mit einfarbiger Füllung">
            <a:extLst>
              <a:ext uri="{FF2B5EF4-FFF2-40B4-BE49-F238E27FC236}">
                <a16:creationId xmlns:a16="http://schemas.microsoft.com/office/drawing/2014/main" id="{C0E33D6C-D440-153A-7BB2-F5902EC561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68765" y="1548702"/>
            <a:ext cx="625641" cy="625641"/>
          </a:xfrm>
          <a:prstGeom prst="rect">
            <a:avLst/>
          </a:prstGeom>
        </p:spPr>
      </p:pic>
      <p:pic>
        <p:nvPicPr>
          <p:cNvPr id="38" name="Grafik 37" descr="Abzeichen Tick1 mit einfarbiger Füllung">
            <a:extLst>
              <a:ext uri="{FF2B5EF4-FFF2-40B4-BE49-F238E27FC236}">
                <a16:creationId xmlns:a16="http://schemas.microsoft.com/office/drawing/2014/main" id="{6AD7159F-550D-522F-A4DE-D5394ECD182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68765" y="2795248"/>
            <a:ext cx="625641" cy="62564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A047B15-B705-C746-FB9A-E77B3BC55164}"/>
              </a:ext>
            </a:extLst>
          </p:cNvPr>
          <p:cNvSpPr txBox="1"/>
          <p:nvPr/>
        </p:nvSpPr>
        <p:spPr>
          <a:xfrm>
            <a:off x="7233703" y="1344080"/>
            <a:ext cx="4046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88950" eaLnBrk="1" fontAlgn="auto" hangingPunct="1">
              <a:spcAft>
                <a:spcPts val="100"/>
              </a:spcAft>
              <a:defRPr/>
            </a:pPr>
            <a:r>
              <a:rPr lang="en-US" sz="1200" dirty="0">
                <a:solidFill>
                  <a:srgbClr val="000000"/>
                </a:solidFill>
                <a:latin typeface="Montserrat" panose="00000500000000000000" pitchFamily="2" charset="0"/>
                <a:cs typeface="+mn-cs"/>
              </a:rPr>
              <a:t>To bring 3GPP closer to the ongoing initiatives of various global/regional research organizations and MRPs related to the  6G use cases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F9CB9B2-501E-B0C8-5B22-45640D278007}"/>
              </a:ext>
            </a:extLst>
          </p:cNvPr>
          <p:cNvSpPr/>
          <p:nvPr/>
        </p:nvSpPr>
        <p:spPr>
          <a:xfrm>
            <a:off x="676342" y="3867931"/>
            <a:ext cx="11010900" cy="825920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C431E01-75C7-3FE2-CEF5-F7BEB1BA5E94}"/>
              </a:ext>
            </a:extLst>
          </p:cNvPr>
          <p:cNvSpPr/>
          <p:nvPr/>
        </p:nvSpPr>
        <p:spPr>
          <a:xfrm>
            <a:off x="7208782" y="3807241"/>
            <a:ext cx="4478459" cy="5811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R="0" lvl="0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tabLst/>
              <a:defRPr/>
            </a:pPr>
            <a:r>
              <a:rPr lang="en-US" sz="1200" dirty="0">
                <a:solidFill>
                  <a:srgbClr val="000000"/>
                </a:solidFill>
                <a:latin typeface="Montserrat" panose="00000500000000000000" pitchFamily="2" charset="0"/>
              </a:rPr>
              <a:t>To share high-level information and establish high-level understanding of work split between 3GPP and O-RAN. 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19E8578-8C44-9DC0-8058-CD309E1138AD}"/>
              </a:ext>
            </a:extLst>
          </p:cNvPr>
          <p:cNvSpPr/>
          <p:nvPr/>
        </p:nvSpPr>
        <p:spPr>
          <a:xfrm>
            <a:off x="1787854" y="3898155"/>
            <a:ext cx="4339614" cy="76132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defTabSz="488950" eaLnBrk="1" fontAlgn="auto" hangingPunct="1">
              <a:spcAft>
                <a:spcPts val="400"/>
              </a:spcAft>
              <a:defRPr/>
            </a:pPr>
            <a:r>
              <a:rPr lang="en-US" sz="20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IntelOne Display Light" panose="020B0403020203020204" pitchFamily="34" charset="0"/>
              </a:rPr>
              <a:t>3GPP &amp; O-RAN ALLIANCE Joint Workshop on 6G Coordination </a:t>
            </a:r>
          </a:p>
          <a:p>
            <a:pPr defTabSz="488950" eaLnBrk="1" fontAlgn="auto" hangingPunct="1">
              <a:spcAft>
                <a:spcPct val="35000"/>
              </a:spcAft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Sophia Antipolis, France, April 24 – 15, 2025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39" name="TextBox 19">
            <a:extLst>
              <a:ext uri="{FF2B5EF4-FFF2-40B4-BE49-F238E27FC236}">
                <a16:creationId xmlns:a16="http://schemas.microsoft.com/office/drawing/2014/main" id="{83FB1A55-9FA2-E664-C48F-678A19694D5D}"/>
              </a:ext>
            </a:extLst>
          </p:cNvPr>
          <p:cNvSpPr txBox="1"/>
          <p:nvPr/>
        </p:nvSpPr>
        <p:spPr>
          <a:xfrm>
            <a:off x="8041035" y="4350961"/>
            <a:ext cx="3091018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lang="en-GB" sz="1200" b="1" dirty="0">
                <a:solidFill>
                  <a:srgbClr val="46A800"/>
                </a:solidFill>
                <a:latin typeface="Montserrat" panose="00000500000000000000" pitchFamily="50" charset="0"/>
                <a:sym typeface="Helvetica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3ORW-250035</a:t>
            </a:r>
            <a:endParaRPr lang="en-GB" sz="1200" b="1" dirty="0">
              <a:solidFill>
                <a:srgbClr val="46A800"/>
              </a:solidFill>
              <a:latin typeface="Montserrat" panose="00000500000000000000" pitchFamily="50" charset="0"/>
              <a:sym typeface="Helvetica"/>
            </a:endParaRPr>
          </a:p>
          <a:p>
            <a:pPr lvl="0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lang="en-GB" sz="1200" b="1" dirty="0">
                <a:solidFill>
                  <a:srgbClr val="46A800"/>
                </a:solidFill>
                <a:latin typeface="Montserrat" panose="00000500000000000000" pitchFamily="50" charset="0"/>
                <a:sym typeface="Helvetica"/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Grafik 37" descr="Abzeichen Tick1 mit einfarbiger Füllung">
            <a:extLst>
              <a:ext uri="{FF2B5EF4-FFF2-40B4-BE49-F238E27FC236}">
                <a16:creationId xmlns:a16="http://schemas.microsoft.com/office/drawing/2014/main" id="{5451EF6E-1F4E-417E-0B50-C390A7EF662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64753" y="3946283"/>
            <a:ext cx="625641" cy="625641"/>
          </a:xfrm>
          <a:prstGeom prst="rect">
            <a:avLst/>
          </a:prstGeom>
        </p:spPr>
      </p:pic>
      <p:pic>
        <p:nvPicPr>
          <p:cNvPr id="1026" name="Picture 2" descr="Shaking Hands Icon for Business PowerPoint Presentations ...">
            <a:extLst>
              <a:ext uri="{FF2B5EF4-FFF2-40B4-BE49-F238E27FC236}">
                <a16:creationId xmlns:a16="http://schemas.microsoft.com/office/drawing/2014/main" id="{7B719D32-F8AD-5B02-6387-D8B212D7C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alphaModFix amt="72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5630"/>
                    </a14:imgEffect>
                    <a14:imgEffect>
                      <a14:saturation sat="1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00" y="3984429"/>
            <a:ext cx="841074" cy="6430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279720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90587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905879"/>
            <a:ext cx="7846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11936" y="1905879"/>
            <a:ext cx="23829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953297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90587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44800" y="1905879"/>
            <a:ext cx="70025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784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95" name="Straight Connector 114">
            <a:extLst>
              <a:ext uri="{FF2B5EF4-FFF2-40B4-BE49-F238E27FC236}">
                <a16:creationId xmlns:a16="http://schemas.microsoft.com/office/drawing/2014/main" id="{2352004F-3081-FB14-E751-D8610A73D2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8512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90587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0165740" y="1905879"/>
            <a:ext cx="11905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8BFFB8E-C75E-2163-D123-A91C5C560BE4}"/>
              </a:ext>
            </a:extLst>
          </p:cNvPr>
          <p:cNvSpPr/>
          <p:nvPr/>
        </p:nvSpPr>
        <p:spPr>
          <a:xfrm>
            <a:off x="106547" y="5704370"/>
            <a:ext cx="12062001" cy="7433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581247" y="122305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778010" y="1060073"/>
            <a:ext cx="691215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063750" y="1413837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#103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7536355" y="1413837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#111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261943" y="1413837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#107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869119" y="1413837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#104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5081553" y="1413837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#108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8349808" y="1413837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#112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2666021" y="1413837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#105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918970" y="1413837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#109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247799" y="1413837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#102</a:t>
              </a:r>
              <a:endParaRPr kumimoji="0" lang="en-GB" altLang="en-US" sz="5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469274" y="1413837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#106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720388" y="1413837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#110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1278088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4326087" y="2781600"/>
            <a:ext cx="342813" cy="29273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2464" y="3049017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6G 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6150591" y="522919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9158089" y="1400291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#113</a:t>
              </a:r>
              <a:endParaRPr kumimoji="0" lang="en-GB" altLang="en-US" sz="5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9931704" y="1400291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#114</a:t>
              </a:r>
              <a:endParaRPr kumimoji="0" lang="en-GB" altLang="en-US" sz="5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8805" y="1418353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#115</a:t>
            </a:r>
            <a:endParaRPr kumimoji="0" lang="en-GB" altLang="en-US" sz="5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623671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601092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Jun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538943" y="1949144"/>
            <a:ext cx="321992" cy="29372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942" y="2225342"/>
            <a:ext cx="1532049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IMT-2030 use cases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559" y="1413837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#116</a:t>
            </a:r>
            <a:endParaRPr kumimoji="0" lang="en-GB" altLang="en-US" sz="5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713857" y="1946539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833317" y="1955424"/>
            <a:ext cx="1110828" cy="29238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844800" y="2316675"/>
            <a:ext cx="921173" cy="3883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3648570" y="2362043"/>
            <a:ext cx="1697849" cy="32434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4632962" y="2805557"/>
            <a:ext cx="3991751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5311936" y="4483356"/>
            <a:ext cx="5766983" cy="26188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5210953" y="3357427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7721600" y="5217386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737611" y="121854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934374" y="1055560"/>
            <a:ext cx="670376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939135" y="1223064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8135898" y="1060082"/>
            <a:ext cx="679994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1209523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10885866" y="1064604"/>
            <a:ext cx="675185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323374" y="3951566"/>
            <a:ext cx="1754414" cy="4954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4133088" y="3341289"/>
            <a:ext cx="1258485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4462539" y="3997889"/>
            <a:ext cx="15985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SA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4/5/6 SID </a:t>
            </a: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6158438" y="4820937"/>
            <a:ext cx="5672323" cy="28303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10165740" y="3339409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10709145" y="521119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10610953" y="5340372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0D8AD-275C-199D-B99A-DA3D057DF43E}"/>
              </a:ext>
            </a:extLst>
          </p:cNvPr>
          <p:cNvSpPr txBox="1">
            <a:spLocks/>
          </p:cNvSpPr>
          <p:nvPr/>
        </p:nvSpPr>
        <p:spPr>
          <a:xfrm>
            <a:off x="1948441" y="201348"/>
            <a:ext cx="9715405" cy="707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6096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  <a:sym typeface="Helvetica"/>
              </a:rPr>
              <a:t>Release 20: 6G Study Item (SI) timeline</a:t>
            </a:r>
          </a:p>
          <a:p>
            <a:pPr marL="0" marR="0" lvl="0" indent="0" algn="l" defTabSz="6096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sym typeface="Helvetica"/>
            </a:endParaRPr>
          </a:p>
        </p:txBody>
      </p:sp>
      <p:sp>
        <p:nvSpPr>
          <p:cNvPr id="7" name="Chevron 60">
            <a:extLst>
              <a:ext uri="{FF2B5EF4-FFF2-40B4-BE49-F238E27FC236}">
                <a16:creationId xmlns:a16="http://schemas.microsoft.com/office/drawing/2014/main" id="{2158C7A4-C696-4D3E-9392-6387CDEE1083}"/>
              </a:ext>
            </a:extLst>
          </p:cNvPr>
          <p:cNvSpPr/>
          <p:nvPr/>
        </p:nvSpPr>
        <p:spPr bwMode="auto">
          <a:xfrm>
            <a:off x="10413469" y="5834334"/>
            <a:ext cx="1755079" cy="31540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proposals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DE698BE-1E64-4162-9FD3-D2922C9FE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99" y="5834334"/>
            <a:ext cx="512606" cy="520862"/>
          </a:xfrm>
          <a:prstGeom prst="rect">
            <a:avLst/>
          </a:prstGeom>
        </p:spPr>
      </p:pic>
      <p:sp>
        <p:nvSpPr>
          <p:cNvPr id="11" name="Chevron 60">
            <a:extLst>
              <a:ext uri="{FF2B5EF4-FFF2-40B4-BE49-F238E27FC236}">
                <a16:creationId xmlns:a16="http://schemas.microsoft.com/office/drawing/2014/main" id="{C93BA056-722A-420C-8C39-5FB3BE6E6DD3}"/>
              </a:ext>
            </a:extLst>
          </p:cNvPr>
          <p:cNvSpPr/>
          <p:nvPr/>
        </p:nvSpPr>
        <p:spPr bwMode="auto">
          <a:xfrm>
            <a:off x="984340" y="5848291"/>
            <a:ext cx="6744251" cy="31403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IMT-2030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Technical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Performance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Requirements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5BFDF589-4AD1-47DD-89B7-BAEAFEF8F9A7}"/>
              </a:ext>
            </a:extLst>
          </p:cNvPr>
          <p:cNvSpPr/>
          <p:nvPr/>
        </p:nvSpPr>
        <p:spPr bwMode="auto">
          <a:xfrm>
            <a:off x="9454746" y="5884700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42025CAC-0C24-4ACB-9E0B-6D6F8C97759A}"/>
              </a:ext>
            </a:extLst>
          </p:cNvPr>
          <p:cNvSpPr/>
          <p:nvPr/>
        </p:nvSpPr>
        <p:spPr bwMode="auto">
          <a:xfrm>
            <a:off x="7336648" y="5843358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2B2D820C-9C93-4AB9-A7E8-040BF4FE21DE}"/>
              </a:ext>
            </a:extLst>
          </p:cNvPr>
          <p:cNvSpPr/>
          <p:nvPr/>
        </p:nvSpPr>
        <p:spPr bwMode="auto">
          <a:xfrm>
            <a:off x="10409920" y="5859001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E8142E9E-247C-456C-95F4-E26A1D481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1473" y="5764869"/>
            <a:ext cx="1298173" cy="64633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Requirements, evaluation criteria and submission templates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id="{045C3E92-97E8-425C-8081-6C6F4DF84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1281" y="6125359"/>
            <a:ext cx="1519762" cy="3693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on technology proposals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pic>
        <p:nvPicPr>
          <p:cNvPr id="19" name="Picture 18" descr="A blue and black logo&#10;&#10;Description automatically generated">
            <a:extLst>
              <a:ext uri="{FF2B5EF4-FFF2-40B4-BE49-F238E27FC236}">
                <a16:creationId xmlns:a16="http://schemas.microsoft.com/office/drawing/2014/main" id="{EAF4A5A6-CEE9-C777-EB26-DF1696F89E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122839"/>
            <a:ext cx="1364884" cy="767747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315D6B5-1C24-991D-B0DD-653D8A8B28C3}"/>
              </a:ext>
            </a:extLst>
          </p:cNvPr>
          <p:cNvSpPr/>
          <p:nvPr/>
        </p:nvSpPr>
        <p:spPr>
          <a:xfrm>
            <a:off x="114720" y="2996698"/>
            <a:ext cx="3495961" cy="2638247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6G SI Approval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SA1 SI approval: TSG#105 (Sept 2024)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Helvetica Neue"/>
              <a:cs typeface="Helvetica Neue"/>
            </a:endParaRP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SA2 SI approval: TSG#108 (Jun 2025)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Helvetica Neue"/>
              <a:cs typeface="Helvetica Neue"/>
            </a:endParaRPr>
          </a:p>
          <a:p>
            <a:pPr marL="342900" lvl="2" indent="-171450" defTabSz="711200" eaLnBrk="1" fontAlgn="auto" hangingPunct="1">
              <a:lnSpc>
                <a:spcPct val="90000"/>
              </a:lnSpc>
              <a:spcAft>
                <a:spcPts val="600"/>
              </a:spcAft>
              <a:buFontTx/>
              <a:buChar char="•"/>
              <a:defRPr/>
            </a:pPr>
            <a:r>
              <a:rPr lang="nb-NO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a typeface="Helvetica Neue"/>
                <a:cs typeface="Helvetica Neue"/>
              </a:rPr>
              <a:t>SA3 SI approval: TSG#109 (Sep 2025)</a:t>
            </a:r>
          </a:p>
          <a:p>
            <a:pPr marL="342900" lvl="2" indent="-171450" defTabSz="711200" eaLnBrk="1" fontAlgn="auto" hangingPunct="1">
              <a:lnSpc>
                <a:spcPct val="90000"/>
              </a:lnSpc>
              <a:spcAft>
                <a:spcPts val="600"/>
              </a:spcAft>
              <a:buFontTx/>
              <a:buChar char="•"/>
              <a:defRPr/>
            </a:pPr>
            <a:r>
              <a:rPr lang="nb-NO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a typeface="Helvetica Neue"/>
                <a:cs typeface="Helvetica Neue"/>
              </a:rPr>
              <a:t>SA5 (CH) SI approval: TSG#109 (Sep 2025)</a:t>
            </a:r>
            <a:endParaRPr lang="en-US" sz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a typeface="Helvetica Neue"/>
              <a:cs typeface="Helvetica Neue"/>
            </a:endParaRP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Other SA WG (SA4, SA5, SA6) SI approval: expected at TSG#110 meeting</a:t>
            </a:r>
          </a:p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6G SI completion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SA1 6G SI completion: Mar 2026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SA2 6G SI completion: No later than Mar 2027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  <a:ea typeface="Helvetica Neue"/>
                <a:cs typeface="Helvetica Neue"/>
              </a:rPr>
              <a:t>SA3 6G SI completion: June 2027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Helvetica Neue"/>
              <a:cs typeface="Helvetica Neue"/>
            </a:endParaRP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Helvetica Neue"/>
              <a:cs typeface="Helvetica Neue"/>
            </a:endParaRPr>
          </a:p>
          <a:p>
            <a:pPr marL="0" marR="0" lvl="1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Helvetica Neue"/>
              <a:cs typeface="Helvetica Neue"/>
            </a:endParaRP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78AB46C1-C8F9-386B-77E1-01C807566578}"/>
              </a:ext>
            </a:extLst>
          </p:cNvPr>
          <p:cNvSpPr/>
          <p:nvPr/>
        </p:nvSpPr>
        <p:spPr bwMode="auto">
          <a:xfrm>
            <a:off x="6127292" y="3746670"/>
            <a:ext cx="562517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C03BD664-D6BC-2ABA-C881-53BC088D0F52}"/>
              </a:ext>
            </a:extLst>
          </p:cNvPr>
          <p:cNvSpPr/>
          <p:nvPr/>
        </p:nvSpPr>
        <p:spPr bwMode="auto">
          <a:xfrm>
            <a:off x="6118915" y="4088898"/>
            <a:ext cx="562517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</a:t>
            </a:r>
            <a:r>
              <a:rPr lang="fr-FR" sz="11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5-CH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64621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A6064-56F3-A979-CCC4-515565E50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971CAAFB-11B3-D34A-0B80-760E016A39B0}"/>
              </a:ext>
            </a:extLst>
          </p:cNvPr>
          <p:cNvSpPr txBox="1">
            <a:spLocks/>
          </p:cNvSpPr>
          <p:nvPr/>
        </p:nvSpPr>
        <p:spPr>
          <a:xfrm>
            <a:off x="2207107" y="294292"/>
            <a:ext cx="6864704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dirty="0"/>
              <a:t>Rel-20 6G Study Status: SA1 (1/2)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7A11928-0444-7DB7-268B-2EFD930AFFDC}"/>
              </a:ext>
            </a:extLst>
          </p:cNvPr>
          <p:cNvSpPr/>
          <p:nvPr/>
        </p:nvSpPr>
        <p:spPr>
          <a:xfrm>
            <a:off x="221511" y="1148190"/>
            <a:ext cx="11748977" cy="792461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68580" tIns="34290" rIns="68580" bIns="34290" rtlCol="0" anchor="ctr" anchorCtr="0"/>
          <a:lstStyle/>
          <a:p>
            <a:pPr algn="ctr" defTabSz="914400">
              <a:lnSpc>
                <a:spcPct val="12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3GPP SA1 6G study has completed 77%, TR 22.870 has reached 483 pages including 189 use cases. </a:t>
            </a:r>
          </a:p>
          <a:p>
            <a:pPr algn="ctr" defTabSz="914400">
              <a:lnSpc>
                <a:spcPct val="12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 and system and operation aspects are the most heated topics. 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4F5A7817-AF13-FB5D-A911-B24D3D3D14D2}"/>
              </a:ext>
            </a:extLst>
          </p:cNvPr>
          <p:cNvGraphicFramePr>
            <a:graphicFrameLocks/>
          </p:cNvGraphicFramePr>
          <p:nvPr/>
        </p:nvGraphicFramePr>
        <p:xfrm>
          <a:off x="6786106" y="1946889"/>
          <a:ext cx="6143831" cy="4116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199CB9EE-5DEF-A3BF-CC21-A3F1A65D21B5}"/>
              </a:ext>
            </a:extLst>
          </p:cNvPr>
          <p:cNvSpPr txBox="1"/>
          <p:nvPr/>
        </p:nvSpPr>
        <p:spPr>
          <a:xfrm>
            <a:off x="367323" y="5878905"/>
            <a:ext cx="676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Number of use cases and potential requirements per clause </a:t>
            </a:r>
            <a:endParaRPr lang="zh-CN" altLang="en-US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C100EEA-EB8B-0DFF-6216-E6BADB0D6C34}"/>
              </a:ext>
            </a:extLst>
          </p:cNvPr>
          <p:cNvSpPr txBox="1"/>
          <p:nvPr/>
        </p:nvSpPr>
        <p:spPr>
          <a:xfrm>
            <a:off x="8525675" y="5872055"/>
            <a:ext cx="2840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Contribution of SA1#111</a:t>
            </a:r>
            <a:endParaRPr lang="zh-CN" alt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73F29F-E8D5-F911-EF2B-F12A23E3D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4" y="2454875"/>
            <a:ext cx="6762514" cy="3188042"/>
          </a:xfrm>
          <a:prstGeom prst="rect">
            <a:avLst/>
          </a:prstGeom>
        </p:spPr>
      </p:pic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6D4784A7-7807-A9B7-243C-0AF944A6C9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77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FA17E-6608-3764-DDB6-14827E421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D41496-B7A0-1A65-E2DE-92F4BA4F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348" y="276602"/>
            <a:ext cx="7299841" cy="471454"/>
          </a:xfrm>
        </p:spPr>
        <p:txBody>
          <a:bodyPr>
            <a:noAutofit/>
          </a:bodyPr>
          <a:lstStyle/>
          <a:p>
            <a:r>
              <a:rPr lang="en-GB" sz="3600" dirty="0"/>
              <a:t>Rel-20 6G Study Status: SA1 (2/2)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51F7B3-5772-7EDC-4DF4-2D79BF07F862}"/>
              </a:ext>
            </a:extLst>
          </p:cNvPr>
          <p:cNvSpPr txBox="1"/>
          <p:nvPr/>
        </p:nvSpPr>
        <p:spPr>
          <a:xfrm>
            <a:off x="8037096" y="1659285"/>
            <a:ext cx="39263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FS_6G_REQ SID</a:t>
            </a:r>
            <a:r>
              <a:rPr lang="en-US" dirty="0"/>
              <a:t>: </a:t>
            </a:r>
            <a:r>
              <a:rPr lang="en-GB" dirty="0">
                <a:hlinkClick r:id="rId2"/>
              </a:rPr>
              <a:t>SP-241391</a:t>
            </a:r>
            <a:r>
              <a:rPr lang="en-GB" dirty="0"/>
              <a:t> (Approved in SA#105, Sep 2024)</a:t>
            </a:r>
            <a:endParaRPr lang="en-US" dirty="0"/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Latest TR</a:t>
            </a:r>
            <a:r>
              <a:rPr lang="en-US" dirty="0"/>
              <a:t>: </a:t>
            </a:r>
            <a:r>
              <a:rPr lang="en-US" dirty="0">
                <a:hlinkClick r:id="rId3"/>
              </a:rPr>
              <a:t>TR 22.870-v041</a:t>
            </a:r>
            <a:endParaRPr lang="en-US" dirty="0"/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Consolidation of use cases will start at Nov meeting.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SA1 6G study (FS_6G_REQ) is expected to be complete in SA#111, Mar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C3BD4D-4E6E-0311-9535-D249F7290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51799"/>
            <a:ext cx="7656095" cy="5360642"/>
          </a:xfrm>
          <a:prstGeom prst="rect">
            <a:avLst/>
          </a:prstGeom>
        </p:spPr>
      </p:pic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BEDE7C37-CF75-30D3-92A3-9D86D25B13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5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DBA2E-3793-99CA-2DA2-F25EC96C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397" y="0"/>
            <a:ext cx="8790721" cy="694267"/>
          </a:xfrm>
        </p:spPr>
        <p:txBody>
          <a:bodyPr>
            <a:normAutofit/>
          </a:bodyPr>
          <a:lstStyle/>
          <a:p>
            <a:r>
              <a:rPr lang="en-GB" sz="3600" dirty="0"/>
              <a:t>Rel-20 6G Study Status: SA2 (1/2)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7458A-2696-888A-CB16-72B72DE45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303" y="1433632"/>
            <a:ext cx="5556455" cy="4902624"/>
          </a:xfrm>
        </p:spPr>
        <p:txBody>
          <a:bodyPr/>
          <a:lstStyle/>
          <a:p>
            <a:r>
              <a:rPr lang="en-US" sz="2133" b="1" dirty="0"/>
              <a:t>FS_6G_ARC SID</a:t>
            </a:r>
            <a:r>
              <a:rPr lang="en-US" sz="2133" dirty="0"/>
              <a:t>: </a:t>
            </a:r>
            <a:r>
              <a:rPr lang="en-US" sz="2133" dirty="0">
                <a:hlinkClick r:id="rId2"/>
              </a:rPr>
              <a:t>SP-250806</a:t>
            </a:r>
            <a:r>
              <a:rPr lang="en-US" sz="2133" dirty="0"/>
              <a:t> (Approved in SA#108, June 2025)</a:t>
            </a:r>
          </a:p>
          <a:p>
            <a:r>
              <a:rPr lang="en-US" sz="2133" b="1" dirty="0"/>
              <a:t>Latest TR</a:t>
            </a:r>
            <a:r>
              <a:rPr lang="en-US" sz="2133" dirty="0"/>
              <a:t>: </a:t>
            </a:r>
            <a:r>
              <a:rPr lang="en-US" sz="2133" dirty="0">
                <a:hlinkClick r:id="rId3"/>
              </a:rPr>
              <a:t>TR 23.801-01 v0.2.0</a:t>
            </a:r>
            <a:endParaRPr lang="en-US" sz="2133" dirty="0"/>
          </a:p>
          <a:p>
            <a:r>
              <a:rPr lang="en-US" sz="2000" dirty="0"/>
              <a:t>8 Work Tasks (WTs) captured in the SID. WTs scope are being further refined. Target is to complete (most) WT updates and Key Issues at SA2#172 (Nov) and start documenting solutions at SA2#173 (Feb)</a:t>
            </a:r>
          </a:p>
          <a:p>
            <a:r>
              <a:rPr lang="en-US" sz="2000" dirty="0"/>
              <a:t>SA2 6G study (FS_6G_ARC) is expected to be complete by no later than Mar 2027</a:t>
            </a:r>
          </a:p>
          <a:p>
            <a:pPr lvl="1"/>
            <a:r>
              <a:rPr lang="en-US" sz="1800" dirty="0"/>
              <a:t>Exact completion date will be decided at Dec SA#110 meeting. </a:t>
            </a:r>
          </a:p>
          <a:p>
            <a:endParaRPr lang="en-US" sz="2133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AF6ECC2-E501-3BFA-83A9-B4F9955AF7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0938554"/>
              </p:ext>
            </p:extLst>
          </p:nvPr>
        </p:nvGraphicFramePr>
        <p:xfrm>
          <a:off x="6510424" y="731527"/>
          <a:ext cx="4756432" cy="61264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38592">
                  <a:extLst>
                    <a:ext uri="{9D8B030D-6E8A-4147-A177-3AD203B41FA5}">
                      <a16:colId xmlns:a16="http://schemas.microsoft.com/office/drawing/2014/main" val="3558262350"/>
                    </a:ext>
                  </a:extLst>
                </a:gridCol>
                <a:gridCol w="3817840">
                  <a:extLst>
                    <a:ext uri="{9D8B030D-6E8A-4147-A177-3AD203B41FA5}">
                      <a16:colId xmlns:a16="http://schemas.microsoft.com/office/drawing/2014/main" val="1879693932"/>
                    </a:ext>
                  </a:extLst>
                </a:gridCol>
              </a:tblGrid>
              <a:tr h="27161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WT number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Topic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422998976"/>
                  </a:ext>
                </a:extLst>
              </a:tr>
              <a:tr h="271617">
                <a:tc>
                  <a:txBody>
                    <a:bodyPr/>
                    <a:lstStyle/>
                    <a:p>
                      <a:r>
                        <a:rPr lang="en-US" sz="1000"/>
                        <a:t>WT#1.1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Control Plane, NAS, Mobility management, Identities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4270784426"/>
                  </a:ext>
                </a:extLst>
              </a:tr>
              <a:tr h="271617">
                <a:tc rowSpan="10">
                  <a:txBody>
                    <a:bodyPr/>
                    <a:lstStyle/>
                    <a:p>
                      <a:r>
                        <a:rPr lang="en-US" sz="1000"/>
                        <a:t>WT#1.2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SBA framework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402829901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Network Slicing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455575401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Network sharing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910296159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User Plane architecture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816899272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QoS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273803438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Policy control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826485871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Network exposure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4292410143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FWA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967067606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Localized service access / NPN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322063498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Energy efficiency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815431913"/>
                  </a:ext>
                </a:extLst>
              </a:tr>
              <a:tr h="271617">
                <a:tc>
                  <a:txBody>
                    <a:bodyPr/>
                    <a:lstStyle/>
                    <a:p>
                      <a:r>
                        <a:rPr lang="en-US" sz="1000"/>
                        <a:t>WT#1.3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Non-3GPP access 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433982079"/>
                  </a:ext>
                </a:extLst>
              </a:tr>
              <a:tr h="422516">
                <a:tc>
                  <a:txBody>
                    <a:bodyPr/>
                    <a:lstStyle/>
                    <a:p>
                      <a:r>
                        <a:rPr lang="en-US" sz="1000"/>
                        <a:t>WT#1.4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Support of essential/regulatory services (e.g. voice, emergency, messaging/SMS, location services, MPS, MCS, PWS)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419209701"/>
                  </a:ext>
                </a:extLst>
              </a:tr>
              <a:tr h="271617">
                <a:tc>
                  <a:txBody>
                    <a:bodyPr/>
                    <a:lstStyle/>
                    <a:p>
                      <a:r>
                        <a:rPr lang="en-US" sz="1000"/>
                        <a:t>WT#2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Migration and Interworking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337175404"/>
                  </a:ext>
                </a:extLst>
              </a:tr>
              <a:tr h="271617">
                <a:tc rowSpan="2">
                  <a:txBody>
                    <a:bodyPr/>
                    <a:lstStyle/>
                    <a:p>
                      <a:r>
                        <a:rPr lang="en-US" sz="1000"/>
                        <a:t>WT#3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3.1: AI for 6G network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4043531130"/>
                  </a:ext>
                </a:extLst>
              </a:tr>
              <a:tr h="271617">
                <a:tc vMerge="1">
                  <a:txBody>
                    <a:bodyPr/>
                    <a:lstStyle/>
                    <a:p>
                      <a:endParaRPr lang="en-US" sz="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3.2: 6G network for AI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427272634"/>
                  </a:ext>
                </a:extLst>
              </a:tr>
              <a:tr h="271617">
                <a:tc>
                  <a:txBody>
                    <a:bodyPr/>
                    <a:lstStyle/>
                    <a:p>
                      <a:r>
                        <a:rPr lang="en-US" sz="1000"/>
                        <a:t>WT#4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Sensing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700491781"/>
                  </a:ext>
                </a:extLst>
              </a:tr>
              <a:tr h="271617">
                <a:tc>
                  <a:txBody>
                    <a:bodyPr/>
                    <a:lstStyle/>
                    <a:p>
                      <a:r>
                        <a:rPr lang="en-US" sz="1000"/>
                        <a:t>WT#5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Data Framework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36826282"/>
                  </a:ext>
                </a:extLst>
              </a:tr>
              <a:tr h="271617">
                <a:tc>
                  <a:txBody>
                    <a:bodyPr/>
                    <a:lstStyle/>
                    <a:p>
                      <a:r>
                        <a:rPr lang="en-US" sz="1000"/>
                        <a:t>WT#6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Compute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26888893"/>
                  </a:ext>
                </a:extLst>
              </a:tr>
              <a:tr h="271617">
                <a:tc>
                  <a:txBody>
                    <a:bodyPr/>
                    <a:lstStyle/>
                    <a:p>
                      <a:r>
                        <a:rPr lang="en-US" sz="1000"/>
                        <a:t>WT#7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6G Non-Terrestrial Networks (NTN)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943395971"/>
                  </a:ext>
                </a:extLst>
              </a:tr>
              <a:tr h="271617">
                <a:tc>
                  <a:txBody>
                    <a:bodyPr/>
                    <a:lstStyle/>
                    <a:p>
                      <a:r>
                        <a:rPr lang="en-US" sz="1000"/>
                        <a:t>WT#8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Cellular IoT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370355790"/>
                  </a:ext>
                </a:extLst>
              </a:tr>
            </a:tbl>
          </a:graphicData>
        </a:graphic>
      </p:graphicFrame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57A04499-C12D-DF71-C989-0C27256251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3248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2234694" y="133583"/>
            <a:ext cx="9522691" cy="518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itchFamily="34" charset="0"/>
              </a:rPr>
              <a:t>Rel-20 6G Study Status: SA2 (</a:t>
            </a:r>
            <a:r>
              <a:rPr lang="en-GB" sz="3600" b="0" dirty="0">
                <a:solidFill>
                  <a:prstClr val="black"/>
                </a:solidFill>
                <a:cs typeface="Arial" pitchFamily="34" charset="0"/>
              </a:rPr>
              <a:t>2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itchFamily="34" charset="0"/>
              </a:rPr>
              <a:t>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94FDA59-5A25-B9F9-9EE0-97C1E26EBF41}"/>
              </a:ext>
            </a:extLst>
          </p:cNvPr>
          <p:cNvGrpSpPr/>
          <p:nvPr/>
        </p:nvGrpSpPr>
        <p:grpSpPr>
          <a:xfrm>
            <a:off x="1188921" y="893965"/>
            <a:ext cx="10408646" cy="5964035"/>
            <a:chOff x="254840" y="629270"/>
            <a:chExt cx="10855906" cy="6257969"/>
          </a:xfrm>
        </p:grpSpPr>
        <p:cxnSp>
          <p:nvCxnSpPr>
            <p:cNvPr id="17478" name="Straight Connector 114">
              <a:extLst>
                <a:ext uri="{FF2B5EF4-FFF2-40B4-BE49-F238E27FC236}">
                  <a16:creationId xmlns:a16="http://schemas.microsoft.com/office/drawing/2014/main" id="{253E0E35-9953-58B7-30B7-B93BBB533F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95835" y="1446815"/>
              <a:ext cx="11892" cy="506355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7489" name="Group 17488">
              <a:extLst>
                <a:ext uri="{FF2B5EF4-FFF2-40B4-BE49-F238E27FC236}">
                  <a16:creationId xmlns:a16="http://schemas.microsoft.com/office/drawing/2014/main" id="{D08FB91D-770B-B580-B528-B623B4BC2A75}"/>
                </a:ext>
              </a:extLst>
            </p:cNvPr>
            <p:cNvGrpSpPr/>
            <p:nvPr/>
          </p:nvGrpSpPr>
          <p:grpSpPr>
            <a:xfrm>
              <a:off x="6016669" y="1003181"/>
              <a:ext cx="454161" cy="441216"/>
              <a:chOff x="6333712" y="755453"/>
              <a:chExt cx="340621" cy="330912"/>
            </a:xfrm>
          </p:grpSpPr>
          <p:sp>
            <p:nvSpPr>
              <p:cNvPr id="17440" name="TextBox 86">
                <a:extLst>
                  <a:ext uri="{FF2B5EF4-FFF2-40B4-BE49-F238E27FC236}">
                    <a16:creationId xmlns:a16="http://schemas.microsoft.com/office/drawing/2014/main" id="{6A931EFD-74D2-FC18-4BBF-502319A23C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33712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#113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49" name="TextBox 60">
                <a:extLst>
                  <a:ext uri="{FF2B5EF4-FFF2-40B4-BE49-F238E27FC236}">
                    <a16:creationId xmlns:a16="http://schemas.microsoft.com/office/drawing/2014/main" id="{11D523C6-2A70-26A7-1D99-1B54A6962C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3653F7-377D-9559-CA06-3E13217E3369}"/>
                </a:ext>
              </a:extLst>
            </p:cNvPr>
            <p:cNvGrpSpPr/>
            <p:nvPr/>
          </p:nvGrpSpPr>
          <p:grpSpPr>
            <a:xfrm>
              <a:off x="1795377" y="1006253"/>
              <a:ext cx="484992" cy="441216"/>
              <a:chOff x="3683640" y="755453"/>
              <a:chExt cx="363744" cy="330912"/>
            </a:xfrm>
          </p:grpSpPr>
          <p:sp>
            <p:nvSpPr>
              <p:cNvPr id="17436" name="TextBox 86">
                <a:extLst>
                  <a:ext uri="{FF2B5EF4-FFF2-40B4-BE49-F238E27FC236}">
                    <a16:creationId xmlns:a16="http://schemas.microsoft.com/office/drawing/2014/main" id="{58981BF9-119B-4A80-8B18-44F700DD45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0895" y="755453"/>
                <a:ext cx="34648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#109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0" name="TextBox 61">
                <a:extLst>
                  <a:ext uri="{FF2B5EF4-FFF2-40B4-BE49-F238E27FC236}">
                    <a16:creationId xmlns:a16="http://schemas.microsoft.com/office/drawing/2014/main" id="{10B86475-D05A-F024-8D10-3834410937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7476" name="Group 17475">
              <a:extLst>
                <a:ext uri="{FF2B5EF4-FFF2-40B4-BE49-F238E27FC236}">
                  <a16:creationId xmlns:a16="http://schemas.microsoft.com/office/drawing/2014/main" id="{42783D1B-5915-E686-B1DF-AC2941019424}"/>
                </a:ext>
              </a:extLst>
            </p:cNvPr>
            <p:cNvGrpSpPr/>
            <p:nvPr/>
          </p:nvGrpSpPr>
          <p:grpSpPr>
            <a:xfrm>
              <a:off x="2962379" y="1006253"/>
              <a:ext cx="468877" cy="441216"/>
              <a:chOff x="4403867" y="755453"/>
              <a:chExt cx="351657" cy="330912"/>
            </a:xfrm>
          </p:grpSpPr>
          <p:sp>
            <p:nvSpPr>
              <p:cNvPr id="17437" name="TextBox 86">
                <a:extLst>
                  <a:ext uri="{FF2B5EF4-FFF2-40B4-BE49-F238E27FC236}">
                    <a16:creationId xmlns:a16="http://schemas.microsoft.com/office/drawing/2014/main" id="{FEF09D13-9AE7-21AF-924D-235C465BCB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#110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2" name="TextBox 63">
                <a:extLst>
                  <a:ext uri="{FF2B5EF4-FFF2-40B4-BE49-F238E27FC236}">
                    <a16:creationId xmlns:a16="http://schemas.microsoft.com/office/drawing/2014/main" id="{B7BB6509-4F48-4659-60CC-4CD60BF4B7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7477" name="Group 17476">
              <a:extLst>
                <a:ext uri="{FF2B5EF4-FFF2-40B4-BE49-F238E27FC236}">
                  <a16:creationId xmlns:a16="http://schemas.microsoft.com/office/drawing/2014/main" id="{FA1DC7AC-7706-EA7D-0E2A-1F7AC3F2258D}"/>
                </a:ext>
              </a:extLst>
            </p:cNvPr>
            <p:cNvGrpSpPr/>
            <p:nvPr/>
          </p:nvGrpSpPr>
          <p:grpSpPr>
            <a:xfrm>
              <a:off x="3979388" y="1026237"/>
              <a:ext cx="442750" cy="441216"/>
              <a:chOff x="5129853" y="755453"/>
              <a:chExt cx="332063" cy="330912"/>
            </a:xfrm>
          </p:grpSpPr>
          <p:sp>
            <p:nvSpPr>
              <p:cNvPr id="17438" name="TextBox 86">
                <a:extLst>
                  <a:ext uri="{FF2B5EF4-FFF2-40B4-BE49-F238E27FC236}">
                    <a16:creationId xmlns:a16="http://schemas.microsoft.com/office/drawing/2014/main" id="{11FB991E-569C-E793-E8D8-9E228FDDF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45753" y="755453"/>
                <a:ext cx="29840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#111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5" name="TextBox 66">
                <a:extLst>
                  <a:ext uri="{FF2B5EF4-FFF2-40B4-BE49-F238E27FC236}">
                    <a16:creationId xmlns:a16="http://schemas.microsoft.com/office/drawing/2014/main" id="{4B4B0B0E-28A4-0105-E66C-8A8333E611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35396D1-395D-655F-8E73-A7129BF72176}"/>
                </a:ext>
              </a:extLst>
            </p:cNvPr>
            <p:cNvGrpSpPr/>
            <p:nvPr/>
          </p:nvGrpSpPr>
          <p:grpSpPr>
            <a:xfrm>
              <a:off x="962594" y="1006253"/>
              <a:ext cx="466794" cy="441216"/>
              <a:chOff x="3012498" y="755453"/>
              <a:chExt cx="350096" cy="330912"/>
            </a:xfrm>
          </p:grpSpPr>
          <p:sp>
            <p:nvSpPr>
              <p:cNvPr id="17435" name="TextBox 86">
                <a:extLst>
                  <a:ext uri="{FF2B5EF4-FFF2-40B4-BE49-F238E27FC236}">
                    <a16:creationId xmlns:a16="http://schemas.microsoft.com/office/drawing/2014/main" id="{2ADC4CDE-F1A3-6E94-6512-7285983883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2498" y="755453"/>
                <a:ext cx="35009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#108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8" name="TextBox 70">
                <a:extLst>
                  <a:ext uri="{FF2B5EF4-FFF2-40B4-BE49-F238E27FC236}">
                    <a16:creationId xmlns:a16="http://schemas.microsoft.com/office/drawing/2014/main" id="{01CE645F-8CED-7913-53C8-9468C2B017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5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grpSp>
          <p:nvGrpSpPr>
            <p:cNvPr id="17481" name="Group 17480">
              <a:extLst>
                <a:ext uri="{FF2B5EF4-FFF2-40B4-BE49-F238E27FC236}">
                  <a16:creationId xmlns:a16="http://schemas.microsoft.com/office/drawing/2014/main" id="{F75057D1-7761-0C3C-B95B-D7F0AFE0E076}"/>
                </a:ext>
              </a:extLst>
            </p:cNvPr>
            <p:cNvGrpSpPr/>
            <p:nvPr/>
          </p:nvGrpSpPr>
          <p:grpSpPr>
            <a:xfrm>
              <a:off x="5012027" y="994715"/>
              <a:ext cx="440614" cy="441216"/>
              <a:chOff x="5771203" y="755453"/>
              <a:chExt cx="330461" cy="330912"/>
            </a:xfrm>
          </p:grpSpPr>
          <p:sp>
            <p:nvSpPr>
              <p:cNvPr id="17439" name="TextBox 86">
                <a:extLst>
                  <a:ext uri="{FF2B5EF4-FFF2-40B4-BE49-F238E27FC236}">
                    <a16:creationId xmlns:a16="http://schemas.microsoft.com/office/drawing/2014/main" id="{3428D37B-08D1-24DC-2032-8DD18AFD34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5231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#112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9" name="TextBox 71">
                <a:extLst>
                  <a:ext uri="{FF2B5EF4-FFF2-40B4-BE49-F238E27FC236}">
                    <a16:creationId xmlns:a16="http://schemas.microsoft.com/office/drawing/2014/main" id="{B8CC51AC-4382-E7E2-EF4E-204594DAC3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sp>
          <p:nvSpPr>
            <p:cNvPr id="17475" name="TextBox 67">
              <a:extLst>
                <a:ext uri="{FF2B5EF4-FFF2-40B4-BE49-F238E27FC236}">
                  <a16:creationId xmlns:a16="http://schemas.microsoft.com/office/drawing/2014/main" id="{1F8F20E1-4E79-A367-379B-29EFCC3C6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840" y="1014592"/>
              <a:ext cx="478016" cy="235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TSGs</a:t>
              </a:r>
            </a:p>
          </p:txBody>
        </p:sp>
        <p:cxnSp>
          <p:nvCxnSpPr>
            <p:cNvPr id="48" name="Straight Connector 114">
              <a:extLst>
                <a:ext uri="{FF2B5EF4-FFF2-40B4-BE49-F238E27FC236}">
                  <a16:creationId xmlns:a16="http://schemas.microsoft.com/office/drawing/2014/main" id="{2A413990-7B6F-5FC0-02A3-545705497B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91229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9" name="Straight Connector 114">
              <a:extLst>
                <a:ext uri="{FF2B5EF4-FFF2-40B4-BE49-F238E27FC236}">
                  <a16:creationId xmlns:a16="http://schemas.microsoft.com/office/drawing/2014/main" id="{E57E96D9-2BD0-D27A-86EA-0E49CF66F1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37567" y="1475239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0" name="Straight Connector 114">
              <a:extLst>
                <a:ext uri="{FF2B5EF4-FFF2-40B4-BE49-F238E27FC236}">
                  <a16:creationId xmlns:a16="http://schemas.microsoft.com/office/drawing/2014/main" id="{0B518462-35CA-01DF-E3DA-79CF4D1A67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43655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1" name="Straight Connector 114">
              <a:extLst>
                <a:ext uri="{FF2B5EF4-FFF2-40B4-BE49-F238E27FC236}">
                  <a16:creationId xmlns:a16="http://schemas.microsoft.com/office/drawing/2014/main" id="{A3B6C350-D29D-A509-A057-DD254318F8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96081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7" name="Straight Connector 114">
              <a:extLst>
                <a:ext uri="{FF2B5EF4-FFF2-40B4-BE49-F238E27FC236}">
                  <a16:creationId xmlns:a16="http://schemas.microsoft.com/office/drawing/2014/main" id="{71746959-D045-E5B5-AFE7-E047AC2F1E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232844" y="1488358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9258" name="Straight Connector 9257">
              <a:extLst>
                <a:ext uri="{FF2B5EF4-FFF2-40B4-BE49-F238E27FC236}">
                  <a16:creationId xmlns:a16="http://schemas.microsoft.com/office/drawing/2014/main" id="{B3D2C5F5-C828-910F-2389-D3361E4D9E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64223" y="810958"/>
              <a:ext cx="2562144" cy="1164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59" name="TextBox 9258">
              <a:extLst>
                <a:ext uri="{FF2B5EF4-FFF2-40B4-BE49-F238E27FC236}">
                  <a16:creationId xmlns:a16="http://schemas.microsoft.com/office/drawing/2014/main" id="{F81E3299-24A4-DF10-CECA-31D007D89477}"/>
                </a:ext>
              </a:extLst>
            </p:cNvPr>
            <p:cNvSpPr txBox="1"/>
            <p:nvPr/>
          </p:nvSpPr>
          <p:spPr>
            <a:xfrm>
              <a:off x="2117409" y="647975"/>
              <a:ext cx="731290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7487" name="Rectangle 12">
              <a:extLst>
                <a:ext uri="{FF2B5EF4-FFF2-40B4-BE49-F238E27FC236}">
                  <a16:creationId xmlns:a16="http://schemas.microsoft.com/office/drawing/2014/main" id="{D147630A-8976-0FD4-29B7-D02E2C178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514" y="6425574"/>
              <a:ext cx="17003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</a:p>
          </p:txBody>
        </p:sp>
        <p:cxnSp>
          <p:nvCxnSpPr>
            <p:cNvPr id="30" name="Straight Connector 114">
              <a:extLst>
                <a:ext uri="{FF2B5EF4-FFF2-40B4-BE49-F238E27FC236}">
                  <a16:creationId xmlns:a16="http://schemas.microsoft.com/office/drawing/2014/main" id="{6BF38A21-8656-6B24-3086-AB13CB42E5B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20953" y="1446816"/>
              <a:ext cx="0" cy="448956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tangle 12">
              <a:extLst>
                <a:ext uri="{FF2B5EF4-FFF2-40B4-BE49-F238E27FC236}">
                  <a16:creationId xmlns:a16="http://schemas.microsoft.com/office/drawing/2014/main" id="{B08519F1-7EB2-C333-16CF-C625C13C7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3909" y="6041738"/>
              <a:ext cx="17003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cxnSp>
          <p:nvCxnSpPr>
            <p:cNvPr id="17479" name="Straight Connector 114">
              <a:extLst>
                <a:ext uri="{FF2B5EF4-FFF2-40B4-BE49-F238E27FC236}">
                  <a16:creationId xmlns:a16="http://schemas.microsoft.com/office/drawing/2014/main" id="{A0A4D2B3-4698-590A-A722-C621F799EAF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29872" y="1446816"/>
              <a:ext cx="0" cy="4629305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80" name="Rectangle 12">
              <a:extLst>
                <a:ext uri="{FF2B5EF4-FFF2-40B4-BE49-F238E27FC236}">
                  <a16:creationId xmlns:a16="http://schemas.microsoft.com/office/drawing/2014/main" id="{9CABC564-E359-F2A3-FC22-60D7ADCE7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0274" y="6041738"/>
              <a:ext cx="17003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cxnSp>
          <p:nvCxnSpPr>
            <p:cNvPr id="17482" name="Straight Connector 114">
              <a:extLst>
                <a:ext uri="{FF2B5EF4-FFF2-40B4-BE49-F238E27FC236}">
                  <a16:creationId xmlns:a16="http://schemas.microsoft.com/office/drawing/2014/main" id="{8A49F089-A83A-31B6-21B5-A4F08AFC29F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015724" y="1446815"/>
              <a:ext cx="0" cy="493002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83" name="Rectangle 12">
              <a:extLst>
                <a:ext uri="{FF2B5EF4-FFF2-40B4-BE49-F238E27FC236}">
                  <a16:creationId xmlns:a16="http://schemas.microsoft.com/office/drawing/2014/main" id="{5F0CCA35-53D3-1A6F-8C19-A8643F27E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3262" y="6425574"/>
              <a:ext cx="17003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Aug</a:t>
              </a:r>
            </a:p>
          </p:txBody>
        </p:sp>
        <p:grpSp>
          <p:nvGrpSpPr>
            <p:cNvPr id="17494" name="Group 17493">
              <a:extLst>
                <a:ext uri="{FF2B5EF4-FFF2-40B4-BE49-F238E27FC236}">
                  <a16:creationId xmlns:a16="http://schemas.microsoft.com/office/drawing/2014/main" id="{30123A02-5F06-A582-E42F-38A4B05C1A1C}"/>
                </a:ext>
              </a:extLst>
            </p:cNvPr>
            <p:cNvGrpSpPr/>
            <p:nvPr/>
          </p:nvGrpSpPr>
          <p:grpSpPr>
            <a:xfrm>
              <a:off x="7010860" y="980197"/>
              <a:ext cx="468877" cy="441216"/>
              <a:chOff x="4403867" y="755453"/>
              <a:chExt cx="351657" cy="330912"/>
            </a:xfrm>
          </p:grpSpPr>
          <p:sp>
            <p:nvSpPr>
              <p:cNvPr id="17495" name="TextBox 86">
                <a:extLst>
                  <a:ext uri="{FF2B5EF4-FFF2-40B4-BE49-F238E27FC236}">
                    <a16:creationId xmlns:a16="http://schemas.microsoft.com/office/drawing/2014/main" id="{A35590E0-B4A4-1B45-4E39-9F8E8B4263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#114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97" name="TextBox 63">
                <a:extLst>
                  <a:ext uri="{FF2B5EF4-FFF2-40B4-BE49-F238E27FC236}">
                    <a16:creationId xmlns:a16="http://schemas.microsoft.com/office/drawing/2014/main" id="{8491DD03-21FC-B353-8E32-6FC3A7484E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7498" name="Group 17497">
              <a:extLst>
                <a:ext uri="{FF2B5EF4-FFF2-40B4-BE49-F238E27FC236}">
                  <a16:creationId xmlns:a16="http://schemas.microsoft.com/office/drawing/2014/main" id="{40FCCC54-755D-EC42-8538-CC032131B2DE}"/>
                </a:ext>
              </a:extLst>
            </p:cNvPr>
            <p:cNvGrpSpPr/>
            <p:nvPr/>
          </p:nvGrpSpPr>
          <p:grpSpPr>
            <a:xfrm>
              <a:off x="8057318" y="1007767"/>
              <a:ext cx="442750" cy="441216"/>
              <a:chOff x="5129853" y="755453"/>
              <a:chExt cx="332063" cy="330912"/>
            </a:xfrm>
          </p:grpSpPr>
          <p:sp>
            <p:nvSpPr>
              <p:cNvPr id="17499" name="TextBox 86">
                <a:extLst>
                  <a:ext uri="{FF2B5EF4-FFF2-40B4-BE49-F238E27FC236}">
                    <a16:creationId xmlns:a16="http://schemas.microsoft.com/office/drawing/2014/main" id="{022C9DC7-D422-91E4-6252-8A08999AF5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36737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#115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500" name="TextBox 66">
                <a:extLst>
                  <a:ext uri="{FF2B5EF4-FFF2-40B4-BE49-F238E27FC236}">
                    <a16:creationId xmlns:a16="http://schemas.microsoft.com/office/drawing/2014/main" id="{24DA2DAF-E404-1626-40BA-29075DFDAA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4375AF1-FA5F-1A15-37BA-AAEF6FD093AE}"/>
                </a:ext>
              </a:extLst>
            </p:cNvPr>
            <p:cNvGrpSpPr/>
            <p:nvPr/>
          </p:nvGrpSpPr>
          <p:grpSpPr>
            <a:xfrm>
              <a:off x="9149568" y="1026237"/>
              <a:ext cx="443019" cy="441216"/>
              <a:chOff x="5771203" y="755453"/>
              <a:chExt cx="332264" cy="330912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82BDC507-48D1-7A0C-6B14-B9E31822B3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3427" y="755453"/>
                <a:ext cx="32004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#116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34" name="TextBox 71">
                <a:extLst>
                  <a:ext uri="{FF2B5EF4-FFF2-40B4-BE49-F238E27FC236}">
                    <a16:creationId xmlns:a16="http://schemas.microsoft.com/office/drawing/2014/main" id="{90FE2E8A-1F7D-5A88-1606-96992303E6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cxnSp>
          <p:nvCxnSpPr>
            <p:cNvPr id="36" name="Straight Connector 114">
              <a:extLst>
                <a:ext uri="{FF2B5EF4-FFF2-40B4-BE49-F238E27FC236}">
                  <a16:creationId xmlns:a16="http://schemas.microsoft.com/office/drawing/2014/main" id="{3EE27C6C-6545-F4BC-2E7B-3D7F52DFF49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9221" y="1472244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37" name="Straight Connector 114">
              <a:extLst>
                <a:ext uri="{FF2B5EF4-FFF2-40B4-BE49-F238E27FC236}">
                  <a16:creationId xmlns:a16="http://schemas.microsoft.com/office/drawing/2014/main" id="{45059ED0-FF98-D219-2A30-795BB1F9CA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348508" y="1479824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38" name="Straight Connector 114">
              <a:extLst>
                <a:ext uri="{FF2B5EF4-FFF2-40B4-BE49-F238E27FC236}">
                  <a16:creationId xmlns:a16="http://schemas.microsoft.com/office/drawing/2014/main" id="{763F95DD-82CF-5073-5AED-230CE98666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317319" y="1455546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A727658-D5CC-C0CF-BB3D-3C85B4B0F50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818467" y="792122"/>
              <a:ext cx="3619500" cy="5743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32E3801-86A1-13A2-12E6-BF45E397A37A}"/>
                </a:ext>
              </a:extLst>
            </p:cNvPr>
            <p:cNvSpPr txBox="1"/>
            <p:nvPr/>
          </p:nvSpPr>
          <p:spPr>
            <a:xfrm>
              <a:off x="5132059" y="629505"/>
              <a:ext cx="740908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45" name="TextBox 1">
              <a:extLst>
                <a:ext uri="{FF2B5EF4-FFF2-40B4-BE49-F238E27FC236}">
                  <a16:creationId xmlns:a16="http://schemas.microsoft.com/office/drawing/2014/main" id="{CCC817C5-CA53-3123-B962-B4CFBA1D65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266" y="2597572"/>
              <a:ext cx="877119" cy="12408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CP#1: Stability check of WTs and target to most complete KIs.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D9C57AD-9D85-78E9-F29F-88E4B3CE0BE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68147" y="792121"/>
              <a:ext cx="2046835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4CFCF2C-D861-323F-CD08-2DB69503262C}"/>
                </a:ext>
              </a:extLst>
            </p:cNvPr>
            <p:cNvSpPr txBox="1"/>
            <p:nvPr/>
          </p:nvSpPr>
          <p:spPr>
            <a:xfrm>
              <a:off x="8490984" y="629270"/>
              <a:ext cx="736099" cy="369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13" name="TextBox 1">
              <a:extLst>
                <a:ext uri="{FF2B5EF4-FFF2-40B4-BE49-F238E27FC236}">
                  <a16:creationId xmlns:a16="http://schemas.microsoft.com/office/drawing/2014/main" id="{BEA5DBB1-D9FA-82F3-A441-AEA050EB2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7632" y="3471560"/>
              <a:ext cx="928650" cy="205521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Last meeting for KI updates</a:t>
              </a:r>
            </a:p>
            <a:p>
              <a:pPr algn="ctr">
                <a:defRPr/>
              </a:pPr>
              <a:endParaRPr lang="en-GB" altLang="en-US" sz="933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Start solution proposals</a:t>
              </a:r>
            </a:p>
            <a:p>
              <a:pPr algn="ctr">
                <a:defRPr/>
              </a:pPr>
              <a:endParaRPr lang="en-GB" altLang="en-US" sz="933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CP#2: Stability check of KIs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14" name="TextBox 1">
              <a:extLst>
                <a:ext uri="{FF2B5EF4-FFF2-40B4-BE49-F238E27FC236}">
                  <a16:creationId xmlns:a16="http://schemas.microsoft.com/office/drawing/2014/main" id="{8DEBE032-A7E3-9E04-6362-7534F96A0B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24330" y="2598183"/>
              <a:ext cx="941169" cy="95372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CP#3:  Stability check per WT, coord.  with other WGs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15" name="TextBox 1">
              <a:extLst>
                <a:ext uri="{FF2B5EF4-FFF2-40B4-BE49-F238E27FC236}">
                  <a16:creationId xmlns:a16="http://schemas.microsoft.com/office/drawing/2014/main" id="{73AA0AA1-A733-39D6-5929-EF10D45761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33266" y="2938528"/>
              <a:ext cx="978043" cy="17685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Last meeting for new solution proposals</a:t>
              </a:r>
            </a:p>
            <a:p>
              <a:pPr algn="ctr">
                <a:defRPr/>
              </a:pPr>
              <a:endParaRPr lang="en-GB" altLang="en-US" sz="933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CP#4: Check arch. </a:t>
              </a:r>
              <a:r>
                <a:rPr lang="en-GB" altLang="en-US" sz="933" b="1" dirty="0" err="1">
                  <a:latin typeface="Montserrat" panose="00000500000000000000" pitchFamily="50" charset="0"/>
                </a:rPr>
                <a:t>concl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. Cross-TSG/WG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FDC713F9-FA92-A4E9-2BDD-AB3FF66862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68619" y="1446815"/>
              <a:ext cx="0" cy="484114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2">
              <a:extLst>
                <a:ext uri="{FF2B5EF4-FFF2-40B4-BE49-F238E27FC236}">
                  <a16:creationId xmlns:a16="http://schemas.microsoft.com/office/drawing/2014/main" id="{13A7C2DD-24B3-1079-D936-244A26412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4357" y="6425574"/>
              <a:ext cx="17003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</a:p>
          </p:txBody>
        </p: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2A31A648-D5E4-A7A5-B51B-F840789637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49144" y="1446815"/>
              <a:ext cx="0" cy="465523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12">
              <a:extLst>
                <a:ext uri="{FF2B5EF4-FFF2-40B4-BE49-F238E27FC236}">
                  <a16:creationId xmlns:a16="http://schemas.microsoft.com/office/drawing/2014/main" id="{D253EDD1-2D60-80C2-D6DE-F2D065B83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5528" y="6041738"/>
              <a:ext cx="17003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SA2#179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</a:t>
              </a:r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C45BF145-A4AD-18DE-55E5-FD4221E45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0039" y="2384221"/>
              <a:ext cx="1498539" cy="100072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TBD whether at SA2#178 or SA2#179:</a:t>
              </a:r>
              <a:endParaRPr lang="en-GB" altLang="en-US" sz="933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CP#5: Architecture conclusion and WID approval.</a:t>
              </a:r>
            </a:p>
          </p:txBody>
        </p:sp>
        <p:sp>
          <p:nvSpPr>
            <p:cNvPr id="17488" name="Chevron 60">
              <a:extLst>
                <a:ext uri="{FF2B5EF4-FFF2-40B4-BE49-F238E27FC236}">
                  <a16:creationId xmlns:a16="http://schemas.microsoft.com/office/drawing/2014/main" id="{B4413F21-C968-44F3-241D-8168BC0C72B0}"/>
                </a:ext>
              </a:extLst>
            </p:cNvPr>
            <p:cNvSpPr/>
            <p:nvPr/>
          </p:nvSpPr>
          <p:spPr bwMode="auto">
            <a:xfrm>
              <a:off x="7368397" y="5613924"/>
              <a:ext cx="3154935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     SA2 6G </a:t>
              </a:r>
              <a:r>
                <a:rPr lang="fr-FR" sz="1200" dirty="0" err="1">
                  <a:latin typeface="Montserrat" panose="00000500000000000000" pitchFamily="50" charset="0"/>
                  <a:ea typeface="ＭＳ Ｐゴシック" charset="-128"/>
                </a:rPr>
                <a:t>Norm</a:t>
              </a: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.</a:t>
              </a:r>
              <a:endParaRPr lang="fr-FR" sz="12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2" name="Thought Bubble: Cloud 41">
              <a:extLst>
                <a:ext uri="{FF2B5EF4-FFF2-40B4-BE49-F238E27FC236}">
                  <a16:creationId xmlns:a16="http://schemas.microsoft.com/office/drawing/2014/main" id="{AF1C1DBA-51F7-EF7D-B2CD-8C0BAB66DE53}"/>
                </a:ext>
              </a:extLst>
            </p:cNvPr>
            <p:cNvSpPr/>
            <p:nvPr/>
          </p:nvSpPr>
          <p:spPr bwMode="auto">
            <a:xfrm>
              <a:off x="9814981" y="5602226"/>
              <a:ext cx="1204331" cy="33415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1067" dirty="0"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92BB993-BE80-BE98-9396-42CA56A7383E}"/>
                </a:ext>
              </a:extLst>
            </p:cNvPr>
            <p:cNvSpPr txBox="1"/>
            <p:nvPr/>
          </p:nvSpPr>
          <p:spPr>
            <a:xfrm>
              <a:off x="9756961" y="5618335"/>
              <a:ext cx="1353785" cy="256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1067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</a:rPr>
                <a:t>TBD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FDD056-877F-DA23-C5C4-86FC8645E705}"/>
                </a:ext>
              </a:extLst>
            </p:cNvPr>
            <p:cNvSpPr/>
            <p:nvPr/>
          </p:nvSpPr>
          <p:spPr bwMode="auto">
            <a:xfrm>
              <a:off x="7582218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8FDC5E-4429-D6A6-56A5-6CA6A588568E}"/>
                </a:ext>
              </a:extLst>
            </p:cNvPr>
            <p:cNvSpPr/>
            <p:nvPr/>
          </p:nvSpPr>
          <p:spPr bwMode="auto">
            <a:xfrm>
              <a:off x="7685661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61D63F0-E822-49CC-2403-9E4D245F5A54}"/>
                </a:ext>
              </a:extLst>
            </p:cNvPr>
            <p:cNvSpPr/>
            <p:nvPr/>
          </p:nvSpPr>
          <p:spPr bwMode="auto">
            <a:xfrm>
              <a:off x="7799227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59" name="Rectangle 12">
              <a:extLst>
                <a:ext uri="{FF2B5EF4-FFF2-40B4-BE49-F238E27FC236}">
                  <a16:creationId xmlns:a16="http://schemas.microsoft.com/office/drawing/2014/main" id="{755C34D7-B3C2-882F-EF86-2D7290D15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1930" y="6425574"/>
              <a:ext cx="17003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cxnSp>
          <p:nvCxnSpPr>
            <p:cNvPr id="62" name="Straight Connector 114">
              <a:extLst>
                <a:ext uri="{FF2B5EF4-FFF2-40B4-BE49-F238E27FC236}">
                  <a16:creationId xmlns:a16="http://schemas.microsoft.com/office/drawing/2014/main" id="{35A6B4B8-E853-3C37-F2F0-2422145D230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428441" y="1446815"/>
              <a:ext cx="18239" cy="484114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91" name="Rectangle 12">
              <a:extLst>
                <a:ext uri="{FF2B5EF4-FFF2-40B4-BE49-F238E27FC236}">
                  <a16:creationId xmlns:a16="http://schemas.microsoft.com/office/drawing/2014/main" id="{74E54940-6DB2-A219-3620-BF0CA6BF8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1570" y="6041738"/>
              <a:ext cx="17003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SA2#177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Oct.</a:t>
              </a:r>
            </a:p>
          </p:txBody>
        </p:sp>
        <p:cxnSp>
          <p:nvCxnSpPr>
            <p:cNvPr id="17492" name="Straight Connector 114">
              <a:extLst>
                <a:ext uri="{FF2B5EF4-FFF2-40B4-BE49-F238E27FC236}">
                  <a16:creationId xmlns:a16="http://schemas.microsoft.com/office/drawing/2014/main" id="{04D910FA-62F9-AA24-CD11-2A50D3A28CB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629225" y="1446815"/>
              <a:ext cx="0" cy="4458779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949047CD-F01D-8426-6AF0-4CD1206C7FB8}"/>
                </a:ext>
              </a:extLst>
            </p:cNvPr>
            <p:cNvSpPr/>
            <p:nvPr/>
          </p:nvSpPr>
          <p:spPr bwMode="auto">
            <a:xfrm>
              <a:off x="1353598" y="1654191"/>
              <a:ext cx="6272577" cy="47838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b="1">
                  <a:solidFill>
                    <a:srgbClr val="FF0000"/>
                  </a:solidFill>
                  <a:latin typeface="Montserrat" panose="00000500000000000000" pitchFamily="50" charset="0"/>
                  <a:ea typeface="ＭＳ Ｐゴシック" charset="-128"/>
                </a:rPr>
                <a:t> </a:t>
              </a:r>
              <a:r>
                <a:rPr lang="fr-FR" sz="1200" b="1">
                  <a:solidFill>
                    <a:srgbClr val="5BA4B8"/>
                  </a:solidFill>
                  <a:latin typeface="Montserrat" panose="00000500000000000000" pitchFamily="50" charset="0"/>
                  <a:ea typeface="ＭＳ Ｐゴシック" charset="-128"/>
                </a:rPr>
                <a:t>_____  </a:t>
              </a:r>
              <a:endParaRPr lang="fr-FR" sz="12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078B5B6-1C8F-8589-08D8-27039BCAC339}"/>
                </a:ext>
              </a:extLst>
            </p:cNvPr>
            <p:cNvSpPr txBox="1"/>
            <p:nvPr/>
          </p:nvSpPr>
          <p:spPr>
            <a:xfrm>
              <a:off x="2026997" y="1681838"/>
              <a:ext cx="1825105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67" dirty="0">
                  <a:solidFill>
                    <a:srgbClr val="FF0000"/>
                  </a:solidFill>
                </a:rPr>
                <a:t>FS_6G_ARC</a:t>
              </a:r>
              <a:endParaRPr lang="en-GB" sz="533" dirty="0"/>
            </a:p>
          </p:txBody>
        </p:sp>
        <p:sp>
          <p:nvSpPr>
            <p:cNvPr id="35" name="Chevron 60">
              <a:extLst>
                <a:ext uri="{FF2B5EF4-FFF2-40B4-BE49-F238E27FC236}">
                  <a16:creationId xmlns:a16="http://schemas.microsoft.com/office/drawing/2014/main" id="{4706271B-2BBE-5314-29A8-7CEFCD33238F}"/>
                </a:ext>
              </a:extLst>
            </p:cNvPr>
            <p:cNvSpPr/>
            <p:nvPr/>
          </p:nvSpPr>
          <p:spPr bwMode="auto">
            <a:xfrm>
              <a:off x="7382121" y="1654191"/>
              <a:ext cx="857548" cy="47838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12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AED8921-92B5-E036-A322-2CDDCE5F480E}"/>
                </a:ext>
              </a:extLst>
            </p:cNvPr>
            <p:cNvSpPr/>
            <p:nvPr/>
          </p:nvSpPr>
          <p:spPr bwMode="auto">
            <a:xfrm>
              <a:off x="7636046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8A3CA29-1058-2C65-C937-11A9E732318A}"/>
                </a:ext>
              </a:extLst>
            </p:cNvPr>
            <p:cNvSpPr/>
            <p:nvPr/>
          </p:nvSpPr>
          <p:spPr bwMode="auto">
            <a:xfrm>
              <a:off x="7737669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8F9A8FA-1DFC-29A6-B58A-BC095653F8A5}"/>
                </a:ext>
              </a:extLst>
            </p:cNvPr>
            <p:cNvSpPr/>
            <p:nvPr/>
          </p:nvSpPr>
          <p:spPr bwMode="auto">
            <a:xfrm>
              <a:off x="7830587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cxnSp>
          <p:nvCxnSpPr>
            <p:cNvPr id="17506" name="Straight Connector 114">
              <a:extLst>
                <a:ext uri="{FF2B5EF4-FFF2-40B4-BE49-F238E27FC236}">
                  <a16:creationId xmlns:a16="http://schemas.microsoft.com/office/drawing/2014/main" id="{8B52A06E-D8E5-7DB9-237D-9CA9AA45792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95997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17512" name="TextBox 1">
              <a:extLst>
                <a:ext uri="{FF2B5EF4-FFF2-40B4-BE49-F238E27FC236}">
                  <a16:creationId xmlns:a16="http://schemas.microsoft.com/office/drawing/2014/main" id="{24E01006-A8A4-34FE-4348-12D23F372E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996" y="2618473"/>
              <a:ext cx="964829" cy="37946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SA2 SID approved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</p:grp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8450BC68-EE10-5650-4E30-EC08B54B43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613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1B90F-499E-A31A-882A-974C2B130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CFB3A-F860-C792-D6A8-600B0AFD2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4079" y="18256"/>
            <a:ext cx="8720815" cy="1084152"/>
          </a:xfrm>
        </p:spPr>
        <p:txBody>
          <a:bodyPr>
            <a:normAutofit/>
          </a:bodyPr>
          <a:lstStyle/>
          <a:p>
            <a:r>
              <a:rPr lang="en-GB" sz="4000" dirty="0"/>
              <a:t>Rel-20 6G Study Status: SA3/4/5/6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823A71D-A747-C7D1-513E-58CB964E0DB6}"/>
              </a:ext>
            </a:extLst>
          </p:cNvPr>
          <p:cNvSpPr txBox="1">
            <a:spLocks/>
          </p:cNvSpPr>
          <p:nvPr/>
        </p:nvSpPr>
        <p:spPr>
          <a:xfrm>
            <a:off x="541347" y="1532222"/>
            <a:ext cx="10715232" cy="48265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>
              <a:spcBef>
                <a:spcPts val="1800"/>
              </a:spcBef>
              <a:spcAft>
                <a:spcPts val="60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dirty="0"/>
              <a:t>SA3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US" sz="1800" dirty="0"/>
              <a:t>SA3 study on security for 6G system (FS_6G_SEC) was </a:t>
            </a:r>
            <a:r>
              <a:rPr lang="en-US" sz="1800" b="1" dirty="0"/>
              <a:t>approved</a:t>
            </a:r>
            <a:r>
              <a:rPr lang="en-US" sz="1800" dirty="0"/>
              <a:t> at TSG#109 (Sep 2025) - </a:t>
            </a:r>
            <a:r>
              <a:rPr lang="en-US" sz="1800" b="1" u="sng" dirty="0">
                <a:hlinkClick r:id="rId3"/>
              </a:rPr>
              <a:t>SP-251233</a:t>
            </a:r>
            <a:endParaRPr lang="en-US" sz="1800" dirty="0"/>
          </a:p>
          <a:p>
            <a:pPr marL="457200" marR="0" lvl="0" indent="-457200">
              <a:spcBef>
                <a:spcPts val="1800"/>
              </a:spcBef>
              <a:spcAft>
                <a:spcPts val="60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dirty="0"/>
              <a:t>SA4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US" sz="1800" dirty="0"/>
              <a:t>SA4 is currently engaged in 6G Media SID scoping discussion and expect to submit 6G SID (FS_6G_MED) for approval to SA#110 Dec plenary. </a:t>
            </a:r>
          </a:p>
          <a:p>
            <a:pPr marL="457200" marR="0" lvl="0" indent="-457200">
              <a:spcBef>
                <a:spcPts val="1800"/>
              </a:spcBef>
              <a:spcAft>
                <a:spcPts val="60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dirty="0"/>
              <a:t>SA5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US" sz="1800" dirty="0"/>
              <a:t>SA5 study on charging aspects of 6G system (FS_6G_CH) was </a:t>
            </a:r>
            <a:r>
              <a:rPr lang="en-US" sz="1800" b="1" dirty="0"/>
              <a:t>approved</a:t>
            </a:r>
            <a:r>
              <a:rPr lang="en-US" sz="1800" dirty="0"/>
              <a:t> at TSG#109 (Sep 2025) - </a:t>
            </a:r>
            <a:r>
              <a:rPr lang="en-US" sz="1800" b="1" u="sng" dirty="0">
                <a:hlinkClick r:id="rId4"/>
              </a:rPr>
              <a:t>SP-251218</a:t>
            </a:r>
            <a:endParaRPr lang="en-US" sz="1800" dirty="0"/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US" sz="1800" dirty="0"/>
              <a:t>SA5 is currently engaged in 6G O&amp;M SID scoping discussion and expect to submit 6G SID (FS_6G_OAM) for approval to SA#110 Dec plenary. </a:t>
            </a:r>
          </a:p>
          <a:p>
            <a:pPr marL="457200" marR="0" lvl="0" indent="-457200">
              <a:spcBef>
                <a:spcPts val="1800"/>
              </a:spcBef>
              <a:spcAft>
                <a:spcPts val="60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dirty="0"/>
              <a:t>SA6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US" sz="1800" dirty="0"/>
              <a:t>SA6 is currently engaged in 6G application enablement SID scoping discussion and expect to submit 6G SID (FS_6G_APP) for approval to SA#110 Dec plenary. </a:t>
            </a:r>
          </a:p>
        </p:txBody>
      </p:sp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740DC964-5892-200D-CCFD-EA3E73FC41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3498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64FC2E5-95C6-CA32-B6BE-3BD2D6B90DC0}"/>
              </a:ext>
            </a:extLst>
          </p:cNvPr>
          <p:cNvSpPr/>
          <p:nvPr/>
        </p:nvSpPr>
        <p:spPr>
          <a:xfrm>
            <a:off x="571370" y="1790862"/>
            <a:ext cx="11010900" cy="1895637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87A1633-51A5-4E05-A7D9-C76186AFBC53}"/>
              </a:ext>
            </a:extLst>
          </p:cNvPr>
          <p:cNvSpPr/>
          <p:nvPr/>
        </p:nvSpPr>
        <p:spPr>
          <a:xfrm>
            <a:off x="1681795" y="1790862"/>
            <a:ext cx="4954905" cy="189563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6G Normative work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F02796-3680-072C-7AAD-90E9306B93CA}"/>
              </a:ext>
            </a:extLst>
          </p:cNvPr>
          <p:cNvSpPr/>
          <p:nvPr/>
        </p:nvSpPr>
        <p:spPr>
          <a:xfrm>
            <a:off x="5495732" y="1790862"/>
            <a:ext cx="6085451" cy="1895637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IMT-2030 submission and normative work for 6G in 3GPP are expected to start from Release 21</a:t>
            </a:r>
          </a:p>
          <a:p>
            <a:pPr marL="171450" marR="0" lvl="0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 is expected to produce the 1st set of 3GPP 6G technical specifications, and will be the release for IMT-2030 submission before 2030</a:t>
            </a:r>
          </a:p>
          <a:p>
            <a:pPr marL="171450" marR="0" lvl="0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 is expected to be delivered with a single drop (i.e., a single code freeze)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7AADCBB-A224-AA4B-ED8C-92BE4B1F8130}"/>
              </a:ext>
            </a:extLst>
          </p:cNvPr>
          <p:cNvSpPr/>
          <p:nvPr/>
        </p:nvSpPr>
        <p:spPr>
          <a:xfrm>
            <a:off x="571370" y="4259298"/>
            <a:ext cx="11010900" cy="1684299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96FD8B1-D1B0-DA59-9A95-34A1BBE477A8}"/>
              </a:ext>
            </a:extLst>
          </p:cNvPr>
          <p:cNvSpPr/>
          <p:nvPr/>
        </p:nvSpPr>
        <p:spPr>
          <a:xfrm>
            <a:off x="1681795" y="4337403"/>
            <a:ext cx="4954905" cy="1304029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 timeline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F7DA1E3-6E07-3AB9-7690-653F70EEF06C}"/>
              </a:ext>
            </a:extLst>
          </p:cNvPr>
          <p:cNvSpPr/>
          <p:nvPr/>
        </p:nvSpPr>
        <p:spPr>
          <a:xfrm>
            <a:off x="5495732" y="4328259"/>
            <a:ext cx="6085452" cy="1304029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Rel-21 timeline is to be decided no later than June 2026</a:t>
            </a:r>
          </a:p>
          <a:p>
            <a:pPr marL="171450" marR="0" lvl="0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However, ASN.1/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OpenAPI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freeze date is no earlier than March 2029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0DD59B-F6B6-C884-A15D-C6031D65E7CD}"/>
              </a:ext>
            </a:extLst>
          </p:cNvPr>
          <p:cNvSpPr txBox="1">
            <a:spLocks/>
          </p:cNvSpPr>
          <p:nvPr/>
        </p:nvSpPr>
        <p:spPr>
          <a:xfrm>
            <a:off x="1948441" y="323061"/>
            <a:ext cx="9632742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  <a:sym typeface="Helvetica"/>
              </a:rPr>
              <a:t>Release 21: 6G Normative work timeline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 panose="00000500000000000000" pitchFamily="50" charset="0"/>
              <a:ea typeface="+mj-ea"/>
              <a:cs typeface="+mj-cs"/>
              <a:sym typeface="Helvetica"/>
            </a:endParaRPr>
          </a:p>
        </p:txBody>
      </p:sp>
      <p:sp>
        <p:nvSpPr>
          <p:cNvPr id="5" name="Rectangle 4" descr="Checkmark">
            <a:extLst>
              <a:ext uri="{FF2B5EF4-FFF2-40B4-BE49-F238E27FC236}">
                <a16:creationId xmlns:a16="http://schemas.microsoft.com/office/drawing/2014/main" id="{362A70A9-85B1-6611-2A7D-7BB5355E3C0F}"/>
              </a:ext>
            </a:extLst>
          </p:cNvPr>
          <p:cNvSpPr/>
          <p:nvPr/>
        </p:nvSpPr>
        <p:spPr>
          <a:xfrm>
            <a:off x="889336" y="4775207"/>
            <a:ext cx="543282" cy="542751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D6A9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63CB46A2-4114-9599-88FE-703040C988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22" y="2522364"/>
            <a:ext cx="769121" cy="432631"/>
          </a:xfrm>
          <a:prstGeom prst="rect">
            <a:avLst/>
          </a:prstGeom>
        </p:spPr>
      </p:pic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C918FC49-DA78-C594-CEBB-259F893F9B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0B5D071-132C-FE70-8CED-4BC632DBF312}"/>
              </a:ext>
            </a:extLst>
          </p:cNvPr>
          <p:cNvSpPr txBox="1">
            <a:spLocks/>
          </p:cNvSpPr>
          <p:nvPr/>
        </p:nvSpPr>
        <p:spPr>
          <a:xfrm>
            <a:off x="4339591" y="1084933"/>
            <a:ext cx="3794475" cy="341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  <a:sym typeface="Helvetica"/>
              </a:rPr>
              <a:t>No change since PCG#54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 panose="00000500000000000000" pitchFamily="50" charset="0"/>
              <a:ea typeface="+mj-ea"/>
              <a:cs typeface="+mj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58332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SA Dates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30424" y="1962150"/>
            <a:ext cx="10515600" cy="4217662"/>
          </a:xfrm>
          <a:noFill/>
        </p:spPr>
        <p:txBody>
          <a:bodyPr/>
          <a:lstStyle/>
          <a:p>
            <a:r>
              <a:rPr lang="en-US" sz="2400" dirty="0"/>
              <a:t>Meetings Since PCG#54</a:t>
            </a:r>
          </a:p>
          <a:p>
            <a:pPr lvl="2"/>
            <a:r>
              <a:rPr lang="en-US" sz="1800" b="1" dirty="0"/>
              <a:t>TSG SA#108</a:t>
            </a:r>
            <a:r>
              <a:rPr lang="en-US" sz="1800" dirty="0"/>
              <a:t>: FTF meeting, 10-13 Jun 2025, Prague, Czech Republic  </a:t>
            </a:r>
          </a:p>
          <a:p>
            <a:pPr lvl="2"/>
            <a:r>
              <a:rPr lang="en-US" sz="1800" b="1" dirty="0"/>
              <a:t>TSG SA#109</a:t>
            </a:r>
            <a:r>
              <a:rPr lang="en-US" sz="1800" dirty="0"/>
              <a:t>: FTF meeting, 16-19 Sep 2025, Beijing, China</a:t>
            </a:r>
          </a:p>
          <a:p>
            <a:pPr lvl="2"/>
            <a:endParaRPr lang="en-US" sz="1800" dirty="0"/>
          </a:p>
          <a:p>
            <a:r>
              <a:rPr lang="en-US" sz="2400" dirty="0"/>
              <a:t>Meetings before PCG#56</a:t>
            </a:r>
          </a:p>
          <a:p>
            <a:pPr lvl="2"/>
            <a:r>
              <a:rPr lang="en-US" sz="1800" b="1" dirty="0"/>
              <a:t>TSG SA#110</a:t>
            </a:r>
            <a:r>
              <a:rPr lang="en-US" sz="1800" dirty="0"/>
              <a:t>: FTF meeting, 09-12 Dec 2025, Baltimore, USA</a:t>
            </a:r>
          </a:p>
          <a:p>
            <a:pPr lvl="2"/>
            <a:r>
              <a:rPr lang="en-US" sz="1800" b="1" dirty="0"/>
              <a:t>TSG SA#111</a:t>
            </a:r>
            <a:r>
              <a:rPr lang="en-US" sz="1800" dirty="0"/>
              <a:t>: FTF meeting, 10-13 Mar 2026, Fukuoka, Japan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9D22C-3658-8B31-8147-8443A5BB7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48BB3-DBC1-1031-408B-540C0EF00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1280" y="107785"/>
            <a:ext cx="8720815" cy="1084152"/>
          </a:xfrm>
        </p:spPr>
        <p:txBody>
          <a:bodyPr>
            <a:normAutofit fontScale="90000"/>
          </a:bodyPr>
          <a:lstStyle/>
          <a:p>
            <a:pPr algn="ctr" hangingPunct="0">
              <a:spcAft>
                <a:spcPts val="900"/>
              </a:spcAft>
              <a:tabLst>
                <a:tab pos="360045" algn="l"/>
              </a:tabLst>
            </a:pPr>
            <a:r>
              <a:rPr lang="en-GB" sz="4000" dirty="0"/>
              <a:t>Study on Modernization of Specification Format and Procedures for 6G (1/2)</a:t>
            </a:r>
          </a:p>
        </p:txBody>
      </p:sp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3A6F66C5-FB95-02B5-B83C-FF08BA6558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884797D-7409-0A6E-C160-E2F723F03C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630033"/>
              </p:ext>
            </p:extLst>
          </p:nvPr>
        </p:nvGraphicFramePr>
        <p:xfrm>
          <a:off x="375977" y="1727531"/>
          <a:ext cx="4891448" cy="39394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86679">
                  <a:extLst>
                    <a:ext uri="{9D8B030D-6E8A-4147-A177-3AD203B41FA5}">
                      <a16:colId xmlns:a16="http://schemas.microsoft.com/office/drawing/2014/main" val="3030912042"/>
                    </a:ext>
                  </a:extLst>
                </a:gridCol>
                <a:gridCol w="2504769">
                  <a:extLst>
                    <a:ext uri="{9D8B030D-6E8A-4147-A177-3AD203B41FA5}">
                      <a16:colId xmlns:a16="http://schemas.microsoft.com/office/drawing/2014/main" val="4025035757"/>
                    </a:ext>
                  </a:extLst>
                </a:gridCol>
              </a:tblGrid>
              <a:tr h="5987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 / SI Name</a:t>
                      </a:r>
                      <a:endParaRPr lang="en-US" sz="2000" b="0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Modernization of Specification Format and Procedures for 6G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2549327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FS_6GSpecs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0236094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Unique ID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1080064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20433"/>
                  </a:ext>
                </a:extLst>
              </a:tr>
              <a:tr h="36143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SP-250802</a:t>
                      </a:r>
                      <a:endParaRPr lang="en-GB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795052"/>
                  </a:ext>
                </a:extLst>
              </a:tr>
              <a:tr h="36143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US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Report 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TR 21.802 v012</a:t>
                      </a:r>
                      <a:endParaRPr lang="en-GB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13581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Target Completion Date</a:t>
                      </a:r>
                      <a:endParaRPr lang="en-US" sz="2000" b="0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03/2026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114795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 Completion level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38774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08E9317-767B-1BEB-528A-E10FCDD45101}"/>
              </a:ext>
            </a:extLst>
          </p:cNvPr>
          <p:cNvSpPr txBox="1"/>
          <p:nvPr/>
        </p:nvSpPr>
        <p:spPr>
          <a:xfrm>
            <a:off x="5801686" y="1727531"/>
            <a:ext cx="6094378" cy="4481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5"/>
              </a:buBlip>
              <a:defRPr/>
            </a:pPr>
            <a:r>
              <a:rPr lang="en-GB" sz="2000" dirty="0">
                <a:latin typeface="+mn-lt"/>
                <a:cs typeface="+mn-cs"/>
              </a:rPr>
              <a:t>Cross-TSG study launched at TSGs #108</a:t>
            </a:r>
          </a:p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5"/>
              </a:buBlip>
              <a:defRPr/>
            </a:pPr>
            <a:r>
              <a:rPr lang="en-GB" sz="2000" b="1" dirty="0">
                <a:latin typeface="+mn-lt"/>
                <a:cs typeface="+mn-cs"/>
              </a:rPr>
              <a:t>3 objectives, in summary: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Identify </a:t>
            </a:r>
            <a:r>
              <a:rPr lang="en-US" sz="1600" b="1" dirty="0"/>
              <a:t>pain-points</a:t>
            </a:r>
            <a:r>
              <a:rPr lang="en-US" sz="1600" dirty="0"/>
              <a:t> of existing specification formats and working methods, and potential </a:t>
            </a:r>
            <a:r>
              <a:rPr lang="en-US" sz="1600" b="1" dirty="0"/>
              <a:t>benefits to be targeted</a:t>
            </a:r>
            <a:r>
              <a:rPr lang="en-US" sz="1600" dirty="0"/>
              <a:t>; study possible improvements while continuing use of current tools; Identify </a:t>
            </a:r>
            <a:r>
              <a:rPr lang="en-US" sz="1600" b="1" dirty="0"/>
              <a:t>requirements</a:t>
            </a:r>
            <a:r>
              <a:rPr lang="en-US" sz="1600" dirty="0"/>
              <a:t> for any improvements.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1600" dirty="0"/>
              <a:t>Consider potential </a:t>
            </a:r>
            <a:r>
              <a:rPr lang="en-GB" sz="1600" b="1" dirty="0"/>
              <a:t>new format(s) </a:t>
            </a:r>
            <a:r>
              <a:rPr lang="en-GB" sz="1600" dirty="0"/>
              <a:t>for 3GPP specifications.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Consider the use of </a:t>
            </a:r>
            <a:r>
              <a:rPr lang="en-US" sz="1600" b="1" dirty="0"/>
              <a:t>Git and ETSI FORGE </a:t>
            </a:r>
            <a:r>
              <a:rPr lang="en-US" sz="1600" dirty="0"/>
              <a:t>database to store the specifications and manage version control and CRs</a:t>
            </a:r>
          </a:p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5"/>
              </a:buBlip>
              <a:defRPr/>
            </a:pPr>
            <a:r>
              <a:rPr lang="en-GB" sz="2000" dirty="0">
                <a:latin typeface="+mn-lt"/>
                <a:cs typeface="+mn-cs"/>
              </a:rPr>
              <a:t>Study proceeding by means of cross-TSG conference calls between TSG meetings, and joint sessions in each TSG meeting.</a:t>
            </a:r>
          </a:p>
        </p:txBody>
      </p:sp>
    </p:spTree>
    <p:extLst>
      <p:ext uri="{BB962C8B-B14F-4D97-AF65-F5344CB8AC3E}">
        <p14:creationId xmlns:p14="http://schemas.microsoft.com/office/powerpoint/2010/main" val="10452127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79AA4-F0B5-C269-DCE4-8FAD44BC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6FBEC-8948-CD38-9044-2E26CDFAA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560" y="216822"/>
            <a:ext cx="8722853" cy="1325563"/>
          </a:xfrm>
        </p:spPr>
        <p:txBody>
          <a:bodyPr anchor="t">
            <a:normAutofit/>
          </a:bodyPr>
          <a:lstStyle/>
          <a:p>
            <a:pPr algn="ctr" hangingPunct="0">
              <a:spcAft>
                <a:spcPts val="900"/>
              </a:spcAft>
              <a:tabLst>
                <a:tab pos="360045" algn="l"/>
              </a:tabLst>
            </a:pPr>
            <a:r>
              <a:rPr lang="en-GB" sz="3600" dirty="0"/>
              <a:t>Study on Modernization of Specification Format and Procedures for 6G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4B207-8F58-787D-463E-69A6AEE13D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65730"/>
            <a:ext cx="11542294" cy="2764636"/>
          </a:xfrm>
          <a:ln>
            <a:solidFill>
              <a:schemeClr val="tx1"/>
            </a:solidFill>
          </a:ln>
        </p:spPr>
        <p:txBody>
          <a:bodyPr numCol="2" spcCol="360000">
            <a:normAutofit lnSpcReduction="10000"/>
          </a:bodyPr>
          <a:lstStyle/>
          <a:p>
            <a:pPr marL="457200" indent="-457200" fontAlgn="base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GB" sz="2200" b="1" dirty="0"/>
              <a:t>Q3 progress:</a:t>
            </a:r>
          </a:p>
          <a:p>
            <a:pPr lvl="1"/>
            <a:r>
              <a:rPr lang="en-GB" sz="1800" dirty="0"/>
              <a:t>Information/tutorial conference call held</a:t>
            </a:r>
          </a:p>
          <a:p>
            <a:pPr lvl="1"/>
            <a:r>
              <a:rPr lang="en-GB" sz="1800" dirty="0"/>
              <a:t>2 working conference calls, focused on objective 1</a:t>
            </a:r>
          </a:p>
          <a:p>
            <a:pPr lvl="2"/>
            <a:r>
              <a:rPr lang="en-GB" sz="1600" dirty="0"/>
              <a:t>Information gathered on pain-points of 3GPP’s current specification formats and working methods, and requirements identified for any improvements:</a:t>
            </a:r>
          </a:p>
          <a:p>
            <a:pPr lvl="2"/>
            <a:r>
              <a:rPr lang="en-GB" sz="1600" dirty="0"/>
              <a:t>Output captured in TR 21.802, v0.1.0. </a:t>
            </a:r>
          </a:p>
          <a:p>
            <a:pPr lvl="1"/>
            <a:r>
              <a:rPr lang="en-GB" sz="1800" dirty="0"/>
              <a:t>Joint session at TSGs #109</a:t>
            </a:r>
          </a:p>
          <a:p>
            <a:pPr lvl="2"/>
            <a:r>
              <a:rPr lang="en-GB" sz="1600" dirty="0"/>
              <a:t>LS sent to all WGs to encourage engagement across 3GPP</a:t>
            </a:r>
          </a:p>
          <a:p>
            <a:pPr marL="457200" indent="-457200" fontAlgn="base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GB" sz="2200" b="1" dirty="0"/>
              <a:t>Q4 progress: </a:t>
            </a:r>
          </a:p>
          <a:p>
            <a:pPr lvl="1"/>
            <a:r>
              <a:rPr lang="en-GB" sz="1800" dirty="0"/>
              <a:t>2 further working conference calls, focusing on objectives 2 and 3</a:t>
            </a:r>
          </a:p>
          <a:p>
            <a:pPr lvl="1"/>
            <a:r>
              <a:rPr lang="en-GB" sz="1800" dirty="0"/>
              <a:t>Initial consideration of some potential formats: OpenDocument, </a:t>
            </a:r>
            <a:r>
              <a:rPr lang="en-GB" sz="1800" dirty="0" err="1"/>
              <a:t>Asciidoc</a:t>
            </a:r>
            <a:r>
              <a:rPr lang="en-GB" sz="1800" dirty="0"/>
              <a:t>, Markdown</a:t>
            </a:r>
          </a:p>
          <a:p>
            <a:pPr lvl="1"/>
            <a:r>
              <a:rPr lang="en-GB" sz="1800" dirty="0"/>
              <a:t>Initial consideration of related working methods including Git</a:t>
            </a:r>
          </a:p>
          <a:p>
            <a:pPr lvl="1"/>
            <a:r>
              <a:rPr lang="en-GB" sz="1800" dirty="0"/>
              <a:t>“Playground” launched on ETSI FORGE to enable experimentation and demonstrations of working methods using Git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915E03E-62CA-56B9-DEB7-4FBFE68A7829}"/>
              </a:ext>
            </a:extLst>
          </p:cNvPr>
          <p:cNvSpPr txBox="1">
            <a:spLocks/>
          </p:cNvSpPr>
          <p:nvPr/>
        </p:nvSpPr>
        <p:spPr bwMode="auto">
          <a:xfrm>
            <a:off x="360947" y="4768598"/>
            <a:ext cx="11542294" cy="157383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GB" sz="2200" b="1" dirty="0"/>
              <a:t>Future work:</a:t>
            </a:r>
          </a:p>
          <a:p>
            <a:pPr lvl="1"/>
            <a:r>
              <a:rPr lang="en-GB" sz="1800" dirty="0"/>
              <a:t>More detailed study and evaluation of potential new formats to be carried out in Q1 2026</a:t>
            </a:r>
          </a:p>
          <a:p>
            <a:pPr lvl="1"/>
            <a:r>
              <a:rPr lang="en-GB" sz="1800" dirty="0"/>
              <a:t>Full analysis of possible workflows and procedures using Git</a:t>
            </a:r>
          </a:p>
          <a:p>
            <a:pPr lvl="1"/>
            <a:r>
              <a:rPr lang="en-GB" sz="1800" dirty="0"/>
              <a:t>Current scheduled completion of the SID is March 2026. Sustained strong engagement and continued high momentum would be needed to achieve this. </a:t>
            </a:r>
          </a:p>
          <a:p>
            <a:pPr lvl="1"/>
            <a:endParaRPr lang="en-GB" sz="1600" dirty="0"/>
          </a:p>
        </p:txBody>
      </p:sp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DC3C2CDB-5C6C-E04C-8145-20A7ABDB1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43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TSG and SA Internal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GB" sz="2000" dirty="0"/>
              <a:t>TSG Chairs have regular co-ordination calls and at least one coordination call before every TSG meeting. </a:t>
            </a:r>
          </a:p>
          <a:p>
            <a:pPr marL="447675" indent="-447675"/>
            <a:r>
              <a:rPr lang="en-GB" sz="2000" dirty="0"/>
              <a:t>SA Officials (SA Chair, SA Vice Chairs, SA MCC, SA WG Chairs) had continuous coordination, mostly by email. </a:t>
            </a:r>
          </a:p>
        </p:txBody>
      </p:sp>
    </p:spTree>
    <p:extLst>
      <p:ext uri="{BB962C8B-B14F-4D97-AF65-F5344CB8AC3E}">
        <p14:creationId xmlns:p14="http://schemas.microsoft.com/office/powerpoint/2010/main" val="534856726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PCG Action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62701534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Acknowledgements</a:t>
            </a:r>
            <a:endParaRPr lang="en-GB" dirty="0"/>
          </a:p>
        </p:txBody>
      </p:sp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194CE250-83A7-A8EC-5330-B39513CC2BD1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91827004"/>
              </p:ext>
            </p:extLst>
          </p:nvPr>
        </p:nvGraphicFramePr>
        <p:xfrm>
          <a:off x="438152" y="1765664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2611983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Thank You!</a:t>
            </a:r>
            <a:endParaRPr lang="en-GB" dirty="0"/>
          </a:p>
        </p:txBody>
      </p:sp>
      <p:pic>
        <p:nvPicPr>
          <p:cNvPr id="2" name="Picture 8" descr="webpage.jpg">
            <a:extLst>
              <a:ext uri="{FF2B5EF4-FFF2-40B4-BE49-F238E27FC236}">
                <a16:creationId xmlns:a16="http://schemas.microsoft.com/office/drawing/2014/main" id="{5E982B6D-81A0-EAF8-453F-CC5BAE99F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" r="2917" b="-2"/>
          <a:stretch/>
        </p:blipFill>
        <p:spPr bwMode="auto">
          <a:xfrm>
            <a:off x="838200" y="1881188"/>
            <a:ext cx="5067300" cy="435254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1E05D4-514E-BEDE-CC38-BA4F0446189E}"/>
              </a:ext>
            </a:extLst>
          </p:cNvPr>
          <p:cNvSpPr txBox="1"/>
          <p:nvPr/>
        </p:nvSpPr>
        <p:spPr bwMode="auto">
          <a:xfrm>
            <a:off x="7635467" y="5116648"/>
            <a:ext cx="3108734" cy="1376227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/>
          </a:bodyPr>
          <a:lstStyle/>
          <a:p>
            <a:pPr algn="ctr">
              <a:spcAft>
                <a:spcPts val="600"/>
              </a:spcAft>
            </a:pPr>
            <a:r>
              <a:rPr lang="en-US" altLang="en-US" sz="1400" b="1" kern="1200" dirty="0"/>
              <a:t>Puneet Jain</a:t>
            </a:r>
          </a:p>
          <a:p>
            <a:pPr algn="ctr">
              <a:spcAft>
                <a:spcPts val="600"/>
              </a:spcAft>
            </a:pPr>
            <a:r>
              <a:rPr lang="en-US" altLang="en-US" sz="1400" kern="1200" dirty="0"/>
              <a:t>3GPP TSG SA Chair</a:t>
            </a:r>
          </a:p>
          <a:p>
            <a:pPr algn="ctr">
              <a:spcAft>
                <a:spcPts val="600"/>
              </a:spcAft>
            </a:pPr>
            <a:r>
              <a:rPr lang="en-US" altLang="en-US" sz="1400" kern="1200" dirty="0">
                <a:hlinkClick r:id="rId3"/>
              </a:rPr>
              <a:t>puneet.jain@intel.com</a:t>
            </a:r>
            <a:r>
              <a:rPr lang="en-US" altLang="en-US" sz="1400" kern="1200" dirty="0"/>
              <a:t> </a:t>
            </a:r>
          </a:p>
          <a:p>
            <a:pPr algn="ctr">
              <a:spcAft>
                <a:spcPts val="600"/>
              </a:spcAft>
            </a:pPr>
            <a:r>
              <a:rPr lang="en-US" altLang="en-US" sz="1400" kern="1200" dirty="0">
                <a:hlinkClick r:id="rId4"/>
              </a:rPr>
              <a:t>www.3gpp.org</a:t>
            </a:r>
            <a:r>
              <a:rPr lang="en-US" altLang="en-US" sz="1400" kern="1200" dirty="0"/>
              <a:t>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9AB97A9-BCB8-664F-2252-FC9DAB558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804" y="1813407"/>
            <a:ext cx="4742996" cy="3163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536212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ECAB8-126D-07CE-CCA4-1CC39A234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608BF22-76EA-F7DA-5AC6-18F07AC73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/>
              <a:t>TSG SA Officials</a:t>
            </a:r>
            <a:endParaRPr lang="en-US" altLang="en-US" dirty="0"/>
          </a:p>
        </p:txBody>
      </p:sp>
      <p:sp>
        <p:nvSpPr>
          <p:cNvPr id="6149" name="Content Placeholder 2">
            <a:extLst>
              <a:ext uri="{FF2B5EF4-FFF2-40B4-BE49-F238E27FC236}">
                <a16:creationId xmlns:a16="http://schemas.microsoft.com/office/drawing/2014/main" id="{A7D41087-4B0C-6288-BA95-D2D9EA5B71D5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ea typeface="Malgun Gothic" panose="020B0503020000020004" pitchFamily="34" charset="-127"/>
              </a:rPr>
              <a:t>Tao Sun</a:t>
            </a:r>
            <a:endParaRPr lang="" altLang="en-US" sz="1800" dirty="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algun Gothic" panose="020B0503020000020004" pitchFamily="34" charset="-127"/>
              </a:rPr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>
                <a:ea typeface="Malgun Gothic" panose="020B0503020000020004" pitchFamily="34" charset="-127"/>
              </a:rPr>
              <a:t>suntao@chinamobile.com</a:t>
            </a:r>
            <a:endParaRPr lang="" altLang="en-US" sz="1800" dirty="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 dirty="0">
              <a:ea typeface="Malgun Gothic" panose="020B0503020000020004" pitchFamily="34" charset="-127"/>
            </a:endParaRPr>
          </a:p>
        </p:txBody>
      </p:sp>
      <p:sp>
        <p:nvSpPr>
          <p:cNvPr id="6150" name="Content Placeholder 2">
            <a:extLst>
              <a:ext uri="{FF2B5EF4-FFF2-40B4-BE49-F238E27FC236}">
                <a16:creationId xmlns:a16="http://schemas.microsoft.com/office/drawing/2014/main" id="{48BDB41F-CFC2-1AF3-FEF5-1B147C1B5435}"/>
              </a:ext>
            </a:extLst>
          </p:cNvPr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Johannes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ETSI</a:t>
            </a:r>
            <a:br>
              <a:rPr lang="" altLang="en-US" sz="1800" dirty="0">
                <a:ea typeface="MS PGothic" panose="020B0600070205080204" pitchFamily="34" charset="-128"/>
              </a:rPr>
            </a:br>
            <a:r>
              <a:rPr lang="en-US" altLang="en-US" sz="1800" dirty="0">
                <a:ea typeface="MS PGothic" panose="020B0600070205080204" pitchFamily="34" charset="-128"/>
              </a:rPr>
              <a:t>johannes.achter@magenta.at</a:t>
            </a:r>
          </a:p>
        </p:txBody>
      </p:sp>
      <p:sp>
        <p:nvSpPr>
          <p:cNvPr id="6151" name="Content Placeholder 2">
            <a:extLst>
              <a:ext uri="{FF2B5EF4-FFF2-40B4-BE49-F238E27FC236}">
                <a16:creationId xmlns:a16="http://schemas.microsoft.com/office/drawing/2014/main" id="{B73B40BA-ACB9-CFB7-146F-E34B086FBCBF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" altLang="en-US" sz="1800" dirty="0"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LaeYoung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TTA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ea typeface="MS PGothic" panose="020B0600070205080204" pitchFamily="34" charset="-128"/>
              </a:rPr>
              <a:t>laeyoung.kim@lge.com</a:t>
            </a:r>
          </a:p>
        </p:txBody>
      </p:sp>
      <p:sp>
        <p:nvSpPr>
          <p:cNvPr id="6152" name="Content Placeholder 2">
            <a:extLst>
              <a:ext uri="{FF2B5EF4-FFF2-40B4-BE49-F238E27FC236}">
                <a16:creationId xmlns:a16="http://schemas.microsoft.com/office/drawing/2014/main" id="{53A10DD2-6AB7-099D-56D4-A7F71610A64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403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Maurice Pope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maurice.pope@etsi.org</a:t>
            </a:r>
          </a:p>
        </p:txBody>
      </p:sp>
      <p:pic>
        <p:nvPicPr>
          <p:cNvPr id="6153" name="Picture 11">
            <a:extLst>
              <a:ext uri="{FF2B5EF4-FFF2-40B4-BE49-F238E27FC236}">
                <a16:creationId xmlns:a16="http://schemas.microsoft.com/office/drawing/2014/main" id="{BEE7C9BB-6C6E-62AC-2D9D-6BCA98116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48225"/>
            <a:ext cx="12398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7B625BD-5120-49BC-2383-1E5E97068E25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Puneet Jain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TSG SA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ATIS</a:t>
            </a:r>
            <a:endParaRPr lang="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puneet.jain@intel.com</a:t>
            </a: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erson in a suit and tie&#10;&#10;Description automatically generated">
            <a:extLst>
              <a:ext uri="{FF2B5EF4-FFF2-40B4-BE49-F238E27FC236}">
                <a16:creationId xmlns:a16="http://schemas.microsoft.com/office/drawing/2014/main" id="{FFF99088-BE65-EDED-6997-B204EEC26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0" y="1910556"/>
            <a:ext cx="1455737" cy="1455737"/>
          </a:xfrm>
          <a:prstGeom prst="rect">
            <a:avLst/>
          </a:prstGeom>
        </p:spPr>
      </p:pic>
      <p:pic>
        <p:nvPicPr>
          <p:cNvPr id="3" name="Picture 2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746E241D-5153-291F-3A00-3A64A18014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204" y="1892628"/>
            <a:ext cx="1299610" cy="1473665"/>
          </a:xfrm>
          <a:prstGeom prst="rect">
            <a:avLst/>
          </a:prstGeom>
        </p:spPr>
      </p:pic>
      <p:pic>
        <p:nvPicPr>
          <p:cNvPr id="8" name="Picture 7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963F1F7F-9ACC-AC4D-AA53-F496AC3B40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204" y="3488721"/>
            <a:ext cx="1299610" cy="1530083"/>
          </a:xfrm>
          <a:prstGeom prst="rect">
            <a:avLst/>
          </a:prstGeom>
        </p:spPr>
      </p:pic>
      <p:pic>
        <p:nvPicPr>
          <p:cNvPr id="12" name="Picture 11" descr="A person with dark hair wearing a blue suit jacket&#10;&#10;AI-generated content may be incorrect.">
            <a:extLst>
              <a:ext uri="{FF2B5EF4-FFF2-40B4-BE49-F238E27FC236}">
                <a16:creationId xmlns:a16="http://schemas.microsoft.com/office/drawing/2014/main" id="{0A9C774F-DDDA-A941-C083-DFED9D85B0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315" y="5141232"/>
            <a:ext cx="1310499" cy="132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2714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4400" dirty="0">
                <a:latin typeface="+mj-lt"/>
              </a:rPr>
              <a:t>Release 19 Timeline</a:t>
            </a:r>
            <a:endParaRPr lang="en-US" sz="4400" kern="0" dirty="0">
              <a:latin typeface="+mj-lt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0915E0E8-C70F-FFCB-577F-8B33FF103799}"/>
              </a:ext>
            </a:extLst>
          </p:cNvPr>
          <p:cNvGrpSpPr/>
          <p:nvPr/>
        </p:nvGrpSpPr>
        <p:grpSpPr>
          <a:xfrm>
            <a:off x="81291" y="987754"/>
            <a:ext cx="10158264" cy="5427774"/>
            <a:chOff x="-22225" y="884238"/>
            <a:chExt cx="9088438" cy="4276712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882328FE-67A3-063B-49AE-4305F2EA4A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548563" y="1025525"/>
              <a:ext cx="151765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D253DE6-AEFD-0A8C-9C16-A448258916F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857750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E8C76A4F-B348-93ED-C066-F94B8CA7CB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122488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DFCC62F8-687F-5A33-718E-970A16162E7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0663" y="1025525"/>
              <a:ext cx="16764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Straight Connector 114">
              <a:extLst>
                <a:ext uri="{FF2B5EF4-FFF2-40B4-BE49-F238E27FC236}">
                  <a16:creationId xmlns:a16="http://schemas.microsoft.com/office/drawing/2014/main" id="{67F822A9-4C61-211F-F082-61441649D76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69805" y="1636711"/>
              <a:ext cx="0" cy="3259138"/>
            </a:xfrm>
            <a:prstGeom prst="line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cxnSp>
          <p:nvCxnSpPr>
            <p:cNvPr id="146" name="Straight Connector 114">
              <a:extLst>
                <a:ext uri="{FF2B5EF4-FFF2-40B4-BE49-F238E27FC236}">
                  <a16:creationId xmlns:a16="http://schemas.microsoft.com/office/drawing/2014/main" id="{15C80640-8784-CB94-CB19-1393B1279A0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466013" y="1763713"/>
              <a:ext cx="25400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7" name="Straight Connector 114">
              <a:extLst>
                <a:ext uri="{FF2B5EF4-FFF2-40B4-BE49-F238E27FC236}">
                  <a16:creationId xmlns:a16="http://schemas.microsoft.com/office/drawing/2014/main" id="{AAAF0D60-A559-C333-B4EC-81A04FAE4AD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67263" y="1724025"/>
              <a:ext cx="4762" cy="3133725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8" name="Straight Connector 114">
              <a:extLst>
                <a:ext uri="{FF2B5EF4-FFF2-40B4-BE49-F238E27FC236}">
                  <a16:creationId xmlns:a16="http://schemas.microsoft.com/office/drawing/2014/main" id="{48553E5C-E30C-EA54-461F-503129FED8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035175" y="1725613"/>
              <a:ext cx="7938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sp>
          <p:nvSpPr>
            <p:cNvPr id="149" name="TextBox 86">
              <a:extLst>
                <a:ext uri="{FF2B5EF4-FFF2-40B4-BE49-F238E27FC236}">
                  <a16:creationId xmlns:a16="http://schemas.microsoft.com/office/drawing/2014/main" id="{86B7EECA-6F92-59E1-9CC5-AEFAD2DEA9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294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#101</a:t>
              </a:r>
            </a:p>
          </p:txBody>
        </p:sp>
        <p:cxnSp>
          <p:nvCxnSpPr>
            <p:cNvPr id="150" name="Straight Connector 115">
              <a:extLst>
                <a:ext uri="{FF2B5EF4-FFF2-40B4-BE49-F238E27FC236}">
                  <a16:creationId xmlns:a16="http://schemas.microsoft.com/office/drawing/2014/main" id="{63F66A9C-01D8-C6A7-86C3-C484298BDAB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37461" y="1763713"/>
              <a:ext cx="952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1" name="Straight Connector 114">
              <a:extLst>
                <a:ext uri="{FF2B5EF4-FFF2-40B4-BE49-F238E27FC236}">
                  <a16:creationId xmlns:a16="http://schemas.microsoft.com/office/drawing/2014/main" id="{176B9C59-1A29-F1CA-3F3D-E9B0776B29D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3688" y="1787525"/>
              <a:ext cx="0" cy="31083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2" name="Straight Connector 114">
              <a:extLst>
                <a:ext uri="{FF2B5EF4-FFF2-40B4-BE49-F238E27FC236}">
                  <a16:creationId xmlns:a16="http://schemas.microsoft.com/office/drawing/2014/main" id="{F850CC32-25FF-1C72-FADF-07164067037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39098" y="1739897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3" name="Straight Connector 114">
              <a:extLst>
                <a:ext uri="{FF2B5EF4-FFF2-40B4-BE49-F238E27FC236}">
                  <a16:creationId xmlns:a16="http://schemas.microsoft.com/office/drawing/2014/main" id="{CF97BF19-3760-23B9-5397-BCE133B02BF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037513" y="1763713"/>
              <a:ext cx="31750" cy="30940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4" name="Straight Connector 114">
              <a:extLst>
                <a:ext uri="{FF2B5EF4-FFF2-40B4-BE49-F238E27FC236}">
                  <a16:creationId xmlns:a16="http://schemas.microsoft.com/office/drawing/2014/main" id="{38409066-3791-8C9F-44D6-05A0A4CBF4F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26250" y="1763713"/>
              <a:ext cx="1588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5" name="Straight Connector 114">
              <a:extLst>
                <a:ext uri="{FF2B5EF4-FFF2-40B4-BE49-F238E27FC236}">
                  <a16:creationId xmlns:a16="http://schemas.microsoft.com/office/drawing/2014/main" id="{95723431-4F4B-96F3-0F7E-A9650875816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14221" y="1724025"/>
              <a:ext cx="0" cy="31718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6" name="Straight Connector 114">
              <a:extLst>
                <a:ext uri="{FF2B5EF4-FFF2-40B4-BE49-F238E27FC236}">
                  <a16:creationId xmlns:a16="http://schemas.microsoft.com/office/drawing/2014/main" id="{26C76D59-0198-C055-FF18-F9FF4B25BB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30925" y="1763713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7" name="Straight Connector 114">
              <a:extLst>
                <a:ext uri="{FF2B5EF4-FFF2-40B4-BE49-F238E27FC236}">
                  <a16:creationId xmlns:a16="http://schemas.microsoft.com/office/drawing/2014/main" id="{C2051AE8-D4AF-B732-5625-0BA799F306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210170" y="1763713"/>
              <a:ext cx="31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8" name="Straight Connector 114">
              <a:extLst>
                <a:ext uri="{FF2B5EF4-FFF2-40B4-BE49-F238E27FC236}">
                  <a16:creationId xmlns:a16="http://schemas.microsoft.com/office/drawing/2014/main" id="{BC3372E3-9E73-BC07-CD27-3234E4D772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95663" y="1763713"/>
              <a:ext cx="158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9" name="Straight Connector 114">
              <a:extLst>
                <a:ext uri="{FF2B5EF4-FFF2-40B4-BE49-F238E27FC236}">
                  <a16:creationId xmlns:a16="http://schemas.microsoft.com/office/drawing/2014/main" id="{285FA235-D007-3287-23AD-DFB0273A37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02663" y="1766888"/>
              <a:ext cx="9525" cy="3128962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sp>
          <p:nvSpPr>
            <p:cNvPr id="160" name="TextBox 1">
              <a:extLst>
                <a:ext uri="{FF2B5EF4-FFF2-40B4-BE49-F238E27FC236}">
                  <a16:creationId xmlns:a16="http://schemas.microsoft.com/office/drawing/2014/main" id="{5CD8E6B8-18E4-D3EB-EC2F-B1061771E1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99" y="4494747"/>
              <a:ext cx="1472876" cy="151334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Note</a:t>
              </a:r>
              <a:r>
                <a:rPr kumimoji="0" lang="en-GB" altLang="en-US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: All starting dates are indicative</a:t>
              </a:r>
            </a:p>
          </p:txBody>
        </p:sp>
        <p:sp>
          <p:nvSpPr>
            <p:cNvPr id="161" name="TextBox 86">
              <a:extLst>
                <a:ext uri="{FF2B5EF4-FFF2-40B4-BE49-F238E27FC236}">
                  <a16:creationId xmlns:a16="http://schemas.microsoft.com/office/drawing/2014/main" id="{819C26B7-5EFC-0F07-373F-50C9ED3411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158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2" name="TextBox 86">
              <a:extLst>
                <a:ext uri="{FF2B5EF4-FFF2-40B4-BE49-F238E27FC236}">
                  <a16:creationId xmlns:a16="http://schemas.microsoft.com/office/drawing/2014/main" id="{DC27F596-61E6-0E6A-89D6-D7D5E2C34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2402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#103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3" name="TextBox 86">
              <a:extLst>
                <a:ext uri="{FF2B5EF4-FFF2-40B4-BE49-F238E27FC236}">
                  <a16:creationId xmlns:a16="http://schemas.microsoft.com/office/drawing/2014/main" id="{3814F1FD-695E-9BC1-E1C9-84D44E378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#104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4" name="TextBox 86">
              <a:extLst>
                <a:ext uri="{FF2B5EF4-FFF2-40B4-BE49-F238E27FC236}">
                  <a16:creationId xmlns:a16="http://schemas.microsoft.com/office/drawing/2014/main" id="{CC0A3CF0-B12D-02BB-DBD9-41EC646788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1633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#105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5" name="TextBox 86">
              <a:extLst>
                <a:ext uri="{FF2B5EF4-FFF2-40B4-BE49-F238E27FC236}">
                  <a16:creationId xmlns:a16="http://schemas.microsoft.com/office/drawing/2014/main" id="{C37ACBB1-7107-603E-101A-A6ED311B5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7263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#106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6" name="TextBox 86">
              <a:extLst>
                <a:ext uri="{FF2B5EF4-FFF2-40B4-BE49-F238E27FC236}">
                  <a16:creationId xmlns:a16="http://schemas.microsoft.com/office/drawing/2014/main" id="{D0EED1C4-D7C0-B2C4-ACE2-27FCB47A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4596" y="1216025"/>
              <a:ext cx="388359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#107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7" name="TextBox 86">
              <a:extLst>
                <a:ext uri="{FF2B5EF4-FFF2-40B4-BE49-F238E27FC236}">
                  <a16:creationId xmlns:a16="http://schemas.microsoft.com/office/drawing/2014/main" id="{444F8C3A-A4E2-11C9-7CEC-FFA1E85D8A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4532" y="1216025"/>
              <a:ext cx="392787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#108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8" name="TextBox 86">
              <a:extLst>
                <a:ext uri="{FF2B5EF4-FFF2-40B4-BE49-F238E27FC236}">
                  <a16:creationId xmlns:a16="http://schemas.microsoft.com/office/drawing/2014/main" id="{06D95DED-D3F8-FFEB-C2FC-A314BB671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4671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9" name="TextBox 86">
              <a:extLst>
                <a:ext uri="{FF2B5EF4-FFF2-40B4-BE49-F238E27FC236}">
                  <a16:creationId xmlns:a16="http://schemas.microsoft.com/office/drawing/2014/main" id="{C331E508-AF48-E744-9FF1-7876D1F337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4968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0" name="TextBox 86">
              <a:extLst>
                <a:ext uri="{FF2B5EF4-FFF2-40B4-BE49-F238E27FC236}">
                  <a16:creationId xmlns:a16="http://schemas.microsoft.com/office/drawing/2014/main" id="{3D3F0E7F-560B-ACDC-6E28-FD0512E0B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7467" y="1216025"/>
              <a:ext cx="33819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#111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1" name="TextBox 86">
              <a:extLst>
                <a:ext uri="{FF2B5EF4-FFF2-40B4-BE49-F238E27FC236}">
                  <a16:creationId xmlns:a16="http://schemas.microsoft.com/office/drawing/2014/main" id="{011B47B7-A223-209F-C33D-34E608D079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1757" y="1216025"/>
              <a:ext cx="357373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2" name="TextBox 86">
              <a:extLst>
                <a:ext uri="{FF2B5EF4-FFF2-40B4-BE49-F238E27FC236}">
                  <a16:creationId xmlns:a16="http://schemas.microsoft.com/office/drawing/2014/main" id="{BA976BF4-FAD9-E5C2-B696-6F154C62B8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114" y="1216025"/>
              <a:ext cx="35147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3" name="Chevron 60">
              <a:extLst>
                <a:ext uri="{FF2B5EF4-FFF2-40B4-BE49-F238E27FC236}">
                  <a16:creationId xmlns:a16="http://schemas.microsoft.com/office/drawing/2014/main" id="{55ED90FB-A1E7-8343-DD86-993870D86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063" y="2109788"/>
              <a:ext cx="827087" cy="280987"/>
            </a:xfrm>
            <a:prstGeom prst="chevron">
              <a:avLst>
                <a:gd name="adj" fmla="val 50080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 </a:t>
              </a:r>
            </a:p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content def.</a:t>
              </a:r>
            </a:p>
          </p:txBody>
        </p:sp>
        <p:sp>
          <p:nvSpPr>
            <p:cNvPr id="174" name="Chevron 60">
              <a:extLst>
                <a:ext uri="{FF2B5EF4-FFF2-40B4-BE49-F238E27FC236}">
                  <a16:creationId xmlns:a16="http://schemas.microsoft.com/office/drawing/2014/main" id="{9C3C16AA-BF53-7329-DAB1-989D9A486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438" y="2109788"/>
              <a:ext cx="96520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 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RAN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def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.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F55C139D-35B7-8900-A7D0-C41A8F76215D}"/>
                </a:ext>
              </a:extLst>
            </p:cNvPr>
            <p:cNvSpPr txBox="1"/>
            <p:nvPr/>
          </p:nvSpPr>
          <p:spPr>
            <a:xfrm>
              <a:off x="3162300" y="903288"/>
              <a:ext cx="561052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31A050A1-91CC-16A1-B3B1-5B966F4D7028}"/>
                </a:ext>
              </a:extLst>
            </p:cNvPr>
            <p:cNvSpPr txBox="1"/>
            <p:nvPr/>
          </p:nvSpPr>
          <p:spPr>
            <a:xfrm>
              <a:off x="5865813" y="903288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sp>
          <p:nvSpPr>
            <p:cNvPr id="177" name="TextBox 2">
              <a:extLst>
                <a:ext uri="{FF2B5EF4-FFF2-40B4-BE49-F238E27FC236}">
                  <a16:creationId xmlns:a16="http://schemas.microsoft.com/office/drawing/2014/main" id="{C864264B-5EBB-58A3-373C-91311188EC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0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8" name="TextBox 59">
              <a:extLst>
                <a:ext uri="{FF2B5EF4-FFF2-40B4-BE49-F238E27FC236}">
                  <a16:creationId xmlns:a16="http://schemas.microsoft.com/office/drawing/2014/main" id="{E6933E7F-C0E2-582A-106E-5CB4328F8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286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9" name="TextBox 60">
              <a:extLst>
                <a:ext uri="{FF2B5EF4-FFF2-40B4-BE49-F238E27FC236}">
                  <a16:creationId xmlns:a16="http://schemas.microsoft.com/office/drawing/2014/main" id="{2744DD21-89A2-44C3-B58F-2049B08E7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051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0" name="TextBox 61">
              <a:extLst>
                <a:ext uri="{FF2B5EF4-FFF2-40B4-BE49-F238E27FC236}">
                  <a16:creationId xmlns:a16="http://schemas.microsoft.com/office/drawing/2014/main" id="{85A2EF4D-D572-A771-B08C-922EBB8ABF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8275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1" name="TextBox 62">
              <a:extLst>
                <a:ext uri="{FF2B5EF4-FFF2-40B4-BE49-F238E27FC236}">
                  <a16:creationId xmlns:a16="http://schemas.microsoft.com/office/drawing/2014/main" id="{FCF20B41-891C-C44D-B48A-30B0B2EB7F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0250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2" name="TextBox 63">
              <a:extLst>
                <a:ext uri="{FF2B5EF4-FFF2-40B4-BE49-F238E27FC236}">
                  <a16:creationId xmlns:a16="http://schemas.microsoft.com/office/drawing/2014/main" id="{A2155CD5-8079-E2DE-AFEE-D7671D43B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32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3" name="TextBox 64">
              <a:extLst>
                <a:ext uri="{FF2B5EF4-FFF2-40B4-BE49-F238E27FC236}">
                  <a16:creationId xmlns:a16="http://schemas.microsoft.com/office/drawing/2014/main" id="{728BAC4C-5FAB-56EE-95FD-BA648958A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851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4" name="TextBox 65">
              <a:extLst>
                <a:ext uri="{FF2B5EF4-FFF2-40B4-BE49-F238E27FC236}">
                  <a16:creationId xmlns:a16="http://schemas.microsoft.com/office/drawing/2014/main" id="{46D36CCF-2D86-9385-E036-B04756255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49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5" name="TextBox 66">
              <a:extLst>
                <a:ext uri="{FF2B5EF4-FFF2-40B4-BE49-F238E27FC236}">
                  <a16:creationId xmlns:a16="http://schemas.microsoft.com/office/drawing/2014/main" id="{8E0BCBD0-68DA-A1A1-C0AC-CE3500CE69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94488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6" name="TextBox 67">
              <a:extLst>
                <a:ext uri="{FF2B5EF4-FFF2-40B4-BE49-F238E27FC236}">
                  <a16:creationId xmlns:a16="http://schemas.microsoft.com/office/drawing/2014/main" id="{DDDD5096-8FEE-C85A-4BCE-C5FC5688DD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288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7" name="TextBox 69">
              <a:extLst>
                <a:ext uri="{FF2B5EF4-FFF2-40B4-BE49-F238E27FC236}">
                  <a16:creationId xmlns:a16="http://schemas.microsoft.com/office/drawing/2014/main" id="{6220EF01-3A40-F6A2-9455-9E719E24E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59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8" name="TextBox 70">
              <a:extLst>
                <a:ext uri="{FF2B5EF4-FFF2-40B4-BE49-F238E27FC236}">
                  <a16:creationId xmlns:a16="http://schemas.microsoft.com/office/drawing/2014/main" id="{25C4B7FE-2753-1BAC-4A0A-1EF1D3088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83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9" name="TextBox 71">
              <a:extLst>
                <a:ext uri="{FF2B5EF4-FFF2-40B4-BE49-F238E27FC236}">
                  <a16:creationId xmlns:a16="http://schemas.microsoft.com/office/drawing/2014/main" id="{6213CED1-8B84-6568-71F0-6B2134751D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5838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B8509324-17B2-2DCC-A200-92F8D973E2DC}"/>
                </a:ext>
              </a:extLst>
            </p:cNvPr>
            <p:cNvSpPr txBox="1"/>
            <p:nvPr/>
          </p:nvSpPr>
          <p:spPr>
            <a:xfrm>
              <a:off x="8359775" y="884238"/>
              <a:ext cx="552447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sp>
          <p:nvSpPr>
            <p:cNvPr id="191" name="Chevron 79">
              <a:extLst>
                <a:ext uri="{FF2B5EF4-FFF2-40B4-BE49-F238E27FC236}">
                  <a16:creationId xmlns:a16="http://schemas.microsoft.com/office/drawing/2014/main" id="{42EBF3E8-4D97-1E83-40D5-B925DCB52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288" y="3514725"/>
              <a:ext cx="868362" cy="207963"/>
            </a:xfrm>
            <a:prstGeom prst="chevron">
              <a:avLst>
                <a:gd name="adj" fmla="val 50068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RAN4_Perf </a:t>
              </a:r>
              <a:endParaRPr lang="fr-FR" altLang="en-US" sz="60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endParaRPr>
            </a:p>
          </p:txBody>
        </p:sp>
        <p:sp>
          <p:nvSpPr>
            <p:cNvPr id="192" name="Chevron 58">
              <a:extLst>
                <a:ext uri="{FF2B5EF4-FFF2-40B4-BE49-F238E27FC236}">
                  <a16:creationId xmlns:a16="http://schemas.microsoft.com/office/drawing/2014/main" id="{2469D6CB-B9A0-011E-3111-37A594E5E799}"/>
                </a:ext>
              </a:extLst>
            </p:cNvPr>
            <p:cNvSpPr/>
            <p:nvPr/>
          </p:nvSpPr>
          <p:spPr bwMode="auto">
            <a:xfrm>
              <a:off x="3009900" y="3763963"/>
              <a:ext cx="3819525" cy="225425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3 (CT &amp; SA) </a:t>
              </a:r>
            </a:p>
          </p:txBody>
        </p:sp>
        <p:sp>
          <p:nvSpPr>
            <p:cNvPr id="193" name="Chevron 60">
              <a:extLst>
                <a:ext uri="{FF2B5EF4-FFF2-40B4-BE49-F238E27FC236}">
                  <a16:creationId xmlns:a16="http://schemas.microsoft.com/office/drawing/2014/main" id="{C469E1E1-884F-18A4-71AC-89DD46646841}"/>
                </a:ext>
              </a:extLst>
            </p:cNvPr>
            <p:cNvSpPr/>
            <p:nvPr/>
          </p:nvSpPr>
          <p:spPr bwMode="auto">
            <a:xfrm>
              <a:off x="2106613" y="3241675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RAN1</a:t>
              </a:r>
            </a:p>
          </p:txBody>
        </p:sp>
        <p:sp>
          <p:nvSpPr>
            <p:cNvPr id="194" name="Chevron 60">
              <a:extLst>
                <a:ext uri="{FF2B5EF4-FFF2-40B4-BE49-F238E27FC236}">
                  <a16:creationId xmlns:a16="http://schemas.microsoft.com/office/drawing/2014/main" id="{973E6D13-9297-F5E0-5C1C-1AA046F86A17}"/>
                </a:ext>
              </a:extLst>
            </p:cNvPr>
            <p:cNvSpPr/>
            <p:nvPr/>
          </p:nvSpPr>
          <p:spPr bwMode="auto">
            <a:xfrm>
              <a:off x="1635125" y="2952750"/>
              <a:ext cx="3136900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2 (SA2, SA6,…) Normative</a:t>
              </a:r>
            </a:p>
          </p:txBody>
        </p:sp>
        <p:sp>
          <p:nvSpPr>
            <p:cNvPr id="195" name="Chevron 60">
              <a:extLst>
                <a:ext uri="{FF2B5EF4-FFF2-40B4-BE49-F238E27FC236}">
                  <a16:creationId xmlns:a16="http://schemas.microsoft.com/office/drawing/2014/main" id="{46B1D986-A276-B3BF-F99D-76C871790F0A}"/>
                </a:ext>
              </a:extLst>
            </p:cNvPr>
            <p:cNvSpPr/>
            <p:nvPr/>
          </p:nvSpPr>
          <p:spPr bwMode="auto">
            <a:xfrm>
              <a:off x="2725738" y="3517900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Completion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 (RAN2/3/4core)</a:t>
              </a:r>
            </a:p>
          </p:txBody>
        </p:sp>
        <p:sp>
          <p:nvSpPr>
            <p:cNvPr id="196" name="Chevron 58">
              <a:extLst>
                <a:ext uri="{FF2B5EF4-FFF2-40B4-BE49-F238E27FC236}">
                  <a16:creationId xmlns:a16="http://schemas.microsoft.com/office/drawing/2014/main" id="{8483075E-2225-9EF1-0A84-F47C86985887}"/>
                </a:ext>
              </a:extLst>
            </p:cNvPr>
            <p:cNvSpPr/>
            <p:nvPr/>
          </p:nvSpPr>
          <p:spPr bwMode="auto">
            <a:xfrm>
              <a:off x="5076825" y="4073525"/>
              <a:ext cx="2386013" cy="239713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ASN.1 &amp; Open APIs </a:t>
              </a:r>
            </a:p>
          </p:txBody>
        </p:sp>
        <p:sp>
          <p:nvSpPr>
            <p:cNvPr id="197" name="Chevron 60">
              <a:extLst>
                <a:ext uri="{FF2B5EF4-FFF2-40B4-BE49-F238E27FC236}">
                  <a16:creationId xmlns:a16="http://schemas.microsoft.com/office/drawing/2014/main" id="{7E58B721-2C61-2C61-3E08-D9955BEA5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582863"/>
              <a:ext cx="97155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ysClr val="window" lastClr="FFFFFF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St.2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approval</a:t>
              </a:r>
              <a:endParaRPr kumimoji="0" lang="fr-FR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MS PGothic" panose="020B0600070205080204" pitchFamily="34" charset="-128"/>
              </a:endParaRPr>
            </a:p>
          </p:txBody>
        </p:sp>
        <p:sp>
          <p:nvSpPr>
            <p:cNvPr id="198" name="TextBox 86">
              <a:extLst>
                <a:ext uri="{FF2B5EF4-FFF2-40B4-BE49-F238E27FC236}">
                  <a16:creationId xmlns:a16="http://schemas.microsoft.com/office/drawing/2014/main" id="{AE179551-C7A8-6716-FEA5-A223516372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99" name="TextBox 60">
              <a:extLst>
                <a:ext uri="{FF2B5EF4-FFF2-40B4-BE49-F238E27FC236}">
                  <a16:creationId xmlns:a16="http://schemas.microsoft.com/office/drawing/2014/main" id="{046EFA2D-0322-DD46-BC95-5447A2E612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963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C4295BAC-4113-A960-45E1-2E4E0E2FB94B}"/>
                </a:ext>
              </a:extLst>
            </p:cNvPr>
            <p:cNvSpPr txBox="1"/>
            <p:nvPr/>
          </p:nvSpPr>
          <p:spPr>
            <a:xfrm>
              <a:off x="903288" y="906463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2023</a:t>
              </a:r>
            </a:p>
          </p:txBody>
        </p: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30E3152C-B2A9-A98E-1AEE-056C1BD7C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7604" y="4933949"/>
              <a:ext cx="869950" cy="227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  <a:cs typeface="+mn-cs"/>
                </a:rPr>
                <a:t>Now</a:t>
              </a:r>
            </a:p>
          </p:txBody>
        </p:sp>
        <p:sp>
          <p:nvSpPr>
            <p:cNvPr id="202" name="Chevron 60">
              <a:extLst>
                <a:ext uri="{FF2B5EF4-FFF2-40B4-BE49-F238E27FC236}">
                  <a16:creationId xmlns:a16="http://schemas.microsoft.com/office/drawing/2014/main" id="{C40C1EAC-5D08-C8D2-39C5-B0467268326F}"/>
                </a:ext>
              </a:extLst>
            </p:cNvPr>
            <p:cNvSpPr/>
            <p:nvPr/>
          </p:nvSpPr>
          <p:spPr bwMode="auto">
            <a:xfrm>
              <a:off x="1320800" y="1765300"/>
              <a:ext cx="731838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100%</a:t>
              </a:r>
            </a:p>
          </p:txBody>
        </p:sp>
        <p:sp>
          <p:nvSpPr>
            <p:cNvPr id="203" name="Chevron 60">
              <a:extLst>
                <a:ext uri="{FF2B5EF4-FFF2-40B4-BE49-F238E27FC236}">
                  <a16:creationId xmlns:a16="http://schemas.microsoft.com/office/drawing/2014/main" id="{D3A656E6-83DC-7B66-BD38-927F3344B320}"/>
                </a:ext>
              </a:extLst>
            </p:cNvPr>
            <p:cNvSpPr/>
            <p:nvPr/>
          </p:nvSpPr>
          <p:spPr bwMode="auto">
            <a:xfrm>
              <a:off x="53975" y="1762125"/>
              <a:ext cx="1395413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SA1 Stage 1        80%</a:t>
              </a:r>
            </a:p>
          </p:txBody>
        </p:sp>
        <p:sp>
          <p:nvSpPr>
            <p:cNvPr id="204" name="TextBox 67">
              <a:extLst>
                <a:ext uri="{FF2B5EF4-FFF2-40B4-BE49-F238E27FC236}">
                  <a16:creationId xmlns:a16="http://schemas.microsoft.com/office/drawing/2014/main" id="{BB5320E8-CCC2-560D-CAEB-957520C47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2225" y="1066800"/>
              <a:ext cx="40016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TSGs</a:t>
              </a:r>
            </a:p>
          </p:txBody>
        </p:sp>
        <p:sp>
          <p:nvSpPr>
            <p:cNvPr id="205" name="Diamond 3">
              <a:extLst>
                <a:ext uri="{FF2B5EF4-FFF2-40B4-BE49-F238E27FC236}">
                  <a16:creationId xmlns:a16="http://schemas.microsoft.com/office/drawing/2014/main" id="{961E27C9-9FD4-9844-7C47-D768176CC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863" y="2065338"/>
              <a:ext cx="896937" cy="392112"/>
            </a:xfrm>
            <a:prstGeom prst="diamond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en-US" altLang="en-US" sz="70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6" name="TextBox 6">
              <a:extLst>
                <a:ext uri="{FF2B5EF4-FFF2-40B4-BE49-F238E27FC236}">
                  <a16:creationId xmlns:a16="http://schemas.microsoft.com/office/drawing/2014/main" id="{ECC35733-7905-B690-7072-D8E7F00B3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638" y="2120900"/>
              <a:ext cx="658812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fr-FR" altLang="en-US" sz="700" b="1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 </a:t>
              </a:r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 Rel-19 workshop</a:t>
              </a:r>
            </a:p>
          </p:txBody>
        </p:sp>
        <p:sp>
          <p:nvSpPr>
            <p:cNvPr id="207" name="Diamond 16">
              <a:extLst>
                <a:ext uri="{FF2B5EF4-FFF2-40B4-BE49-F238E27FC236}">
                  <a16:creationId xmlns:a16="http://schemas.microsoft.com/office/drawing/2014/main" id="{3E53F8A4-475D-506C-3618-415472ECB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38" y="2522538"/>
              <a:ext cx="866775" cy="368300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 sz="105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8" name="TextBox 7">
              <a:extLst>
                <a:ext uri="{FF2B5EF4-FFF2-40B4-BE49-F238E27FC236}">
                  <a16:creationId xmlns:a16="http://schemas.microsoft.com/office/drawing/2014/main" id="{A7311C34-6BA6-A0FC-E8E1-D60F829D3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027" y="2576513"/>
              <a:ext cx="599361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SA Rel-19 </a:t>
              </a:r>
            </a:p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Workshop</a:t>
              </a:r>
            </a:p>
          </p:txBody>
        </p:sp>
        <p:cxnSp>
          <p:nvCxnSpPr>
            <p:cNvPr id="209" name="Straight Connector 114">
              <a:extLst>
                <a:ext uri="{FF2B5EF4-FFF2-40B4-BE49-F238E27FC236}">
                  <a16:creationId xmlns:a16="http://schemas.microsoft.com/office/drawing/2014/main" id="{400E1C9E-F15D-F9C3-73B6-9C619D21C47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1538" y="1690688"/>
              <a:ext cx="12700" cy="3205162"/>
            </a:xfrm>
            <a:prstGeom prst="line">
              <a:avLst/>
            </a:prstGeom>
            <a:noFill/>
            <a:ln w="9525" algn="ctr">
              <a:solidFill>
                <a:srgbClr val="9BBB59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282" name="TextBox 112">
            <a:extLst>
              <a:ext uri="{FF2B5EF4-FFF2-40B4-BE49-F238E27FC236}">
                <a16:creationId xmlns:a16="http://schemas.microsoft.com/office/drawing/2014/main" id="{FEBBB0C5-2699-A21A-FD55-B723673AB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7171" y="2222761"/>
            <a:ext cx="1840568" cy="46166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Release 19</a:t>
            </a:r>
            <a:endParaRPr kumimoji="0" lang="en-GB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55DD0D6-70B0-CE8D-25DF-FCE01851A81D}"/>
              </a:ext>
            </a:extLst>
          </p:cNvPr>
          <p:cNvSpPr/>
          <p:nvPr/>
        </p:nvSpPr>
        <p:spPr>
          <a:xfrm>
            <a:off x="9357325" y="3041000"/>
            <a:ext cx="2712362" cy="475694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Rel-19 (5G-Advanced)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75D806D-E9C0-8D64-A4BC-884752F8A56B}"/>
              </a:ext>
            </a:extLst>
          </p:cNvPr>
          <p:cNvSpPr/>
          <p:nvPr/>
        </p:nvSpPr>
        <p:spPr>
          <a:xfrm>
            <a:off x="9371993" y="3534424"/>
            <a:ext cx="2704826" cy="915302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Stage-1 freeze : Dec 2023</a:t>
            </a:r>
          </a:p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Stage-2 freeze : Dec 2024</a:t>
            </a:r>
          </a:p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Stage-3 freeze : Sep 2025</a:t>
            </a:r>
          </a:p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ASN.1/</a:t>
            </a:r>
            <a:r>
              <a:rPr lang="en-US" sz="1200" b="1" dirty="0" err="1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OpenAPI</a:t>
            </a: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 freeze: Dec 2025</a:t>
            </a: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7603532" y="461202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61185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62" y="325967"/>
            <a:ext cx="9103784" cy="730251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162" y="1924106"/>
            <a:ext cx="11346003" cy="4094557"/>
          </a:xfrm>
        </p:spPr>
        <p:txBody>
          <a:bodyPr/>
          <a:lstStyle/>
          <a:p>
            <a:pPr marL="455073" indent="-455073">
              <a:defRPr/>
            </a:pPr>
            <a:r>
              <a:rPr lang="en-US" altLang="en-US" dirty="0"/>
              <a:t>SA1 (Stage 1): </a:t>
            </a:r>
            <a:r>
              <a:rPr lang="en-US" altLang="en-US" dirty="0">
                <a:highlight>
                  <a:srgbClr val="FFFF00"/>
                </a:highlight>
              </a:rPr>
              <a:t>completed</a:t>
            </a:r>
            <a:r>
              <a:rPr lang="en-US" altLang="en-US" dirty="0"/>
              <a:t> and stable for some time - </a:t>
            </a:r>
            <a:r>
              <a:rPr lang="en-GB" altLang="en-US" dirty="0"/>
              <a:t>14 Studies, 25 Normative items</a:t>
            </a:r>
          </a:p>
          <a:p>
            <a:pPr marL="455019" indent="-455073">
              <a:spcBef>
                <a:spcPts val="2400"/>
              </a:spcBef>
              <a:defRPr/>
            </a:pPr>
            <a:r>
              <a:rPr lang="en-US" altLang="en-US" dirty="0"/>
              <a:t>SA2, SA6 (Stage 2): </a:t>
            </a:r>
            <a:r>
              <a:rPr lang="en-US" altLang="en-US" dirty="0">
                <a:highlight>
                  <a:srgbClr val="FFFF00"/>
                </a:highlight>
              </a:rPr>
              <a:t>completed</a:t>
            </a:r>
            <a:r>
              <a:rPr lang="en-US" altLang="en-US" dirty="0"/>
              <a:t>. 24 Studies, 72 Normative items</a:t>
            </a:r>
          </a:p>
          <a:p>
            <a:pPr marL="986342" lvl="1" indent="-455073">
              <a:defRPr/>
            </a:pPr>
            <a:r>
              <a:rPr lang="en-US" altLang="en-US" sz="2000" b="1" dirty="0"/>
              <a:t>Exceptions: </a:t>
            </a:r>
            <a:r>
              <a:rPr lang="en-GB" altLang="en-US" sz="2000" b="1" dirty="0"/>
              <a:t>Stage 2 for :</a:t>
            </a:r>
          </a:p>
          <a:p>
            <a:pPr marL="1519729" lvl="2" indent="-455073">
              <a:defRPr/>
            </a:pPr>
            <a:r>
              <a:rPr lang="en-GB" altLang="en-US" sz="1600" b="1" dirty="0"/>
              <a:t>AI/ML (UID 1040033, AIML_CN)  (99%) - </a:t>
            </a:r>
            <a:r>
              <a:rPr lang="en-GB" altLang="en-US" sz="1600" b="1" dirty="0">
                <a:solidFill>
                  <a:srgbClr val="FF0000"/>
                </a:solidFill>
              </a:rPr>
              <a:t>No exception needed, mainly alignment (CAT F)</a:t>
            </a:r>
          </a:p>
          <a:p>
            <a:pPr marL="1519729" lvl="2" indent="-455073">
              <a:defRPr/>
            </a:pPr>
            <a:r>
              <a:rPr lang="en-GB" altLang="en-US" sz="1600" b="1" dirty="0" err="1"/>
              <a:t>NG_RTC_Phase</a:t>
            </a:r>
            <a:r>
              <a:rPr lang="en-GB" altLang="en-US" sz="1600" b="1" dirty="0"/>
              <a:t> 2 (UID 1040026, NG_RTC_Ph2) (99%) - </a:t>
            </a:r>
            <a:r>
              <a:rPr lang="en-GB" altLang="en-US" sz="1600" b="1" dirty="0">
                <a:solidFill>
                  <a:srgbClr val="FF0000"/>
                </a:solidFill>
              </a:rPr>
              <a:t>No exception needed, alignment with RAN and SA3 (CAT F)</a:t>
            </a:r>
            <a:endParaRPr lang="en-GB" altLang="en-US" sz="1600" b="1" dirty="0"/>
          </a:p>
          <a:p>
            <a:pPr marL="1519729" lvl="2" indent="-455073">
              <a:defRPr/>
            </a:pPr>
            <a:r>
              <a:rPr lang="en-GB" altLang="en-US" sz="1600" b="1" dirty="0"/>
              <a:t>Ambient-IoT (UID 1070010, </a:t>
            </a:r>
            <a:r>
              <a:rPr lang="en-GB" altLang="en-US" sz="1600" b="1" dirty="0" err="1"/>
              <a:t>AmbientIoT</a:t>
            </a:r>
            <a:r>
              <a:rPr lang="en-GB" altLang="en-US" sz="1600" b="1" dirty="0"/>
              <a:t>-ARC) 95%, </a:t>
            </a:r>
            <a:r>
              <a:rPr lang="en-GB" altLang="en-US" sz="1600" b="1" dirty="0">
                <a:solidFill>
                  <a:srgbClr val="FF0000"/>
                </a:solidFill>
              </a:rPr>
              <a:t>No exception needed, mainly alignment (CAT F)</a:t>
            </a:r>
          </a:p>
          <a:p>
            <a:pPr marL="2129313" lvl="3" indent="-455073">
              <a:defRPr/>
            </a:pPr>
            <a:endParaRPr lang="en-US" altLang="en-US" sz="1467" b="1" dirty="0"/>
          </a:p>
          <a:p>
            <a:pPr marL="1674241" lvl="3" indent="0">
              <a:buNone/>
              <a:defRPr/>
            </a:pPr>
            <a:endParaRPr lang="en-US" altLang="en-US" sz="3733" b="1" dirty="0"/>
          </a:p>
          <a:p>
            <a:pPr marL="986342" lvl="1" indent="-455073">
              <a:defRPr/>
            </a:pPr>
            <a:endParaRPr lang="en-US" altLang="en-US" sz="1600" b="1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361245"/>
            <a:ext cx="9103784" cy="730251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233" y="1856096"/>
            <a:ext cx="11474449" cy="4640659"/>
          </a:xfrm>
        </p:spPr>
        <p:txBody>
          <a:bodyPr/>
          <a:lstStyle/>
          <a:p>
            <a:pPr marL="455073" indent="-455073">
              <a:defRPr/>
            </a:pPr>
            <a:r>
              <a:rPr lang="en-US" altLang="en-US" sz="4000" dirty="0"/>
              <a:t>SA 3/4/5 (Stage 2 + Stage 3)</a:t>
            </a:r>
          </a:p>
          <a:p>
            <a:pPr marL="986395" lvl="1" indent="-455073">
              <a:defRPr/>
            </a:pPr>
            <a:r>
              <a:rPr lang="en-GB" altLang="en-US" sz="3200" dirty="0"/>
              <a:t>SA3/4/5:</a:t>
            </a:r>
          </a:p>
          <a:p>
            <a:pPr marL="1519729" lvl="2" indent="-455073">
              <a:defRPr/>
            </a:pPr>
            <a:r>
              <a:rPr lang="en-US" altLang="en-US" dirty="0"/>
              <a:t>Studies: 51 studies (same at previous TSG), OCI = 100 %</a:t>
            </a:r>
          </a:p>
          <a:p>
            <a:pPr marL="1519729" lvl="2" indent="-455073">
              <a:defRPr/>
            </a:pPr>
            <a:r>
              <a:rPr lang="en-US" altLang="en-US" kern="0" dirty="0"/>
              <a:t>Normative</a:t>
            </a:r>
            <a:r>
              <a:rPr lang="en-US" altLang="en-US" b="1" kern="0" dirty="0"/>
              <a:t>: </a:t>
            </a:r>
            <a:r>
              <a:rPr lang="en-US" altLang="en-US" b="1" u="sng" kern="0" dirty="0"/>
              <a:t>73 items (against 74 at previous TSG)</a:t>
            </a:r>
            <a:r>
              <a:rPr lang="en-US" altLang="en-US" kern="0" dirty="0"/>
              <a:t>, </a:t>
            </a:r>
            <a:r>
              <a:rPr lang="en-US" altLang="en-US" b="1" kern="0" dirty="0"/>
              <a:t>OCI = 95 %</a:t>
            </a:r>
            <a:endParaRPr lang="en-GB" altLang="en-US" b="1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68A348AD-3C95-13A9-D175-065937A3438A}"/>
              </a:ext>
            </a:extLst>
          </p:cNvPr>
          <p:cNvSpPr txBox="1">
            <a:spLocks/>
          </p:cNvSpPr>
          <p:nvPr/>
        </p:nvSpPr>
        <p:spPr bwMode="auto">
          <a:xfrm>
            <a:off x="9878085" y="6094345"/>
            <a:ext cx="1997682" cy="267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100" kern="0" dirty="0"/>
              <a:t>OCI = Overall Completion Index</a:t>
            </a:r>
            <a:endParaRPr lang="en-US" altLang="en-US" sz="700" kern="0" dirty="0"/>
          </a:p>
        </p:txBody>
      </p:sp>
      <p:pic>
        <p:nvPicPr>
          <p:cNvPr id="3" name="table">
            <a:extLst>
              <a:ext uri="{FF2B5EF4-FFF2-40B4-BE49-F238E27FC236}">
                <a16:creationId xmlns:a16="http://schemas.microsoft.com/office/drawing/2014/main" id="{3ABD1BCF-55D4-439F-A159-2B07911AC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147" y="4288299"/>
            <a:ext cx="11154619" cy="167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5163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245" y="1939284"/>
            <a:ext cx="10379080" cy="4830233"/>
          </a:xfrm>
        </p:spPr>
        <p:txBody>
          <a:bodyPr/>
          <a:lstStyle/>
          <a:p>
            <a:r>
              <a:rPr lang="en-US" altLang="en-US" sz="2400" dirty="0"/>
              <a:t>Rel-20 has 2 components: “Rel-20_5GA” and “Rel-20_6G”</a:t>
            </a:r>
          </a:p>
          <a:p>
            <a:pPr lvl="1"/>
            <a:r>
              <a:rPr lang="en-US" altLang="en-US" sz="1867" dirty="0"/>
              <a:t>Rel-20_5GA covers 5G Advanced studies and normative; </a:t>
            </a:r>
          </a:p>
          <a:p>
            <a:pPr lvl="1"/>
            <a:r>
              <a:rPr lang="en-US" altLang="en-US" sz="1867" dirty="0"/>
              <a:t>Rel-20_6G covers 6G studies only </a:t>
            </a:r>
          </a:p>
          <a:p>
            <a:pPr lvl="1"/>
            <a:r>
              <a:rPr lang="en-US" altLang="en-US" sz="1867" dirty="0"/>
              <a:t>Each component has its own timeline (covered in next slides). </a:t>
            </a:r>
            <a:endParaRPr lang="en-GB" altLang="en-US" sz="1600" i="1" dirty="0"/>
          </a:p>
          <a:p>
            <a:pPr lvl="2"/>
            <a:endParaRPr lang="en-GB" altLang="en-US" sz="1867" dirty="0"/>
          </a:p>
        </p:txBody>
      </p:sp>
      <p:pic>
        <p:nvPicPr>
          <p:cNvPr id="3" name="Picture 2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6AA90E4A-0167-06C3-EFB6-CD9DEB2D0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96" y="3344238"/>
            <a:ext cx="7143500" cy="304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271729" y="2292649"/>
            <a:ext cx="314168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Rel-20 (5G-Advanced)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272092" y="2931552"/>
            <a:ext cx="3132958" cy="221070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For 5G-Advanced: 18-month. Assuming no delay of Rel-19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Stage-1 freeze : Jun 2025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Stage-2 freeze : Jun 2026 (&gt;=80%); Sep 2026 (100%)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Stage-3 freeze : Mar 2027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ASN.1/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OpenAPI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 freeze: June 2027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1956988" y="316315"/>
            <a:ext cx="9764588" cy="7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defTabSz="914400" eaLnBrk="0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4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Release 20: 5G-Advanced timeline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3F1EFCD-B429-496D-AEF3-7F1DB4178752}"/>
              </a:ext>
            </a:extLst>
          </p:cNvPr>
          <p:cNvGrpSpPr/>
          <p:nvPr/>
        </p:nvGrpSpPr>
        <p:grpSpPr>
          <a:xfrm>
            <a:off x="3909847" y="1600200"/>
            <a:ext cx="8131075" cy="4291177"/>
            <a:chOff x="99350" y="1246796"/>
            <a:chExt cx="12020401" cy="5220664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BDC401F6-82C8-D48E-8420-4CABCA5914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43370" y="2089232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Straight Connector 114">
              <a:extLst>
                <a:ext uri="{FF2B5EF4-FFF2-40B4-BE49-F238E27FC236}">
                  <a16:creationId xmlns:a16="http://schemas.microsoft.com/office/drawing/2014/main" id="{7648A975-BADC-764A-E26A-AF9BB6EC20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2097115"/>
              <a:ext cx="54338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45404E75-FE52-91A1-459F-A750DB5345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2097115"/>
              <a:ext cx="23249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" name="Straight Connector 114">
              <a:extLst>
                <a:ext uri="{FF2B5EF4-FFF2-40B4-BE49-F238E27FC236}">
                  <a16:creationId xmlns:a16="http://schemas.microsoft.com/office/drawing/2014/main" id="{3BFD2A3D-CF41-F1B7-4896-3B8F8938DDD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2097115"/>
              <a:ext cx="6394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B5277AC8-7855-A180-9401-9C2F85CE6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560763" y="2097115"/>
              <a:ext cx="2922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" name="Straight Connector 114">
              <a:extLst>
                <a:ext uri="{FF2B5EF4-FFF2-40B4-BE49-F238E27FC236}">
                  <a16:creationId xmlns:a16="http://schemas.microsoft.com/office/drawing/2014/main" id="{991126AE-9DEB-B078-6012-D8DF6ECAF9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2097115"/>
              <a:ext cx="177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4" name="Straight Connector 114">
              <a:extLst>
                <a:ext uri="{FF2B5EF4-FFF2-40B4-BE49-F238E27FC236}">
                  <a16:creationId xmlns:a16="http://schemas.microsoft.com/office/drawing/2014/main" id="{D1A3B02E-A4E7-C4E6-46EA-3E81AE4078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2097115"/>
              <a:ext cx="22293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FC4F551A-96A4-A293-5AC6-9C786DFEBC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2097115"/>
              <a:ext cx="0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72A9A9D7-4CDE-D020-B3B5-9C4055ECCA2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2097115"/>
              <a:ext cx="579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1275CFF-3764-76E7-691C-909E8EB4B42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141429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A332236D-DDD5-8D54-FD6D-616A2460C8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DF0E4D-528B-B2A7-0F25-8614E13C0A74}"/>
                </a:ext>
              </a:extLst>
            </p:cNvPr>
            <p:cNvSpPr txBox="1"/>
            <p:nvPr/>
          </p:nvSpPr>
          <p:spPr>
            <a:xfrm>
              <a:off x="1778010" y="1251309"/>
              <a:ext cx="775841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B00BA27-6D46-BC07-AFD9-DD39429C97D4}"/>
                </a:ext>
              </a:extLst>
            </p:cNvPr>
            <p:cNvGrpSpPr/>
            <p:nvPr/>
          </p:nvGrpSpPr>
          <p:grpSpPr>
            <a:xfrm>
              <a:off x="1030811" y="1605072"/>
              <a:ext cx="544074" cy="425105"/>
              <a:chOff x="993526" y="755453"/>
              <a:chExt cx="408056" cy="318829"/>
            </a:xfrm>
          </p:grpSpPr>
          <p:sp>
            <p:nvSpPr>
              <p:cNvPr id="24" name="TextBox 86">
                <a:extLst>
                  <a:ext uri="{FF2B5EF4-FFF2-40B4-BE49-F238E27FC236}">
                    <a16:creationId xmlns:a16="http://schemas.microsoft.com/office/drawing/2014/main" id="{22E885B3-6B94-F226-9E07-F0B0F2CFD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3526" y="755453"/>
                <a:ext cx="3938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5" name="TextBox 59">
                <a:extLst>
                  <a:ext uri="{FF2B5EF4-FFF2-40B4-BE49-F238E27FC236}">
                    <a16:creationId xmlns:a16="http://schemas.microsoft.com/office/drawing/2014/main" id="{A41480C3-A16E-9B59-9396-8FDD640B14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9" y="909441"/>
                <a:ext cx="38335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0A9032C-AB1F-C886-27B8-DE8BFBDD7868}"/>
                </a:ext>
              </a:extLst>
            </p:cNvPr>
            <p:cNvGrpSpPr/>
            <p:nvPr/>
          </p:nvGrpSpPr>
          <p:grpSpPr>
            <a:xfrm>
              <a:off x="7501982" y="1605072"/>
              <a:ext cx="549721" cy="425105"/>
              <a:chOff x="6316942" y="755453"/>
              <a:chExt cx="412291" cy="318829"/>
            </a:xfrm>
          </p:grpSpPr>
          <p:sp>
            <p:nvSpPr>
              <p:cNvPr id="27" name="TextBox 86">
                <a:extLst>
                  <a:ext uri="{FF2B5EF4-FFF2-40B4-BE49-F238E27FC236}">
                    <a16:creationId xmlns:a16="http://schemas.microsoft.com/office/drawing/2014/main" id="{E0815DE4-F085-9BC3-BE5F-6DDC0A795D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16942" y="755453"/>
                <a:ext cx="34997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#111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id="{EC45EBA5-9740-6A83-81B3-C25A560B68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9" y="909441"/>
                <a:ext cx="38335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644ABD1-AC6F-176A-1730-9E7B0EEDB13E}"/>
                </a:ext>
              </a:extLst>
            </p:cNvPr>
            <p:cNvGrpSpPr/>
            <p:nvPr/>
          </p:nvGrpSpPr>
          <p:grpSpPr>
            <a:xfrm>
              <a:off x="4252157" y="1605072"/>
              <a:ext cx="527533" cy="425105"/>
              <a:chOff x="3676315" y="755453"/>
              <a:chExt cx="395651" cy="318829"/>
            </a:xfrm>
          </p:grpSpPr>
          <p:sp>
            <p:nvSpPr>
              <p:cNvPr id="30" name="TextBox 86">
                <a:extLst>
                  <a:ext uri="{FF2B5EF4-FFF2-40B4-BE49-F238E27FC236}">
                    <a16:creationId xmlns:a16="http://schemas.microsoft.com/office/drawing/2014/main" id="{8B5472F2-B846-5CA8-3B55-5A257A499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76315" y="755453"/>
                <a:ext cx="39565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#107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1" name="TextBox 61">
                <a:extLst>
                  <a:ext uri="{FF2B5EF4-FFF2-40B4-BE49-F238E27FC236}">
                    <a16:creationId xmlns:a16="http://schemas.microsoft.com/office/drawing/2014/main" id="{44E75175-69CE-EE16-9856-95FD320AD5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38" y="909441"/>
                <a:ext cx="38335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04BA88-420D-9DF8-BC8A-69F5D47604C7}"/>
                </a:ext>
              </a:extLst>
            </p:cNvPr>
            <p:cNvGrpSpPr/>
            <p:nvPr/>
          </p:nvGrpSpPr>
          <p:grpSpPr>
            <a:xfrm>
              <a:off x="1837741" y="1605072"/>
              <a:ext cx="536904" cy="425105"/>
              <a:chOff x="1682078" y="755453"/>
              <a:chExt cx="402677" cy="318829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DF52455D-2FB4-6098-EFC6-26E9EE24AF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2078" y="755453"/>
                <a:ext cx="40267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#104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4" name="TextBox 62">
                <a:extLst>
                  <a:ext uri="{FF2B5EF4-FFF2-40B4-BE49-F238E27FC236}">
                    <a16:creationId xmlns:a16="http://schemas.microsoft.com/office/drawing/2014/main" id="{D0BD5491-CA80-4ABF-197E-339F77D0B3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4" y="909441"/>
                <a:ext cx="37456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57A22A-C4E0-A0A2-6150-EB9CDF2F1F15}"/>
                </a:ext>
              </a:extLst>
            </p:cNvPr>
            <p:cNvGrpSpPr/>
            <p:nvPr/>
          </p:nvGrpSpPr>
          <p:grpSpPr>
            <a:xfrm>
              <a:off x="5047670" y="1605072"/>
              <a:ext cx="569855" cy="425105"/>
              <a:chOff x="4365828" y="755453"/>
              <a:chExt cx="427392" cy="318829"/>
            </a:xfrm>
          </p:grpSpPr>
          <p:sp>
            <p:nvSpPr>
              <p:cNvPr id="36" name="TextBox 86">
                <a:extLst>
                  <a:ext uri="{FF2B5EF4-FFF2-40B4-BE49-F238E27FC236}">
                    <a16:creationId xmlns:a16="http://schemas.microsoft.com/office/drawing/2014/main" id="{272F3DA9-07D1-29F4-66F9-CC6E99E322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5828" y="755453"/>
                <a:ext cx="4009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#108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7" name="TextBox 63">
                <a:extLst>
                  <a:ext uri="{FF2B5EF4-FFF2-40B4-BE49-F238E27FC236}">
                    <a16:creationId xmlns:a16="http://schemas.microsoft.com/office/drawing/2014/main" id="{D5DBC341-0EF9-7111-2003-E822493E45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2" y="909441"/>
                <a:ext cx="37456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9A54C5A-5EAE-CB55-0456-EC83117F01B7}"/>
                </a:ext>
              </a:extLst>
            </p:cNvPr>
            <p:cNvGrpSpPr/>
            <p:nvPr/>
          </p:nvGrpSpPr>
          <p:grpSpPr>
            <a:xfrm>
              <a:off x="8315730" y="1605072"/>
              <a:ext cx="550773" cy="425105"/>
              <a:chOff x="6882040" y="755453"/>
              <a:chExt cx="413081" cy="318829"/>
            </a:xfrm>
          </p:grpSpPr>
          <p:sp>
            <p:nvSpPr>
              <p:cNvPr id="39" name="TextBox 86">
                <a:extLst>
                  <a:ext uri="{FF2B5EF4-FFF2-40B4-BE49-F238E27FC236}">
                    <a16:creationId xmlns:a16="http://schemas.microsoft.com/office/drawing/2014/main" id="{5409BEA0-947B-7816-30D6-0B22F2F9B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2040" y="755453"/>
                <a:ext cx="36754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#112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0" name="TextBox 64">
                <a:extLst>
                  <a:ext uri="{FF2B5EF4-FFF2-40B4-BE49-F238E27FC236}">
                    <a16:creationId xmlns:a16="http://schemas.microsoft.com/office/drawing/2014/main" id="{870347C8-8DCE-47D7-F4E1-4F8AB080F3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2" y="909441"/>
                <a:ext cx="37456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336B08E-43FD-72E4-BFDC-BB0995CE1558}"/>
                </a:ext>
              </a:extLst>
            </p:cNvPr>
            <p:cNvGrpSpPr/>
            <p:nvPr/>
          </p:nvGrpSpPr>
          <p:grpSpPr>
            <a:xfrm>
              <a:off x="2642609" y="1605072"/>
              <a:ext cx="532207" cy="425105"/>
              <a:chOff x="2462755" y="755453"/>
              <a:chExt cx="399155" cy="318829"/>
            </a:xfrm>
          </p:grpSpPr>
          <p:sp>
            <p:nvSpPr>
              <p:cNvPr id="42" name="TextBox 86">
                <a:extLst>
                  <a:ext uri="{FF2B5EF4-FFF2-40B4-BE49-F238E27FC236}">
                    <a16:creationId xmlns:a16="http://schemas.microsoft.com/office/drawing/2014/main" id="{0C53CE1A-0B1C-2544-C06A-B78F673CEF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2755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#105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3" name="TextBox 65">
                <a:extLst>
                  <a:ext uri="{FF2B5EF4-FFF2-40B4-BE49-F238E27FC236}">
                    <a16:creationId xmlns:a16="http://schemas.microsoft.com/office/drawing/2014/main" id="{1574C6FB-59C1-F340-C809-86B6F21CD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68FA63-E13F-DABC-3820-4835C2068FEC}"/>
                </a:ext>
              </a:extLst>
            </p:cNvPr>
            <p:cNvGrpSpPr/>
            <p:nvPr/>
          </p:nvGrpSpPr>
          <p:grpSpPr>
            <a:xfrm>
              <a:off x="5885026" y="1605072"/>
              <a:ext cx="553600" cy="425105"/>
              <a:chOff x="5096248" y="755453"/>
              <a:chExt cx="415200" cy="318829"/>
            </a:xfrm>
          </p:grpSpPr>
          <p:sp>
            <p:nvSpPr>
              <p:cNvPr id="45" name="TextBox 86">
                <a:extLst>
                  <a:ext uri="{FF2B5EF4-FFF2-40B4-BE49-F238E27FC236}">
                    <a16:creationId xmlns:a16="http://schemas.microsoft.com/office/drawing/2014/main" id="{B2FEEBFC-0071-C4A6-6A32-F0672A6B7E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6248" y="755453"/>
                <a:ext cx="39740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#109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6" name="TextBox 66">
                <a:extLst>
                  <a:ext uri="{FF2B5EF4-FFF2-40B4-BE49-F238E27FC236}">
                    <a16:creationId xmlns:a16="http://schemas.microsoft.com/office/drawing/2014/main" id="{D46DDC24-CE8C-A9FB-7B96-CA682F639D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7440DC1-AF69-65F1-9D0D-F17CFF0D0A61}"/>
                </a:ext>
              </a:extLst>
            </p:cNvPr>
            <p:cNvGrpSpPr/>
            <p:nvPr/>
          </p:nvGrpSpPr>
          <p:grpSpPr>
            <a:xfrm>
              <a:off x="237087" y="1605072"/>
              <a:ext cx="528873" cy="425105"/>
              <a:chOff x="313282" y="755453"/>
              <a:chExt cx="396655" cy="318829"/>
            </a:xfrm>
          </p:grpSpPr>
          <p:sp>
            <p:nvSpPr>
              <p:cNvPr id="48" name="TextBox 86">
                <a:extLst>
                  <a:ext uri="{FF2B5EF4-FFF2-40B4-BE49-F238E27FC236}">
                    <a16:creationId xmlns:a16="http://schemas.microsoft.com/office/drawing/2014/main" id="{D3A42C81-E775-BFC8-CBBF-5A746D5629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282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#102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9" name="TextBox 69">
                <a:extLst>
                  <a:ext uri="{FF2B5EF4-FFF2-40B4-BE49-F238E27FC236}">
                    <a16:creationId xmlns:a16="http://schemas.microsoft.com/office/drawing/2014/main" id="{EE8355A0-F036-F5D4-DCC3-B089450E99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8862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6FDD68A-A53A-6BFF-3A6F-C08E21F0EDDB}"/>
                </a:ext>
              </a:extLst>
            </p:cNvPr>
            <p:cNvGrpSpPr/>
            <p:nvPr/>
          </p:nvGrpSpPr>
          <p:grpSpPr>
            <a:xfrm>
              <a:off x="3436114" y="1605072"/>
              <a:ext cx="551328" cy="425105"/>
              <a:chOff x="2988843" y="755453"/>
              <a:chExt cx="413496" cy="318829"/>
            </a:xfrm>
          </p:grpSpPr>
          <p:sp>
            <p:nvSpPr>
              <p:cNvPr id="51" name="TextBox 86">
                <a:extLst>
                  <a:ext uri="{FF2B5EF4-FFF2-40B4-BE49-F238E27FC236}">
                    <a16:creationId xmlns:a16="http://schemas.microsoft.com/office/drawing/2014/main" id="{BEA55E30-11D8-C939-1BCD-B94328332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8843" y="755453"/>
                <a:ext cx="39740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#106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2" name="TextBox 70">
                <a:extLst>
                  <a:ext uri="{FF2B5EF4-FFF2-40B4-BE49-F238E27FC236}">
                    <a16:creationId xmlns:a16="http://schemas.microsoft.com/office/drawing/2014/main" id="{1B35F692-7B59-88A2-A45F-70217DAEAB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6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E69BCC-FB1A-0886-12ED-848372DFD99A}"/>
                </a:ext>
              </a:extLst>
            </p:cNvPr>
            <p:cNvGrpSpPr/>
            <p:nvPr/>
          </p:nvGrpSpPr>
          <p:grpSpPr>
            <a:xfrm>
              <a:off x="6699146" y="1605072"/>
              <a:ext cx="539389" cy="425105"/>
              <a:chOff x="5755284" y="755453"/>
              <a:chExt cx="404542" cy="318829"/>
            </a:xfrm>
          </p:grpSpPr>
          <p:sp>
            <p:nvSpPr>
              <p:cNvPr id="54" name="TextBox 86">
                <a:extLst>
                  <a:ext uri="{FF2B5EF4-FFF2-40B4-BE49-F238E27FC236}">
                    <a16:creationId xmlns:a16="http://schemas.microsoft.com/office/drawing/2014/main" id="{6B5BA5D5-2A83-195F-F54B-5C5A4EA25B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5284" y="75545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#110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5" name="TextBox 71">
                <a:extLst>
                  <a:ext uri="{FF2B5EF4-FFF2-40B4-BE49-F238E27FC236}">
                    <a16:creationId xmlns:a16="http://schemas.microsoft.com/office/drawing/2014/main" id="{28E6F104-ACD7-C190-43A9-3A0BF7F9FD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56" name="TextBox 67">
              <a:extLst>
                <a:ext uri="{FF2B5EF4-FFF2-40B4-BE49-F238E27FC236}">
                  <a16:creationId xmlns:a16="http://schemas.microsoft.com/office/drawing/2014/main" id="{C0F7462D-4CB0-1B7F-6D32-396669E1A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1469323"/>
              <a:ext cx="454917" cy="18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TSGs</a:t>
              </a:r>
            </a:p>
          </p:txBody>
        </p:sp>
        <p:sp>
          <p:nvSpPr>
            <p:cNvPr id="57" name="Chevron 60">
              <a:extLst>
                <a:ext uri="{FF2B5EF4-FFF2-40B4-BE49-F238E27FC236}">
                  <a16:creationId xmlns:a16="http://schemas.microsoft.com/office/drawing/2014/main" id="{582641AC-B2A8-B066-615B-DA228D270B1E}"/>
                </a:ext>
              </a:extLst>
            </p:cNvPr>
            <p:cNvSpPr/>
            <p:nvPr/>
          </p:nvSpPr>
          <p:spPr bwMode="auto">
            <a:xfrm>
              <a:off x="99350" y="2345569"/>
              <a:ext cx="2077149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7123"/>
                <a:gd name="connsiteY0" fmla="*/ 0 h 222250"/>
                <a:gd name="connsiteX1" fmla="*/ 1467062 w 1597123"/>
                <a:gd name="connsiteY1" fmla="*/ 0 h 222250"/>
                <a:gd name="connsiteX2" fmla="*/ 1597123 w 1597123"/>
                <a:gd name="connsiteY2" fmla="*/ 117917 h 222250"/>
                <a:gd name="connsiteX3" fmla="*/ 1467062 w 1597123"/>
                <a:gd name="connsiteY3" fmla="*/ 222250 h 222250"/>
                <a:gd name="connsiteX4" fmla="*/ 0 w 1597123"/>
                <a:gd name="connsiteY4" fmla="*/ 222250 h 222250"/>
                <a:gd name="connsiteX5" fmla="*/ 26818 w 1597123"/>
                <a:gd name="connsiteY5" fmla="*/ 98155 h 222250"/>
                <a:gd name="connsiteX6" fmla="*/ 0 w 1597123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123" h="222250">
                  <a:moveTo>
                    <a:pt x="0" y="0"/>
                  </a:moveTo>
                  <a:lnTo>
                    <a:pt x="1467062" y="0"/>
                  </a:lnTo>
                  <a:lnTo>
                    <a:pt x="1597123" y="11791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definition</a:t>
              </a: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58" name="Chevron 60">
              <a:extLst>
                <a:ext uri="{FF2B5EF4-FFF2-40B4-BE49-F238E27FC236}">
                  <a16:creationId xmlns:a16="http://schemas.microsoft.com/office/drawing/2014/main" id="{3413BC60-119B-B6CC-77BA-0C816F15921D}"/>
                </a:ext>
              </a:extLst>
            </p:cNvPr>
            <p:cNvSpPr/>
            <p:nvPr/>
          </p:nvSpPr>
          <p:spPr bwMode="auto">
            <a:xfrm>
              <a:off x="4362035" y="2339703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59" name="Chevron 60">
              <a:extLst>
                <a:ext uri="{FF2B5EF4-FFF2-40B4-BE49-F238E27FC236}">
                  <a16:creationId xmlns:a16="http://schemas.microsoft.com/office/drawing/2014/main" id="{77D22C76-9670-16C8-3052-810788EED925}"/>
                </a:ext>
              </a:extLst>
            </p:cNvPr>
            <p:cNvSpPr/>
            <p:nvPr/>
          </p:nvSpPr>
          <p:spPr bwMode="auto">
            <a:xfrm>
              <a:off x="2059104" y="2344500"/>
              <a:ext cx="249257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80%</a:t>
              </a:r>
            </a:p>
          </p:txBody>
        </p:sp>
        <p:sp>
          <p:nvSpPr>
            <p:cNvPr id="60" name="Chevron 60">
              <a:extLst>
                <a:ext uri="{FF2B5EF4-FFF2-40B4-BE49-F238E27FC236}">
                  <a16:creationId xmlns:a16="http://schemas.microsoft.com/office/drawing/2014/main" id="{9931CB2B-F1F5-9F82-5F72-461BB6456268}"/>
                </a:ext>
              </a:extLst>
            </p:cNvPr>
            <p:cNvSpPr/>
            <p:nvPr/>
          </p:nvSpPr>
          <p:spPr bwMode="auto">
            <a:xfrm>
              <a:off x="8391395" y="2893870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1A440F26-839C-D6D5-B1E1-8EE374202E0F}"/>
                </a:ext>
              </a:extLst>
            </p:cNvPr>
            <p:cNvSpPr/>
            <p:nvPr/>
          </p:nvSpPr>
          <p:spPr bwMode="auto">
            <a:xfrm>
              <a:off x="5283203" y="2896226"/>
              <a:ext cx="3251196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 2 (SA2, SA6, …) 5GA St.+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 80%</a:t>
              </a:r>
            </a:p>
          </p:txBody>
        </p:sp>
        <p:sp>
          <p:nvSpPr>
            <p:cNvPr id="62" name="Chevron 60">
              <a:extLst>
                <a:ext uri="{FF2B5EF4-FFF2-40B4-BE49-F238E27FC236}">
                  <a16:creationId xmlns:a16="http://schemas.microsoft.com/office/drawing/2014/main" id="{B74ACFCC-EC3C-28E1-C7B3-139CFE04F832}"/>
                </a:ext>
              </a:extLst>
            </p:cNvPr>
            <p:cNvSpPr/>
            <p:nvPr/>
          </p:nvSpPr>
          <p:spPr bwMode="auto">
            <a:xfrm>
              <a:off x="8486210" y="5105304"/>
              <a:ext cx="250465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5GA St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53D5DD6-7195-414C-3E08-BD2CCCC6E955}"/>
                </a:ext>
              </a:extLst>
            </p:cNvPr>
            <p:cNvGrpSpPr/>
            <p:nvPr/>
          </p:nvGrpSpPr>
          <p:grpSpPr>
            <a:xfrm>
              <a:off x="9133209" y="1591526"/>
              <a:ext cx="533686" cy="425105"/>
              <a:chOff x="7356544" y="745293"/>
              <a:chExt cx="400264" cy="318829"/>
            </a:xfrm>
          </p:grpSpPr>
          <p:sp>
            <p:nvSpPr>
              <p:cNvPr id="64" name="TextBox 86">
                <a:extLst>
                  <a:ext uri="{FF2B5EF4-FFF2-40B4-BE49-F238E27FC236}">
                    <a16:creationId xmlns:a16="http://schemas.microsoft.com/office/drawing/2014/main" id="{B6EF09B9-437D-AC85-A023-5A102149A7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56544" y="745293"/>
                <a:ext cx="367540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5" name="TextBox 66">
                <a:extLst>
                  <a:ext uri="{FF2B5EF4-FFF2-40B4-BE49-F238E27FC236}">
                    <a16:creationId xmlns:a16="http://schemas.microsoft.com/office/drawing/2014/main" id="{9286C83A-2583-CEF1-04DD-210CDB692A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B4E0410-87D2-4FE1-C971-FA9712ABA717}"/>
                </a:ext>
              </a:extLst>
            </p:cNvPr>
            <p:cNvGrpSpPr/>
            <p:nvPr/>
          </p:nvGrpSpPr>
          <p:grpSpPr>
            <a:xfrm>
              <a:off x="9928540" y="1591526"/>
              <a:ext cx="521329" cy="425105"/>
              <a:chOff x="8014189" y="745293"/>
              <a:chExt cx="390997" cy="318829"/>
            </a:xfrm>
          </p:grpSpPr>
          <p:sp>
            <p:nvSpPr>
              <p:cNvPr id="67" name="TextBox 86">
                <a:extLst>
                  <a:ext uri="{FF2B5EF4-FFF2-40B4-BE49-F238E27FC236}">
                    <a16:creationId xmlns:a16="http://schemas.microsoft.com/office/drawing/2014/main" id="{9860FF2C-6995-D9F2-2D4F-88D5F2AEE0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4189" y="74529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#114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8" name="TextBox 71">
                <a:extLst>
                  <a:ext uri="{FF2B5EF4-FFF2-40B4-BE49-F238E27FC236}">
                    <a16:creationId xmlns:a16="http://schemas.microsoft.com/office/drawing/2014/main" id="{0869207F-8AE6-0CC7-8A26-E6B01E4B08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69" name="TextBox 86">
              <a:extLst>
                <a:ext uri="{FF2B5EF4-FFF2-40B4-BE49-F238E27FC236}">
                  <a16:creationId xmlns:a16="http://schemas.microsoft.com/office/drawing/2014/main" id="{D3559373-D933-955A-61F4-F405DB5D7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4731" y="1609589"/>
              <a:ext cx="490054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#115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0" name="TextBox 60">
              <a:extLst>
                <a:ext uri="{FF2B5EF4-FFF2-40B4-BE49-F238E27FC236}">
                  <a16:creationId xmlns:a16="http://schemas.microsoft.com/office/drawing/2014/main" id="{E0283474-DFF1-8591-E10A-E9BDB543A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7" y="1814907"/>
              <a:ext cx="51113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  <p:sp>
          <p:nvSpPr>
            <p:cNvPr id="71" name="TextBox 60">
              <a:extLst>
                <a:ext uri="{FF2B5EF4-FFF2-40B4-BE49-F238E27FC236}">
                  <a16:creationId xmlns:a16="http://schemas.microsoft.com/office/drawing/2014/main" id="{47F6CE37-2305-CC7F-8319-08DDB2EA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792328"/>
              <a:ext cx="47599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ACA9140C-8995-2267-98B9-0299BB37A3A3}"/>
                </a:ext>
              </a:extLst>
            </p:cNvPr>
            <p:cNvSpPr/>
            <p:nvPr/>
          </p:nvSpPr>
          <p:spPr bwMode="auto">
            <a:xfrm>
              <a:off x="5401056" y="3997443"/>
              <a:ext cx="4749912" cy="292732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9AE2E421-F16E-048D-C4C5-AF8A1361B510}"/>
                </a:ext>
              </a:extLst>
            </p:cNvPr>
            <p:cNvSpPr/>
            <p:nvPr/>
          </p:nvSpPr>
          <p:spPr bwMode="auto">
            <a:xfrm>
              <a:off x="6144769" y="4489758"/>
              <a:ext cx="4846095" cy="279967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74" name="TextBox 86">
              <a:extLst>
                <a:ext uri="{FF2B5EF4-FFF2-40B4-BE49-F238E27FC236}">
                  <a16:creationId xmlns:a16="http://schemas.microsoft.com/office/drawing/2014/main" id="{F8A1D1D4-F956-09A1-373C-D24FDBBF4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84548" y="1605073"/>
              <a:ext cx="494739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#116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75" name="Straight Connector 114">
              <a:extLst>
                <a:ext uri="{FF2B5EF4-FFF2-40B4-BE49-F238E27FC236}">
                  <a16:creationId xmlns:a16="http://schemas.microsoft.com/office/drawing/2014/main" id="{58274585-A29F-B8B5-1B8C-4296DCF4E7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05205" y="2097115"/>
              <a:ext cx="962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6" name="Straight Connector 114">
              <a:extLst>
                <a:ext uri="{FF2B5EF4-FFF2-40B4-BE49-F238E27FC236}">
                  <a16:creationId xmlns:a16="http://schemas.microsoft.com/office/drawing/2014/main" id="{26003C13-3D21-AE6D-B488-7B58B5D0EF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2097115"/>
              <a:ext cx="22896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7" name="Straight Connector 114">
              <a:extLst>
                <a:ext uri="{FF2B5EF4-FFF2-40B4-BE49-F238E27FC236}">
                  <a16:creationId xmlns:a16="http://schemas.microsoft.com/office/drawing/2014/main" id="{A8429F12-A37F-D13A-93A9-CDFEF11379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8" name="Straight Connector 114">
              <a:extLst>
                <a:ext uri="{FF2B5EF4-FFF2-40B4-BE49-F238E27FC236}">
                  <a16:creationId xmlns:a16="http://schemas.microsoft.com/office/drawing/2014/main" id="{D1BDCD1B-FC94-41DA-BD69-EF91C3BC1F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959760" y="2097115"/>
              <a:ext cx="2486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9" name="Straight Connector 114">
              <a:extLst>
                <a:ext uri="{FF2B5EF4-FFF2-40B4-BE49-F238E27FC236}">
                  <a16:creationId xmlns:a16="http://schemas.microsoft.com/office/drawing/2014/main" id="{07E02B74-FA26-4D83-A0F4-65AC9EFCE8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2097115"/>
              <a:ext cx="1309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BDE174DF-0CC2-966A-7059-A3F865D17C0A}"/>
                </a:ext>
              </a:extLst>
            </p:cNvPr>
            <p:cNvSpPr/>
            <p:nvPr/>
          </p:nvSpPr>
          <p:spPr bwMode="auto">
            <a:xfrm>
              <a:off x="6809465" y="3474165"/>
              <a:ext cx="10024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89500"/>
                <a:gd name="connsiteY0" fmla="*/ 0 h 222250"/>
                <a:gd name="connsiteX1" fmla="*/ 1467062 w 1689500"/>
                <a:gd name="connsiteY1" fmla="*/ 0 h 222250"/>
                <a:gd name="connsiteX2" fmla="*/ 1689500 w 1689500"/>
                <a:gd name="connsiteY2" fmla="*/ 111126 h 222250"/>
                <a:gd name="connsiteX3" fmla="*/ 1467062 w 1689500"/>
                <a:gd name="connsiteY3" fmla="*/ 222250 h 222250"/>
                <a:gd name="connsiteX4" fmla="*/ 0 w 1689500"/>
                <a:gd name="connsiteY4" fmla="*/ 222250 h 222250"/>
                <a:gd name="connsiteX5" fmla="*/ 26818 w 1689500"/>
                <a:gd name="connsiteY5" fmla="*/ 98155 h 222250"/>
                <a:gd name="connsiteX6" fmla="*/ 0 w 1689500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9500" h="222250">
                  <a:moveTo>
                    <a:pt x="0" y="0"/>
                  </a:moveTo>
                  <a:lnTo>
                    <a:pt x="1467062" y="0"/>
                  </a:lnTo>
                  <a:lnTo>
                    <a:pt x="1689500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RAN4 C.def.</a:t>
              </a:r>
            </a:p>
          </p:txBody>
        </p:sp>
        <p:sp>
          <p:nvSpPr>
            <p:cNvPr id="81" name="Chevron 60">
              <a:extLst>
                <a:ext uri="{FF2B5EF4-FFF2-40B4-BE49-F238E27FC236}">
                  <a16:creationId xmlns:a16="http://schemas.microsoft.com/office/drawing/2014/main" id="{43EE23B0-8C2C-1F37-F8EB-4F5716EBA6CD}"/>
                </a:ext>
              </a:extLst>
            </p:cNvPr>
            <p:cNvSpPr/>
            <p:nvPr/>
          </p:nvSpPr>
          <p:spPr bwMode="auto">
            <a:xfrm>
              <a:off x="10873458" y="4527238"/>
              <a:ext cx="945161" cy="279960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RAN4 Perf</a:t>
              </a:r>
            </a:p>
          </p:txBody>
        </p:sp>
        <p:sp>
          <p:nvSpPr>
            <p:cNvPr id="82" name="Chevron 60">
              <a:extLst>
                <a:ext uri="{FF2B5EF4-FFF2-40B4-BE49-F238E27FC236}">
                  <a16:creationId xmlns:a16="http://schemas.microsoft.com/office/drawing/2014/main" id="{99F46FB6-0C9E-A884-498E-CD1F457AF37A}"/>
                </a:ext>
              </a:extLst>
            </p:cNvPr>
            <p:cNvSpPr/>
            <p:nvPr/>
          </p:nvSpPr>
          <p:spPr bwMode="auto">
            <a:xfrm>
              <a:off x="5359971" y="3474004"/>
              <a:ext cx="16120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1837"/>
                <a:gd name="connsiteY0" fmla="*/ 0 h 222250"/>
                <a:gd name="connsiteX1" fmla="*/ 1467062 w 1601837"/>
                <a:gd name="connsiteY1" fmla="*/ 0 h 222250"/>
                <a:gd name="connsiteX2" fmla="*/ 1601837 w 1601837"/>
                <a:gd name="connsiteY2" fmla="*/ 111126 h 222250"/>
                <a:gd name="connsiteX3" fmla="*/ 1467062 w 1601837"/>
                <a:gd name="connsiteY3" fmla="*/ 222250 h 222250"/>
                <a:gd name="connsiteX4" fmla="*/ 0 w 1601837"/>
                <a:gd name="connsiteY4" fmla="*/ 222250 h 222250"/>
                <a:gd name="connsiteX5" fmla="*/ 26818 w 1601837"/>
                <a:gd name="connsiteY5" fmla="*/ 98155 h 222250"/>
                <a:gd name="connsiteX6" fmla="*/ 0 w 160183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837" h="222250">
                  <a:moveTo>
                    <a:pt x="0" y="0"/>
                  </a:moveTo>
                  <a:lnTo>
                    <a:pt x="1467062" y="0"/>
                  </a:lnTo>
                  <a:lnTo>
                    <a:pt x="1601837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Content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83" name="Title 1">
              <a:extLst>
                <a:ext uri="{FF2B5EF4-FFF2-40B4-BE49-F238E27FC236}">
                  <a16:creationId xmlns:a16="http://schemas.microsoft.com/office/drawing/2014/main" id="{FBF8255F-E0EA-C810-C3E9-ACB3CB4EF8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4421" y="5070238"/>
              <a:ext cx="3037645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</a:rPr>
                <a:t>Rel-20 - 5GA part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A0EAE64-28DB-2C20-E18A-815E767D929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1409777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67033FE-B113-6E24-EF02-3F53A2F6D637}"/>
                </a:ext>
              </a:extLst>
            </p:cNvPr>
            <p:cNvSpPr txBox="1"/>
            <p:nvPr/>
          </p:nvSpPr>
          <p:spPr>
            <a:xfrm>
              <a:off x="4934374" y="1246796"/>
              <a:ext cx="757101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659B74E-7CBB-104E-9D5A-D6EEEAF865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1414300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451530-730E-33A4-4FEB-402D63A8DB88}"/>
                </a:ext>
              </a:extLst>
            </p:cNvPr>
            <p:cNvSpPr txBox="1"/>
            <p:nvPr/>
          </p:nvSpPr>
          <p:spPr>
            <a:xfrm>
              <a:off x="8135897" y="1251318"/>
              <a:ext cx="766471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335F4A6-626B-BAA3-6968-A923E0C6FF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1400759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B2FB6D1-C606-3B7E-B500-7AAC805F1D22}"/>
                </a:ext>
              </a:extLst>
            </p:cNvPr>
            <p:cNvSpPr txBox="1"/>
            <p:nvPr/>
          </p:nvSpPr>
          <p:spPr>
            <a:xfrm>
              <a:off x="10885865" y="1255840"/>
              <a:ext cx="761786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2027</a:t>
              </a:r>
            </a:p>
          </p:txBody>
        </p:sp>
        <p:sp>
          <p:nvSpPr>
            <p:cNvPr id="90" name="Chevron 58">
              <a:extLst>
                <a:ext uri="{FF2B5EF4-FFF2-40B4-BE49-F238E27FC236}">
                  <a16:creationId xmlns:a16="http://schemas.microsoft.com/office/drawing/2014/main" id="{93073914-FD48-19C4-35C1-38476EF7E196}"/>
                </a:ext>
              </a:extLst>
            </p:cNvPr>
            <p:cNvSpPr/>
            <p:nvPr/>
          </p:nvSpPr>
          <p:spPr bwMode="auto">
            <a:xfrm>
              <a:off x="10701868" y="5087995"/>
              <a:ext cx="1137920" cy="325121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5GA ASN.1 &amp; Open APIs </a:t>
              </a:r>
            </a:p>
          </p:txBody>
        </p:sp>
        <p:sp>
          <p:nvSpPr>
            <p:cNvPr id="91" name="Thought Bubble: Cloud 90">
              <a:extLst>
                <a:ext uri="{FF2B5EF4-FFF2-40B4-BE49-F238E27FC236}">
                  <a16:creationId xmlns:a16="http://schemas.microsoft.com/office/drawing/2014/main" id="{1456E982-0168-4FD9-AB36-D1ABB82A5599}"/>
                </a:ext>
              </a:extLst>
            </p:cNvPr>
            <p:cNvSpPr/>
            <p:nvPr/>
          </p:nvSpPr>
          <p:spPr bwMode="auto">
            <a:xfrm>
              <a:off x="4021639" y="2770897"/>
              <a:ext cx="1355066" cy="47720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B379C79-EDBD-AB6C-9B2A-61C4B6901748}"/>
                </a:ext>
              </a:extLst>
            </p:cNvPr>
            <p:cNvSpPr txBox="1"/>
            <p:nvPr/>
          </p:nvSpPr>
          <p:spPr>
            <a:xfrm>
              <a:off x="4027877" y="2903329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St.2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3" name="Thought Bubble: Cloud 92">
              <a:extLst>
                <a:ext uri="{FF2B5EF4-FFF2-40B4-BE49-F238E27FC236}">
                  <a16:creationId xmlns:a16="http://schemas.microsoft.com/office/drawing/2014/main" id="{67DA38F2-75E6-5AC4-735A-247478A70818}"/>
                </a:ext>
              </a:extLst>
            </p:cNvPr>
            <p:cNvSpPr/>
            <p:nvPr/>
          </p:nvSpPr>
          <p:spPr bwMode="auto">
            <a:xfrm>
              <a:off x="6983164" y="5043246"/>
              <a:ext cx="1307905" cy="488894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E325BAF-941E-0ABA-10DE-4F274419C881}"/>
                </a:ext>
              </a:extLst>
            </p:cNvPr>
            <p:cNvSpPr txBox="1"/>
            <p:nvPr/>
          </p:nvSpPr>
          <p:spPr>
            <a:xfrm>
              <a:off x="6960871" y="5122282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St.3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</p:grp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72DD7790-93E6-D15C-894C-59B43D11EF3D}"/>
              </a:ext>
            </a:extLst>
          </p:cNvPr>
          <p:cNvSpPr/>
          <p:nvPr/>
        </p:nvSpPr>
        <p:spPr bwMode="auto">
          <a:xfrm>
            <a:off x="6185666" y="28969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722D4ED5-C782-4873-556B-83BDC5B0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527" y="3303175"/>
            <a:ext cx="1281178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B0FC1943-FDA0-784C-63EE-2F8518633AAA}"/>
              </a:ext>
            </a:extLst>
          </p:cNvPr>
          <p:cNvSpPr/>
          <p:nvPr/>
        </p:nvSpPr>
        <p:spPr bwMode="auto">
          <a:xfrm>
            <a:off x="7304730" y="287576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398E3B6C-A17E-0447-FDAC-AD01E2ABA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394" y="3211799"/>
            <a:ext cx="1957985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5GA Rel-20 content definition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4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52D52-A9A0-E28D-DCA7-FDD08A0B4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2FA1A-3503-7998-0521-7335D16F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494" y="331907"/>
            <a:ext cx="9427689" cy="692975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en-US" dirty="0"/>
              <a:t>Release 20: 5G-Advanced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B720D-5CE6-B566-C2A1-00B8E6175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806" y="1921294"/>
            <a:ext cx="10699970" cy="4174705"/>
          </a:xfrm>
        </p:spPr>
        <p:txBody>
          <a:bodyPr anchor="t">
            <a:normAutofit/>
          </a:bodyPr>
          <a:lstStyle/>
          <a:p>
            <a:r>
              <a:rPr lang="en-US" sz="2000" b="1" dirty="0"/>
              <a:t> 5G-Advanced in Rel-20 workshop took place in December 2024 as part of SA#106 [</a:t>
            </a:r>
            <a:r>
              <a:rPr lang="en-US" sz="2000" b="1" dirty="0">
                <a:solidFill>
                  <a:srgbClr val="FF0000"/>
                </a:solidFill>
              </a:rPr>
              <a:t>Reported at PCG#54</a:t>
            </a:r>
            <a:r>
              <a:rPr lang="en-US" sz="2000" b="1" dirty="0"/>
              <a:t>]</a:t>
            </a:r>
          </a:p>
          <a:p>
            <a:pPr lvl="1"/>
            <a:r>
              <a:rPr lang="en-US" sz="2000" dirty="0"/>
              <a:t>Objective of the workshop was to identify high level themes for Rel-20 5G-Advanced topics based on SA WGs capacity. </a:t>
            </a:r>
          </a:p>
          <a:p>
            <a:pPr lvl="1"/>
            <a:r>
              <a:rPr lang="en-US" sz="2000" dirty="0"/>
              <a:t>Workshop identified list of candidates' topics for SA2 to discuss further in Q1, 2025. </a:t>
            </a:r>
          </a:p>
          <a:p>
            <a:pPr lvl="1"/>
            <a:r>
              <a:rPr lang="en-US" sz="2000" dirty="0"/>
              <a:t>SA2 was given guidance on Rel-20 5GA work planning (See SP-241989)</a:t>
            </a:r>
          </a:p>
          <a:p>
            <a:pPr lvl="1"/>
            <a:endParaRPr lang="en-US" sz="20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000" b="1" dirty="0"/>
              <a:t> Rel-20 (5G-Advanced) prioritization took place in TSG SA#108 (June 2025)</a:t>
            </a:r>
          </a:p>
          <a:p>
            <a:pPr lvl="1"/>
            <a:r>
              <a:rPr lang="en-US" sz="2000" dirty="0"/>
              <a:t>7 SIDs, 1 WID and 2 TEI20 WIDs were approved as part of Rel-20 5G-Advanced content definition (see next slides for details)</a:t>
            </a:r>
          </a:p>
          <a:p>
            <a:pPr marL="457200" lvl="2" indent="0">
              <a:spcBef>
                <a:spcPts val="1000"/>
              </a:spcBef>
              <a:buNone/>
            </a:pPr>
            <a:endParaRPr lang="en-US" sz="1200" b="1" dirty="0"/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93593903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58259</TotalTime>
  <Words>2993</Words>
  <Application>Microsoft Office PowerPoint</Application>
  <PresentationFormat>Widescreen</PresentationFormat>
  <Paragraphs>596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9" baseType="lpstr">
      <vt:lpstr>Malgun Gothic</vt:lpstr>
      <vt:lpstr>微软雅黑</vt:lpstr>
      <vt:lpstr>MS PGothic</vt:lpstr>
      <vt:lpstr>Arial</vt:lpstr>
      <vt:lpstr>Calibri</vt:lpstr>
      <vt:lpstr>Calibri Light</vt:lpstr>
      <vt:lpstr>Helvetica Neue</vt:lpstr>
      <vt:lpstr>Intel Clear Light</vt:lpstr>
      <vt:lpstr>IntelOne Display Light</vt:lpstr>
      <vt:lpstr>Montserrat</vt:lpstr>
      <vt:lpstr>Times New Roman</vt:lpstr>
      <vt:lpstr>Office Theme</vt:lpstr>
      <vt:lpstr>1_Office Theme</vt:lpstr>
      <vt:lpstr>2_Office Theme</vt:lpstr>
      <vt:lpstr>3GPP TSG SA Report</vt:lpstr>
      <vt:lpstr>TSG SA Dates</vt:lpstr>
      <vt:lpstr>TSG SA Officials</vt:lpstr>
      <vt:lpstr>PowerPoint Presentation</vt:lpstr>
      <vt:lpstr>Release 19 progress overview (1/2)</vt:lpstr>
      <vt:lpstr>Release 19 progress overview (2/2)</vt:lpstr>
      <vt:lpstr>Release 20: Introduction</vt:lpstr>
      <vt:lpstr>PowerPoint Presentation</vt:lpstr>
      <vt:lpstr>Release 20: 5G-Advanced</vt:lpstr>
      <vt:lpstr>PowerPoint Presentation</vt:lpstr>
      <vt:lpstr>Release 20 5GA progress overview</vt:lpstr>
      <vt:lpstr>Overall 3GPP 6G Workplan</vt:lpstr>
      <vt:lpstr>PowerPoint Presentation</vt:lpstr>
      <vt:lpstr>PowerPoint Presentation</vt:lpstr>
      <vt:lpstr>Rel-20 6G Study Status: SA1 (2/2)</vt:lpstr>
      <vt:lpstr>Rel-20 6G Study Status: SA2 (1/2)</vt:lpstr>
      <vt:lpstr>PowerPoint Presentation</vt:lpstr>
      <vt:lpstr>Rel-20 6G Study Status: SA3/4/5/6</vt:lpstr>
      <vt:lpstr>PowerPoint Presentation</vt:lpstr>
      <vt:lpstr>Study on Modernization of Specification Format and Procedures for 6G (1/2)</vt:lpstr>
      <vt:lpstr>Study on Modernization of Specification Format and Procedures for 6G (2/2)</vt:lpstr>
      <vt:lpstr>Cross TSG and SA Internal Coordination</vt:lpstr>
      <vt:lpstr>For PCG Action</vt:lpstr>
      <vt:lpstr>Acknowledgements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1002</cp:revision>
  <dcterms:created xsi:type="dcterms:W3CDTF">2010-02-05T13:52:04Z</dcterms:created>
  <dcterms:modified xsi:type="dcterms:W3CDTF">2025-11-04T23:59:56Z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</Properties>
</file>