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1"/>
    <p:sldMasterId id="2147485237" r:id="rId2"/>
    <p:sldMasterId id="2147485275" r:id="rId3"/>
  </p:sldMasterIdLst>
  <p:notesMasterIdLst>
    <p:notesMasterId r:id="rId30"/>
  </p:notesMasterIdLst>
  <p:handoutMasterIdLst>
    <p:handoutMasterId r:id="rId31"/>
  </p:handoutMasterIdLst>
  <p:sldIdLst>
    <p:sldId id="417" r:id="rId4"/>
    <p:sldId id="428" r:id="rId5"/>
    <p:sldId id="576" r:id="rId6"/>
    <p:sldId id="2147480961" r:id="rId7"/>
    <p:sldId id="582" r:id="rId8"/>
    <p:sldId id="2147480962" r:id="rId9"/>
    <p:sldId id="2147480963" r:id="rId10"/>
    <p:sldId id="1144" r:id="rId11"/>
    <p:sldId id="2147480959" r:id="rId12"/>
    <p:sldId id="1200" r:id="rId13"/>
    <p:sldId id="2147480967" r:id="rId14"/>
    <p:sldId id="1152" r:id="rId15"/>
    <p:sldId id="1165" r:id="rId16"/>
    <p:sldId id="2147480964" r:id="rId17"/>
    <p:sldId id="2147480965" r:id="rId18"/>
    <p:sldId id="2147480966" r:id="rId19"/>
    <p:sldId id="2147480950" r:id="rId20"/>
    <p:sldId id="2147480937" r:id="rId21"/>
    <p:sldId id="2147480960" r:id="rId22"/>
    <p:sldId id="2147480968" r:id="rId23"/>
    <p:sldId id="2147480938" r:id="rId24"/>
    <p:sldId id="544" r:id="rId25"/>
    <p:sldId id="570" r:id="rId26"/>
    <p:sldId id="575" r:id="rId27"/>
    <p:sldId id="550" r:id="rId28"/>
    <p:sldId id="2147377739" r:id="rId2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B1D254"/>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0D6083-582B-4312-A7E3-13AA2C208F0D}" v="125" dt="2024-11-05T08:05:27.2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08" autoAdjust="0"/>
    <p:restoredTop sz="94679" autoAdjust="0"/>
  </p:normalViewPr>
  <p:slideViewPr>
    <p:cSldViewPr snapToGrid="0">
      <p:cViewPr>
        <p:scale>
          <a:sx n="80" d="100"/>
          <a:sy n="80" d="100"/>
        </p:scale>
        <p:origin x="1908" y="105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9652B6-4C42-4414-9278-0D310295811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ABB6FD8-C2F1-4500-A9D2-2F81163B6481}">
      <dgm:prSet custT="1"/>
      <dgm:spPr/>
      <dgm:t>
        <a:bodyPr/>
        <a:lstStyle/>
        <a:p>
          <a:r>
            <a:rPr lang="de-DE" sz="3600" dirty="0"/>
            <a:t>The 3GPP TSG SA Chair wants to thank </a:t>
          </a:r>
          <a:endParaRPr lang="en-US" sz="3600" dirty="0"/>
        </a:p>
      </dgm:t>
    </dgm:pt>
    <dgm:pt modelId="{7F60A470-6CCF-40FA-9084-6C3CCAAE1F00}" type="parTrans" cxnId="{3B6F34B1-2860-404F-A48D-6B02DAF18D03}">
      <dgm:prSet/>
      <dgm:spPr/>
      <dgm:t>
        <a:bodyPr/>
        <a:lstStyle/>
        <a:p>
          <a:endParaRPr lang="en-US"/>
        </a:p>
      </dgm:t>
    </dgm:pt>
    <dgm:pt modelId="{CC37D30C-E906-4A2A-A9E0-3AEC52427458}" type="sibTrans" cxnId="{3B6F34B1-2860-404F-A48D-6B02DAF18D03}">
      <dgm:prSet/>
      <dgm:spPr/>
      <dgm:t>
        <a:bodyPr/>
        <a:lstStyle/>
        <a:p>
          <a:endParaRPr lang="en-US"/>
        </a:p>
      </dgm:t>
    </dgm:pt>
    <dgm:pt modelId="{93A9BBE1-F163-4556-898C-352A519760B9}">
      <dgm:prSet/>
      <dgm:spPr/>
      <dgm:t>
        <a:bodyPr/>
        <a:lstStyle/>
        <a:p>
          <a:r>
            <a:rPr lang="en-US" dirty="0"/>
            <a:t>The SA Plenary and SA WGs officials for their exceptional work, flawless cooperation, precise coordination, and unwavering support.</a:t>
          </a:r>
        </a:p>
      </dgm:t>
    </dgm:pt>
    <dgm:pt modelId="{B0E56957-5547-400F-A17F-66EF471816AE}" type="parTrans" cxnId="{9DF8CF0F-87B4-4FA6-AD91-685F6B009E7E}">
      <dgm:prSet/>
      <dgm:spPr/>
      <dgm:t>
        <a:bodyPr/>
        <a:lstStyle/>
        <a:p>
          <a:endParaRPr lang="en-US"/>
        </a:p>
      </dgm:t>
    </dgm:pt>
    <dgm:pt modelId="{4D6CDC09-E771-4501-B93C-5EBBEF2E9100}" type="sibTrans" cxnId="{9DF8CF0F-87B4-4FA6-AD91-685F6B009E7E}">
      <dgm:prSet/>
      <dgm:spPr/>
      <dgm:t>
        <a:bodyPr/>
        <a:lstStyle/>
        <a:p>
          <a:endParaRPr lang="en-US"/>
        </a:p>
      </dgm:t>
    </dgm:pt>
    <dgm:pt modelId="{BF607927-A1CF-41D6-B34E-70224CA252A7}">
      <dgm:prSet/>
      <dgm:spPr/>
      <dgm:t>
        <a:bodyPr/>
        <a:lstStyle/>
        <a:p>
          <a:r>
            <a:rPr lang="en-US" dirty="0"/>
            <a:t>The TSG CT and TSG RAN chairs for their outstanding coordination and cooperation.</a:t>
          </a:r>
        </a:p>
      </dgm:t>
    </dgm:pt>
    <dgm:pt modelId="{F03BB60F-8DB9-4E5A-BCC5-22F15FBB8B26}" type="parTrans" cxnId="{61507BB4-3D9B-48E4-8898-89156403042E}">
      <dgm:prSet/>
      <dgm:spPr/>
      <dgm:t>
        <a:bodyPr/>
        <a:lstStyle/>
        <a:p>
          <a:endParaRPr lang="en-US"/>
        </a:p>
      </dgm:t>
    </dgm:pt>
    <dgm:pt modelId="{1AA6FBE9-A23F-4316-80F6-717850C99E37}" type="sibTrans" cxnId="{61507BB4-3D9B-48E4-8898-89156403042E}">
      <dgm:prSet/>
      <dgm:spPr/>
      <dgm:t>
        <a:bodyPr/>
        <a:lstStyle/>
        <a:p>
          <a:endParaRPr lang="en-US"/>
        </a:p>
      </dgm:t>
    </dgm:pt>
    <dgm:pt modelId="{FFEE852B-C3B3-404A-B2B8-F115542B3FB7}">
      <dgm:prSet/>
      <dgm:spPr/>
      <dgm:t>
        <a:bodyPr/>
        <a:lstStyle/>
        <a:p>
          <a:r>
            <a:rPr lang="en-US" dirty="0"/>
            <a:t>MCC for their provision of highly reliable e-meeting facilities, as well as their valuable support and guidance.</a:t>
          </a:r>
        </a:p>
      </dgm:t>
    </dgm:pt>
    <dgm:pt modelId="{EC2D7D61-9600-4CE8-8C48-15E9D41FF668}" type="parTrans" cxnId="{1D58B48F-FA92-49C3-A0FA-D90B3D25F7C3}">
      <dgm:prSet/>
      <dgm:spPr/>
      <dgm:t>
        <a:bodyPr/>
        <a:lstStyle/>
        <a:p>
          <a:endParaRPr lang="en-US"/>
        </a:p>
      </dgm:t>
    </dgm:pt>
    <dgm:pt modelId="{289B193A-94CB-4D7A-B2FE-C35B7A3BC7D6}" type="sibTrans" cxnId="{1D58B48F-FA92-49C3-A0FA-D90B3D25F7C3}">
      <dgm:prSet/>
      <dgm:spPr/>
      <dgm:t>
        <a:bodyPr/>
        <a:lstStyle/>
        <a:p>
          <a:endParaRPr lang="en-US"/>
        </a:p>
      </dgm:t>
    </dgm:pt>
    <dgm:pt modelId="{8B7DB859-9C2A-46C0-87FF-27A3FAA59182}">
      <dgm:prSet/>
      <dgm:spPr/>
      <dgm:t>
        <a:bodyPr/>
        <a:lstStyle/>
        <a:p>
          <a:r>
            <a:rPr lang="en-US"/>
            <a:t>The organizations responsible for hosting the meetings for their remarkable flexibility and excellent communication.</a:t>
          </a:r>
        </a:p>
      </dgm:t>
    </dgm:pt>
    <dgm:pt modelId="{9DA5261C-AC1E-4395-8494-FC9CBE3280B0}" type="parTrans" cxnId="{EF2B6BFB-E072-4BD2-9002-D90E66CDD438}">
      <dgm:prSet/>
      <dgm:spPr/>
      <dgm:t>
        <a:bodyPr/>
        <a:lstStyle/>
        <a:p>
          <a:endParaRPr lang="en-US"/>
        </a:p>
      </dgm:t>
    </dgm:pt>
    <dgm:pt modelId="{288C3D69-910A-42F1-9844-88BC637D993D}" type="sibTrans" cxnId="{EF2B6BFB-E072-4BD2-9002-D90E66CDD438}">
      <dgm:prSet/>
      <dgm:spPr/>
      <dgm:t>
        <a:bodyPr/>
        <a:lstStyle/>
        <a:p>
          <a:endParaRPr lang="en-US"/>
        </a:p>
      </dgm:t>
    </dgm:pt>
    <dgm:pt modelId="{FF2591EE-6393-4F4D-BCDA-16BB557C98E4}">
      <dgm:prSet/>
      <dgm:spPr/>
      <dgm:t>
        <a:bodyPr/>
        <a:lstStyle/>
        <a:p>
          <a:r>
            <a:rPr lang="en-US" dirty="0"/>
            <a:t>All delegates in 3GPP SA and the SA WGs for their support, dedicated efforts, and the consistently high-quality results they have delivered.</a:t>
          </a:r>
        </a:p>
      </dgm:t>
    </dgm:pt>
    <dgm:pt modelId="{5F063D85-C1C8-4412-BA87-D29E8A76AAF2}" type="parTrans" cxnId="{B2EBCE06-3116-4379-950F-25699B2F1C07}">
      <dgm:prSet/>
      <dgm:spPr/>
      <dgm:t>
        <a:bodyPr/>
        <a:lstStyle/>
        <a:p>
          <a:endParaRPr lang="en-US"/>
        </a:p>
      </dgm:t>
    </dgm:pt>
    <dgm:pt modelId="{3D553580-E3C7-4702-95D8-C8797A215257}" type="sibTrans" cxnId="{B2EBCE06-3116-4379-950F-25699B2F1C07}">
      <dgm:prSet/>
      <dgm:spPr/>
      <dgm:t>
        <a:bodyPr/>
        <a:lstStyle/>
        <a:p>
          <a:endParaRPr lang="en-US"/>
        </a:p>
      </dgm:t>
    </dgm:pt>
    <dgm:pt modelId="{95BBFE57-6DD4-4BC3-B232-269DEDBF1831}" type="pres">
      <dgm:prSet presAssocID="{B69652B6-4C42-4414-9278-0D310295811E}" presName="linear" presStyleCnt="0">
        <dgm:presLayoutVars>
          <dgm:animLvl val="lvl"/>
          <dgm:resizeHandles val="exact"/>
        </dgm:presLayoutVars>
      </dgm:prSet>
      <dgm:spPr/>
    </dgm:pt>
    <dgm:pt modelId="{D64493C1-F022-400B-8959-1F0BA9975776}" type="pres">
      <dgm:prSet presAssocID="{5ABB6FD8-C2F1-4500-A9D2-2F81163B6481}" presName="parentText" presStyleLbl="node1" presStyleIdx="0" presStyleCnt="1">
        <dgm:presLayoutVars>
          <dgm:chMax val="0"/>
          <dgm:bulletEnabled val="1"/>
        </dgm:presLayoutVars>
      </dgm:prSet>
      <dgm:spPr/>
    </dgm:pt>
    <dgm:pt modelId="{095B7D88-C0D1-474C-A72C-9D33E9CAC38B}" type="pres">
      <dgm:prSet presAssocID="{5ABB6FD8-C2F1-4500-A9D2-2F81163B6481}" presName="childText" presStyleLbl="revTx" presStyleIdx="0" presStyleCnt="1">
        <dgm:presLayoutVars>
          <dgm:bulletEnabled val="1"/>
        </dgm:presLayoutVars>
      </dgm:prSet>
      <dgm:spPr/>
    </dgm:pt>
  </dgm:ptLst>
  <dgm:cxnLst>
    <dgm:cxn modelId="{3CB5BA05-F730-4D80-9DE5-E2071089F83B}" type="presOf" srcId="{B69652B6-4C42-4414-9278-0D310295811E}" destId="{95BBFE57-6DD4-4BC3-B232-269DEDBF1831}" srcOrd="0" destOrd="0" presId="urn:microsoft.com/office/officeart/2005/8/layout/vList2"/>
    <dgm:cxn modelId="{B2EBCE06-3116-4379-950F-25699B2F1C07}" srcId="{5ABB6FD8-C2F1-4500-A9D2-2F81163B6481}" destId="{FF2591EE-6393-4F4D-BCDA-16BB557C98E4}" srcOrd="4" destOrd="0" parTransId="{5F063D85-C1C8-4412-BA87-D29E8A76AAF2}" sibTransId="{3D553580-E3C7-4702-95D8-C8797A215257}"/>
    <dgm:cxn modelId="{9DF8CF0F-87B4-4FA6-AD91-685F6B009E7E}" srcId="{5ABB6FD8-C2F1-4500-A9D2-2F81163B6481}" destId="{93A9BBE1-F163-4556-898C-352A519760B9}" srcOrd="0" destOrd="0" parTransId="{B0E56957-5547-400F-A17F-66EF471816AE}" sibTransId="{4D6CDC09-E771-4501-B93C-5EBBEF2E9100}"/>
    <dgm:cxn modelId="{63F09F19-7D9B-487B-9D75-7B87DE31EFB7}" type="presOf" srcId="{5ABB6FD8-C2F1-4500-A9D2-2F81163B6481}" destId="{D64493C1-F022-400B-8959-1F0BA9975776}" srcOrd="0" destOrd="0" presId="urn:microsoft.com/office/officeart/2005/8/layout/vList2"/>
    <dgm:cxn modelId="{FFDE0047-8445-4A9D-A0A1-5F63EB37F6B7}" type="presOf" srcId="{FF2591EE-6393-4F4D-BCDA-16BB557C98E4}" destId="{095B7D88-C0D1-474C-A72C-9D33E9CAC38B}" srcOrd="0" destOrd="4" presId="urn:microsoft.com/office/officeart/2005/8/layout/vList2"/>
    <dgm:cxn modelId="{648F3382-357C-4EE3-92BD-0651DC2B612D}" type="presOf" srcId="{8B7DB859-9C2A-46C0-87FF-27A3FAA59182}" destId="{095B7D88-C0D1-474C-A72C-9D33E9CAC38B}" srcOrd="0" destOrd="3" presId="urn:microsoft.com/office/officeart/2005/8/layout/vList2"/>
    <dgm:cxn modelId="{3D4B6586-D8FB-4EDF-B5CD-E8F296F52AF7}" type="presOf" srcId="{FFEE852B-C3B3-404A-B2B8-F115542B3FB7}" destId="{095B7D88-C0D1-474C-A72C-9D33E9CAC38B}" srcOrd="0" destOrd="2" presId="urn:microsoft.com/office/officeart/2005/8/layout/vList2"/>
    <dgm:cxn modelId="{1D58B48F-FA92-49C3-A0FA-D90B3D25F7C3}" srcId="{5ABB6FD8-C2F1-4500-A9D2-2F81163B6481}" destId="{FFEE852B-C3B3-404A-B2B8-F115542B3FB7}" srcOrd="2" destOrd="0" parTransId="{EC2D7D61-9600-4CE8-8C48-15E9D41FF668}" sibTransId="{289B193A-94CB-4D7A-B2FE-C35B7A3BC7D6}"/>
    <dgm:cxn modelId="{4572F5AC-AB53-4BD7-B19A-73F71D8CAD5C}" type="presOf" srcId="{BF607927-A1CF-41D6-B34E-70224CA252A7}" destId="{095B7D88-C0D1-474C-A72C-9D33E9CAC38B}" srcOrd="0" destOrd="1" presId="urn:microsoft.com/office/officeart/2005/8/layout/vList2"/>
    <dgm:cxn modelId="{3B6F34B1-2860-404F-A48D-6B02DAF18D03}" srcId="{B69652B6-4C42-4414-9278-0D310295811E}" destId="{5ABB6FD8-C2F1-4500-A9D2-2F81163B6481}" srcOrd="0" destOrd="0" parTransId="{7F60A470-6CCF-40FA-9084-6C3CCAAE1F00}" sibTransId="{CC37D30C-E906-4A2A-A9E0-3AEC52427458}"/>
    <dgm:cxn modelId="{61507BB4-3D9B-48E4-8898-89156403042E}" srcId="{5ABB6FD8-C2F1-4500-A9D2-2F81163B6481}" destId="{BF607927-A1CF-41D6-B34E-70224CA252A7}" srcOrd="1" destOrd="0" parTransId="{F03BB60F-8DB9-4E5A-BCC5-22F15FBB8B26}" sibTransId="{1AA6FBE9-A23F-4316-80F6-717850C99E37}"/>
    <dgm:cxn modelId="{68F8FDDA-DCE4-4EB4-A61A-AE0477EAD632}" type="presOf" srcId="{93A9BBE1-F163-4556-898C-352A519760B9}" destId="{095B7D88-C0D1-474C-A72C-9D33E9CAC38B}" srcOrd="0" destOrd="0" presId="urn:microsoft.com/office/officeart/2005/8/layout/vList2"/>
    <dgm:cxn modelId="{EF2B6BFB-E072-4BD2-9002-D90E66CDD438}" srcId="{5ABB6FD8-C2F1-4500-A9D2-2F81163B6481}" destId="{8B7DB859-9C2A-46C0-87FF-27A3FAA59182}" srcOrd="3" destOrd="0" parTransId="{9DA5261C-AC1E-4395-8494-FC9CBE3280B0}" sibTransId="{288C3D69-910A-42F1-9844-88BC637D993D}"/>
    <dgm:cxn modelId="{36109719-5266-4853-BB59-1CAE28127E21}" type="presParOf" srcId="{95BBFE57-6DD4-4BC3-B232-269DEDBF1831}" destId="{D64493C1-F022-400B-8959-1F0BA9975776}" srcOrd="0" destOrd="0" presId="urn:microsoft.com/office/officeart/2005/8/layout/vList2"/>
    <dgm:cxn modelId="{753C8EB6-785A-4A66-9D93-900A5D80D43B}" type="presParOf" srcId="{95BBFE57-6DD4-4BC3-B232-269DEDBF1831}" destId="{095B7D88-C0D1-474C-A72C-9D33E9CAC38B}"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4493C1-F022-400B-8959-1F0BA9975776}">
      <dsp:nvSpPr>
        <dsp:cNvPr id="0" name=""/>
        <dsp:cNvSpPr/>
      </dsp:nvSpPr>
      <dsp:spPr>
        <a:xfrm>
          <a:off x="0" y="178581"/>
          <a:ext cx="10972800" cy="8775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de-DE" sz="3600" kern="1200" dirty="0"/>
            <a:t>The 3GPP TSG SA Chair wants to thank </a:t>
          </a:r>
          <a:endParaRPr lang="en-US" sz="3600" kern="1200" dirty="0"/>
        </a:p>
      </dsp:txBody>
      <dsp:txXfrm>
        <a:off x="42836" y="221417"/>
        <a:ext cx="10887128" cy="791828"/>
      </dsp:txXfrm>
    </dsp:sp>
    <dsp:sp modelId="{095B7D88-C0D1-474C-A72C-9D33E9CAC38B}">
      <dsp:nvSpPr>
        <dsp:cNvPr id="0" name=""/>
        <dsp:cNvSpPr/>
      </dsp:nvSpPr>
      <dsp:spPr>
        <a:xfrm>
          <a:off x="0" y="1056081"/>
          <a:ext cx="10972800" cy="32913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8386"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en-US" sz="2300" kern="1200" dirty="0"/>
            <a:t>The SA Plenary and SA WGs officials for their exceptional work, flawless cooperation, precise coordination, and unwavering support.</a:t>
          </a:r>
        </a:p>
        <a:p>
          <a:pPr marL="228600" lvl="1" indent="-228600" algn="l" defTabSz="1022350">
            <a:lnSpc>
              <a:spcPct val="90000"/>
            </a:lnSpc>
            <a:spcBef>
              <a:spcPct val="0"/>
            </a:spcBef>
            <a:spcAft>
              <a:spcPct val="20000"/>
            </a:spcAft>
            <a:buChar char="•"/>
          </a:pPr>
          <a:r>
            <a:rPr lang="en-US" sz="2300" kern="1200" dirty="0"/>
            <a:t>The TSG CT and TSG RAN chairs for their outstanding coordination and cooperation.</a:t>
          </a:r>
        </a:p>
        <a:p>
          <a:pPr marL="228600" lvl="1" indent="-228600" algn="l" defTabSz="1022350">
            <a:lnSpc>
              <a:spcPct val="90000"/>
            </a:lnSpc>
            <a:spcBef>
              <a:spcPct val="0"/>
            </a:spcBef>
            <a:spcAft>
              <a:spcPct val="20000"/>
            </a:spcAft>
            <a:buChar char="•"/>
          </a:pPr>
          <a:r>
            <a:rPr lang="en-US" sz="2300" kern="1200" dirty="0"/>
            <a:t>MCC for their provision of highly reliable e-meeting facilities, as well as their valuable support and guidance.</a:t>
          </a:r>
        </a:p>
        <a:p>
          <a:pPr marL="228600" lvl="1" indent="-228600" algn="l" defTabSz="1022350">
            <a:lnSpc>
              <a:spcPct val="90000"/>
            </a:lnSpc>
            <a:spcBef>
              <a:spcPct val="0"/>
            </a:spcBef>
            <a:spcAft>
              <a:spcPct val="20000"/>
            </a:spcAft>
            <a:buChar char="•"/>
          </a:pPr>
          <a:r>
            <a:rPr lang="en-US" sz="2300" kern="1200"/>
            <a:t>The organizations responsible for hosting the meetings for their remarkable flexibility and excellent communication.</a:t>
          </a:r>
        </a:p>
        <a:p>
          <a:pPr marL="228600" lvl="1" indent="-228600" algn="l" defTabSz="1022350">
            <a:lnSpc>
              <a:spcPct val="90000"/>
            </a:lnSpc>
            <a:spcBef>
              <a:spcPct val="0"/>
            </a:spcBef>
            <a:spcAft>
              <a:spcPct val="20000"/>
            </a:spcAft>
            <a:buChar char="•"/>
          </a:pPr>
          <a:r>
            <a:rPr lang="en-US" sz="2300" kern="1200" dirty="0"/>
            <a:t>All delegates in 3GPP SA and the SA WGs for their support, dedicated efforts, and the consistently high-quality results they have delivered.</a:t>
          </a:r>
        </a:p>
      </dsp:txBody>
      <dsp:txXfrm>
        <a:off x="0" y="1056081"/>
        <a:ext cx="10972800" cy="32913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l" defTabSz="1219169" rtl="0" eaLnBrk="1" fontAlgn="auto" latinLnBrk="0" hangingPunct="0">
              <a:lnSpc>
                <a:spcPct val="90000"/>
              </a:lnSpc>
              <a:spcBef>
                <a:spcPts val="2250"/>
              </a:spcBef>
              <a:spcAft>
                <a:spcPts val="0"/>
              </a:spcAft>
              <a:buClrTx/>
              <a:buSzTx/>
              <a:buFontTx/>
              <a:buNone/>
              <a:tabLst/>
              <a:defRPr/>
            </a:pPr>
            <a:fld id="{0EFD39E0-52DC-4E29-9B33-7D479C89A1F8}" type="slidenum">
              <a:rPr kumimoji="0" lang="en-US" sz="2400" b="0" i="0" u="none" strike="noStrike" kern="0" cap="none" spc="0" normalizeH="0" baseline="0" noProof="0" smtClean="0">
                <a:ln>
                  <a:noFill/>
                </a:ln>
                <a:solidFill>
                  <a:srgbClr val="000000"/>
                </a:solidFill>
                <a:effectLst/>
                <a:uLnTx/>
                <a:uFillTx/>
                <a:latin typeface="Helvetica Neue"/>
                <a:ea typeface="+mn-ea"/>
                <a:cs typeface="+mn-cs"/>
                <a:sym typeface="Helvetica Neue"/>
              </a:rPr>
              <a:pPr marL="0" marR="0" lvl="0" indent="0" algn="l" defTabSz="1219169" rtl="0" eaLnBrk="1" fontAlgn="auto" latinLnBrk="0" hangingPunct="0">
                <a:lnSpc>
                  <a:spcPct val="90000"/>
                </a:lnSpc>
                <a:spcBef>
                  <a:spcPts val="2250"/>
                </a:spcBef>
                <a:spcAft>
                  <a:spcPts val="0"/>
                </a:spcAft>
                <a:buClrTx/>
                <a:buSzTx/>
                <a:buFontTx/>
                <a:buNone/>
                <a:tabLst/>
                <a:defRPr/>
              </a:pPr>
              <a:t>9</a:t>
            </a:fld>
            <a:endParaRPr kumimoji="0" lang="en-US" sz="2400" b="0" i="0" u="none" strike="noStrike" kern="0" cap="none" spc="0" normalizeH="0" baseline="0" noProof="0">
              <a:ln>
                <a:noFill/>
              </a:ln>
              <a:solidFill>
                <a:srgbClr val="000000"/>
              </a:solidFill>
              <a:effectLst/>
              <a:uLnTx/>
              <a:uFillTx/>
              <a:latin typeface="Helvetica Neue"/>
              <a:ea typeface="+mn-ea"/>
              <a:cs typeface="+mn-cs"/>
              <a:sym typeface="Helvetica Neue"/>
            </a:endParaRPr>
          </a:p>
        </p:txBody>
      </p:sp>
    </p:spTree>
    <p:extLst>
      <p:ext uri="{BB962C8B-B14F-4D97-AF65-F5344CB8AC3E}">
        <p14:creationId xmlns:p14="http://schemas.microsoft.com/office/powerpoint/2010/main" val="2840685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l" defTabSz="1219169" rtl="0" eaLnBrk="1" fontAlgn="auto" latinLnBrk="0" hangingPunct="0">
              <a:lnSpc>
                <a:spcPct val="90000"/>
              </a:lnSpc>
              <a:spcBef>
                <a:spcPts val="2250"/>
              </a:spcBef>
              <a:spcAft>
                <a:spcPts val="0"/>
              </a:spcAft>
              <a:buClrTx/>
              <a:buSzTx/>
              <a:buFontTx/>
              <a:buNone/>
              <a:tabLst/>
              <a:defRPr/>
            </a:pPr>
            <a:fld id="{0EFD39E0-52DC-4E29-9B33-7D479C89A1F8}" type="slidenum">
              <a:rPr kumimoji="0" lang="en-US" sz="2400" b="0" i="0" u="none" strike="noStrike" kern="0" cap="none" spc="0" normalizeH="0" baseline="0" noProof="0" smtClean="0">
                <a:ln>
                  <a:noFill/>
                </a:ln>
                <a:solidFill>
                  <a:srgbClr val="000000"/>
                </a:solidFill>
                <a:effectLst/>
                <a:uLnTx/>
                <a:uFillTx/>
                <a:latin typeface="Helvetica Neue"/>
                <a:ea typeface="+mn-ea"/>
                <a:cs typeface="+mn-cs"/>
                <a:sym typeface="Helvetica Neue"/>
              </a:rPr>
              <a:pPr marL="0" marR="0" lvl="0" indent="0" algn="l" defTabSz="1219169" rtl="0" eaLnBrk="1" fontAlgn="auto" latinLnBrk="0" hangingPunct="0">
                <a:lnSpc>
                  <a:spcPct val="90000"/>
                </a:lnSpc>
                <a:spcBef>
                  <a:spcPts val="2250"/>
                </a:spcBef>
                <a:spcAft>
                  <a:spcPts val="0"/>
                </a:spcAft>
                <a:buClrTx/>
                <a:buSzTx/>
                <a:buFontTx/>
                <a:buNone/>
                <a:tabLst/>
                <a:defRPr/>
              </a:pPr>
              <a:t>21</a:t>
            </a:fld>
            <a:endParaRPr kumimoji="0" lang="en-US" sz="2400" b="0" i="0" u="none" strike="noStrike" kern="0" cap="none" spc="0" normalizeH="0" baseline="0" noProof="0">
              <a:ln>
                <a:noFill/>
              </a:ln>
              <a:solidFill>
                <a:srgbClr val="000000"/>
              </a:solidFill>
              <a:effectLst/>
              <a:uLnTx/>
              <a:uFillTx/>
              <a:latin typeface="Helvetica Neue"/>
              <a:ea typeface="+mn-ea"/>
              <a:cs typeface="+mn-cs"/>
              <a:sym typeface="Helvetica Neue"/>
            </a:endParaRPr>
          </a:p>
        </p:txBody>
      </p:sp>
    </p:spTree>
    <p:extLst>
      <p:ext uri="{BB962C8B-B14F-4D97-AF65-F5344CB8AC3E}">
        <p14:creationId xmlns:p14="http://schemas.microsoft.com/office/powerpoint/2010/main" val="2122275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8499C-1AAF-9050-2089-D1FE8528104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0E0FBDD-45E9-71C8-79E7-50F7CBA732A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8ADBFB0-9158-F2D5-6B36-5C66068AAED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195243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3E02A-6595-ADEC-9842-7152827B2B4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04D7BA1-5B35-8CF2-5593-1129A980EE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B8E1507-15B4-A15C-B42C-E3792D16064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C82AE1C-ED18-224B-E0A8-57D9A8221E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03BED9D-5DEC-0FF4-4870-276406DCE7F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675891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53B65-838A-9051-4DEC-FE11AF653AA5}"/>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9336900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998506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8924C-D504-B77C-C6B5-9C7353C89F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3187D0D-7F18-49DD-C2DB-0CEA5681F5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9FD81BA9-F818-42BD-CF6F-D7BA06BDED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3421964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729D5-CF13-A950-5BCF-15247093F79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2889C514-1025-F79B-81B9-B3CE643276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ABE5154-9A79-FDDC-C8D7-1DDA0F0BD4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1030882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CEE4F-0433-9C9D-A43F-F7C95A512CC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4A49C82-E002-694E-5BA0-5DBADDAC2BF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663635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3F16A9-F31A-2811-0E98-22A3309ACB6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D7DFA04-1445-22DB-FF19-1DF5F571E2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0298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amp;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BA0C540-99BD-45E3-99D2-78C2032EBE57}"/>
              </a:ext>
            </a:extLst>
          </p:cNvPr>
          <p:cNvSpPr>
            <a:spLocks noGrp="1"/>
          </p:cNvSpPr>
          <p:nvPr>
            <p:ph sz="quarter" idx="28"/>
          </p:nvPr>
        </p:nvSpPr>
        <p:spPr>
          <a:xfrm>
            <a:off x="571370" y="1673454"/>
            <a:ext cx="11010900" cy="457494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106BFEE-EF88-6521-3486-6C65FD305B73}"/>
              </a:ext>
            </a:extLst>
          </p:cNvPr>
          <p:cNvSpPr>
            <a:spLocks noGrp="1"/>
          </p:cNvSpPr>
          <p:nvPr>
            <p:ph type="ftr" sz="quarter" idx="3"/>
          </p:nvPr>
        </p:nvSpPr>
        <p:spPr>
          <a:xfrm>
            <a:off x="381000" y="6530127"/>
            <a:ext cx="4114800" cy="276022"/>
          </a:xfrm>
          <a:prstGeom prst="rect">
            <a:avLst/>
          </a:prstGeom>
        </p:spPr>
        <p:txBody>
          <a:bodyPr vert="horz" lIns="91440" tIns="45720" rIns="91440" bIns="45720" rtlCol="0" anchor="ctr"/>
          <a:lstStyle>
            <a:lvl1pPr algn="ctr">
              <a:defRPr sz="1200">
                <a:solidFill>
                  <a:schemeClr val="tx1">
                    <a:tint val="75000"/>
                  </a:schemeClr>
                </a:solidFill>
              </a:defRPr>
            </a:lvl1pPr>
          </a:lstStyle>
          <a:p>
            <a:pPr algn="l"/>
            <a:r>
              <a:rPr lang="en-GB" dirty="0"/>
              <a:t>6th O-RAN 6G Workshop</a:t>
            </a:r>
          </a:p>
        </p:txBody>
      </p:sp>
      <p:sp>
        <p:nvSpPr>
          <p:cNvPr id="6" name="Date Placeholder 3">
            <a:extLst>
              <a:ext uri="{FF2B5EF4-FFF2-40B4-BE49-F238E27FC236}">
                <a16:creationId xmlns:a16="http://schemas.microsoft.com/office/drawing/2014/main" id="{C8026890-6226-0786-E1AF-ED6F1F6B34A8}"/>
              </a:ext>
            </a:extLst>
          </p:cNvPr>
          <p:cNvSpPr>
            <a:spLocks noGrp="1"/>
          </p:cNvSpPr>
          <p:nvPr>
            <p:ph type="dt" sz="half" idx="2"/>
          </p:nvPr>
        </p:nvSpPr>
        <p:spPr>
          <a:xfrm>
            <a:off x="5239640" y="6530127"/>
            <a:ext cx="3084320" cy="276022"/>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13 June 2024 </a:t>
            </a:r>
            <a:endParaRPr lang="en-GB" dirty="0"/>
          </a:p>
        </p:txBody>
      </p:sp>
      <p:sp>
        <p:nvSpPr>
          <p:cNvPr id="9" name="Title 8">
            <a:extLst>
              <a:ext uri="{FF2B5EF4-FFF2-40B4-BE49-F238E27FC236}">
                <a16:creationId xmlns:a16="http://schemas.microsoft.com/office/drawing/2014/main" id="{2915D091-3EFD-22D5-BE34-1795E1533E06}"/>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544964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673860385"/>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a:p>
        </p:txBody>
      </p:sp>
    </p:spTree>
    <p:extLst>
      <p:ext uri="{BB962C8B-B14F-4D97-AF65-F5344CB8AC3E}">
        <p14:creationId xmlns:p14="http://schemas.microsoft.com/office/powerpoint/2010/main" val="21896184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118006506"/>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8325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59859-5266-34B4-6B09-08041E0FD27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1299A03-E083-35AD-8F1C-6C340723CB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8373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5A309-F0D6-5ED7-3D12-A3E529535A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9CBCDA6-238E-A8BB-05FF-2E62A2CF2F6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717650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3.jpe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5845111" y="6649224"/>
            <a:ext cx="98742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900" dirty="0">
                <a:ln w="0"/>
                <a:latin typeface="Calibri" panose="020F0502020204030204" pitchFamily="34" charset="0"/>
              </a:rPr>
              <a:t>© 3GPP 2025</a:t>
            </a:r>
          </a:p>
        </p:txBody>
      </p:sp>
      <p:sp>
        <p:nvSpPr>
          <p:cNvPr id="11" name="Rectangle 12">
            <a:extLst>
              <a:ext uri="{FF2B5EF4-FFF2-40B4-BE49-F238E27FC236}">
                <a16:creationId xmlns:a16="http://schemas.microsoft.com/office/drawing/2014/main" id="{6876EEF3-A0BC-4451-8AE0-5DAA69D19FFB}"/>
              </a:ext>
            </a:extLst>
          </p:cNvPr>
          <p:cNvSpPr>
            <a:spLocks noChangeArrowheads="1"/>
          </p:cNvSpPr>
          <p:nvPr userDrawn="1"/>
        </p:nvSpPr>
        <p:spPr bwMode="auto">
          <a:xfrm>
            <a:off x="117475" y="6372225"/>
            <a:ext cx="30399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a:ln w="0"/>
                <a:latin typeface="Calibri" panose="020F0502020204030204" pitchFamily="34" charset="0"/>
              </a:rPr>
              <a:t>PCG#54 Meeting: Tokyo, Japan, 14 May 2025</a:t>
            </a:r>
          </a:p>
        </p:txBody>
      </p:sp>
      <p:pic>
        <p:nvPicPr>
          <p:cNvPr id="1033" name="Picture 1"/>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0912532" y="185690"/>
            <a:ext cx="1127012" cy="655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 id="2147485245" r:id="rId5"/>
    <p:sldLayoutId id="2147485287"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7232282"/>
      </p:ext>
    </p:extLst>
  </p:cSld>
  <p:clrMap bg1="lt1" tx1="dk1" bg2="lt2" tx2="dk2" accent1="accent1" accent2="accent2" accent3="accent3" accent4="accent4" accent5="accent5" accent6="accent6" hlink="hlink" folHlink="folHlink"/>
  <p:sldLayoutIdLst>
    <p:sldLayoutId id="2147485240" r:id="rId1"/>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18A104-777D-BFBF-3190-CD566AC136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8BB25BD-03A8-6247-0F65-BB023B320E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5" name="Picture 10">
            <a:extLst>
              <a:ext uri="{FF2B5EF4-FFF2-40B4-BE49-F238E27FC236}">
                <a16:creationId xmlns:a16="http://schemas.microsoft.com/office/drawing/2014/main" id="{ACFAB716-9150-085C-6F15-3988A563E75E}"/>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2286"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7">
            <a:extLst>
              <a:ext uri="{FF2B5EF4-FFF2-40B4-BE49-F238E27FC236}">
                <a16:creationId xmlns:a16="http://schemas.microsoft.com/office/drawing/2014/main" id="{658D6EE9-B15E-9A37-455C-8920DE10B7E7}"/>
              </a:ext>
            </a:extLst>
          </p:cNvPr>
          <p:cNvSpPr/>
          <p:nvPr userDrawn="1"/>
        </p:nvSpPr>
        <p:spPr bwMode="auto">
          <a:xfrm>
            <a:off x="11091334" y="6535737"/>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2" name="Rectangle 16">
            <a:extLst>
              <a:ext uri="{FF2B5EF4-FFF2-40B4-BE49-F238E27FC236}">
                <a16:creationId xmlns:a16="http://schemas.microsoft.com/office/drawing/2014/main" id="{452D9B96-ECAB-4768-FC39-77C9CBB14AA1}"/>
              </a:ext>
            </a:extLst>
          </p:cNvPr>
          <p:cNvSpPr>
            <a:spLocks noChangeArrowheads="1"/>
          </p:cNvSpPr>
          <p:nvPr userDrawn="1"/>
        </p:nvSpPr>
        <p:spPr bwMode="auto">
          <a:xfrm>
            <a:off x="5571094" y="6617155"/>
            <a:ext cx="89800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900" dirty="0">
                <a:solidFill>
                  <a:schemeClr val="bg1">
                    <a:lumMod val="65000"/>
                  </a:schemeClr>
                </a:solidFill>
              </a:rPr>
              <a:t>© 3GPP 2025</a:t>
            </a:r>
          </a:p>
        </p:txBody>
      </p:sp>
      <p:sp>
        <p:nvSpPr>
          <p:cNvPr id="4" name="Rectangle 12">
            <a:extLst>
              <a:ext uri="{FF2B5EF4-FFF2-40B4-BE49-F238E27FC236}">
                <a16:creationId xmlns:a16="http://schemas.microsoft.com/office/drawing/2014/main" id="{DA463787-BED4-F0CF-F858-AA8D114A3F9F}"/>
              </a:ext>
            </a:extLst>
          </p:cNvPr>
          <p:cNvSpPr>
            <a:spLocks noChangeArrowheads="1"/>
          </p:cNvSpPr>
          <p:nvPr userDrawn="1"/>
        </p:nvSpPr>
        <p:spPr bwMode="auto">
          <a:xfrm>
            <a:off x="12032" y="6595897"/>
            <a:ext cx="255711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fontAlgn="base" hangingPunct="1">
              <a:spcBef>
                <a:spcPct val="0"/>
              </a:spcBef>
              <a:spcAft>
                <a:spcPct val="0"/>
              </a:spcAft>
              <a:defRPr/>
            </a:pPr>
            <a:r>
              <a:rPr lang="en-GB" altLang="en-US" sz="900" kern="1200" dirty="0">
                <a:solidFill>
                  <a:schemeClr val="bg1">
                    <a:lumMod val="65000"/>
                  </a:schemeClr>
                </a:solidFill>
                <a:latin typeface="Arial" panose="020B0604020202020204" pitchFamily="34" charset="0"/>
                <a:ea typeface="+mn-ea"/>
                <a:cs typeface="Arial" panose="020B0604020202020204" pitchFamily="34" charset="0"/>
              </a:rPr>
              <a:t>PCG#54 Meeting: Tokyo, Japan, 14 May 2025</a:t>
            </a:r>
          </a:p>
        </p:txBody>
      </p:sp>
    </p:spTree>
    <p:extLst>
      <p:ext uri="{BB962C8B-B14F-4D97-AF65-F5344CB8AC3E}">
        <p14:creationId xmlns:p14="http://schemas.microsoft.com/office/powerpoint/2010/main" val="1236527164"/>
      </p:ext>
    </p:extLst>
  </p:cSld>
  <p:clrMap bg1="lt1" tx1="dk1" bg2="lt2" tx2="dk2" accent1="accent1" accent2="accent2" accent3="accent3" accent4="accent4" accent5="accent5" accent6="accent6" hlink="hlink" folHlink="folHlink"/>
  <p:sldLayoutIdLst>
    <p:sldLayoutId id="2147485276" r:id="rId1"/>
    <p:sldLayoutId id="2147485277" r:id="rId2"/>
    <p:sldLayoutId id="2147485278" r:id="rId3"/>
    <p:sldLayoutId id="2147485279" r:id="rId4"/>
    <p:sldLayoutId id="2147485280" r:id="rId5"/>
    <p:sldLayoutId id="2147485281" r:id="rId6"/>
    <p:sldLayoutId id="2147485282" r:id="rId7"/>
    <p:sldLayoutId id="2147485283" r:id="rId8"/>
    <p:sldLayoutId id="2147485284" r:id="rId9"/>
    <p:sldLayoutId id="2147485285" r:id="rId10"/>
    <p:sldLayoutId id="2147485286"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3gpp.org/ftp/tsg_sa/TSG_SA/TSGS_106_Madrid_2024-12/Docs/SP-241972.zip" TargetMode="External"/><Relationship Id="rId2" Type="http://schemas.openxmlformats.org/officeDocument/2006/relationships/hyperlink" Target="http://3gpp.org/ftp/tsg_sa/TSG_SA/TSGS_106_Madrid_2024-12/Docs/SP-241989.zip" TargetMode="Externa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hyperlink" Target="https://www.3gpp.org/ftp/workshop/2025-03-10_3GPP_6G_WS/Docs/" TargetMode="External"/><Relationship Id="rId3" Type="http://schemas.openxmlformats.org/officeDocument/2006/relationships/image" Target="../media/image17.svg"/><Relationship Id="rId7" Type="http://schemas.openxmlformats.org/officeDocument/2006/relationships/hyperlink" Target="https://www.3gpp.org/ftp/workshop/2024-05-08_3GPP_Stage1_IMT2030_UC_WS/Docs/" TargetMode="External"/><Relationship Id="rId12" Type="http://schemas.openxmlformats.org/officeDocument/2006/relationships/hyperlink" Target="https://www.3gpp.org/ftp/workshop/2025-03-10_3GPP_6G_WS/Docs/6GWS-250243.zip" TargetMode="External"/><Relationship Id="rId2" Type="http://schemas.openxmlformats.org/officeDocument/2006/relationships/image" Target="../media/image16.png"/><Relationship Id="rId16" Type="http://schemas.openxmlformats.org/officeDocument/2006/relationships/image" Target="../media/image25.svg"/><Relationship Id="rId1" Type="http://schemas.openxmlformats.org/officeDocument/2006/relationships/slideLayout" Target="../slideLayouts/slideLayout8.xml"/><Relationship Id="rId6" Type="http://schemas.openxmlformats.org/officeDocument/2006/relationships/hyperlink" Target="https://www.3gpp.org/ftp/workshop/2024-05-08_3GPP_Stage1_IMT2030_UC_WS/Docs/SWS-240025.zip" TargetMode="External"/><Relationship Id="rId11" Type="http://schemas.openxmlformats.org/officeDocument/2006/relationships/hyperlink" Target="https://www.3gpp.org/ftp/tsg_sa/TSG_SA/TSGS_105_Melbourne_2024-09/Docs/SP-241391.zip" TargetMode="External"/><Relationship Id="rId5" Type="http://schemas.openxmlformats.org/officeDocument/2006/relationships/image" Target="../media/image19.svg"/><Relationship Id="rId15" Type="http://schemas.openxmlformats.org/officeDocument/2006/relationships/image" Target="../media/image24.png"/><Relationship Id="rId10" Type="http://schemas.openxmlformats.org/officeDocument/2006/relationships/image" Target="../media/image22.png"/><Relationship Id="rId4" Type="http://schemas.openxmlformats.org/officeDocument/2006/relationships/image" Target="../media/image18.png"/><Relationship Id="rId9" Type="http://schemas.openxmlformats.org/officeDocument/2006/relationships/image" Target="../media/image21.png"/><Relationship Id="rId1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8.xml"/><Relationship Id="rId6" Type="http://schemas.openxmlformats.org/officeDocument/2006/relationships/hyperlink" Target="https://www.3gpp.org/ftp/workshop/2025-03-10_3GPP_6G_WS/Docs/" TargetMode="External"/><Relationship Id="rId5" Type="http://schemas.openxmlformats.org/officeDocument/2006/relationships/hyperlink" Target="https://www.3gpp.org/ftp/workshop/2025-03-10_3GPP_6G_WS/Docs/6GWS-250243.zip" TargetMode="External"/><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workshop/2025-04-24_3GPP_ORAN_JWS/Docs/3ORW-250035.zip" TargetMode="External"/><Relationship Id="rId2" Type="http://schemas.openxmlformats.org/officeDocument/2006/relationships/image" Target="../media/image26.jpg"/><Relationship Id="rId1" Type="http://schemas.openxmlformats.org/officeDocument/2006/relationships/slideLayout" Target="../slideLayouts/slideLayout8.xml"/><Relationship Id="rId4" Type="http://schemas.openxmlformats.org/officeDocument/2006/relationships/hyperlink" Target="https://www.3gpp.org/ftp/workshop/2025-04-24_3GPP_ORAN_JWS/Docs/"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2.jpeg"/><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391.zip" TargetMode="External"/><Relationship Id="rId7"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8.xml"/><Relationship Id="rId6" Type="http://schemas.openxmlformats.org/officeDocument/2006/relationships/image" Target="../media/image30.png"/><Relationship Id="rId5" Type="http://schemas.openxmlformats.org/officeDocument/2006/relationships/hyperlink" Target="https://ftp.3gpp.org/Specs/archive/22_series/22.870/22870-020.zip" TargetMode="External"/><Relationship Id="rId4" Type="http://schemas.openxmlformats.org/officeDocument/2006/relationships/hyperlink" Target="https://www.3gpp.org/ftp/tsg_sa/WG1_Serv/TSGS1_107_Maastricht/docs/S1-242544.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30.png"/><Relationship Id="rId5" Type="http://schemas.openxmlformats.org/officeDocument/2006/relationships/image" Target="../media/image22.png"/><Relationship Id="rId4" Type="http://schemas.openxmlformats.org/officeDocument/2006/relationships/image" Target="../media/image34.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3" Type="http://schemas.openxmlformats.org/officeDocument/2006/relationships/hyperlink" Target="mailto:puneet.jain@intel.com" TargetMode="External"/><Relationship Id="rId2" Type="http://schemas.openxmlformats.org/officeDocument/2006/relationships/image" Target="../media/image35.jpeg"/><Relationship Id="rId1" Type="http://schemas.openxmlformats.org/officeDocument/2006/relationships/slideLayout" Target="../slideLayouts/slideLayout3.xml"/><Relationship Id="rId4" Type="http://schemas.openxmlformats.org/officeDocument/2006/relationships/hyperlink" Target="http://www.3gpp.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1.JP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87413" y="1709738"/>
            <a:ext cx="10148887" cy="2016101"/>
          </a:xfrm>
        </p:spPr>
        <p:txBody>
          <a:bodyPr/>
          <a:lstStyle/>
          <a:p>
            <a:pPr algn="ctr" eaLnBrk="1" hangingPunct="1"/>
            <a:r>
              <a:rPr lang="" altLang="en-US" dirty="0"/>
              <a:t>3GPP TSG </a:t>
            </a:r>
            <a:r>
              <a:rPr lang="en-US" altLang="en-US" dirty="0"/>
              <a:t>SA</a:t>
            </a:r>
            <a:r>
              <a:rPr lang="" altLang="en-US" dirty="0"/>
              <a:t> Report</a:t>
            </a:r>
            <a:endParaRPr lang="en-GB" altLang="en-US" dirty="0"/>
          </a:p>
        </p:txBody>
      </p:sp>
      <p:sp>
        <p:nvSpPr>
          <p:cNvPr id="4099" name="Text Placeholder 2"/>
          <p:cNvSpPr>
            <a:spLocks noGrp="1"/>
          </p:cNvSpPr>
          <p:nvPr>
            <p:ph type="body" idx="1"/>
          </p:nvPr>
        </p:nvSpPr>
        <p:spPr>
          <a:xfrm>
            <a:off x="2152650" y="4009208"/>
            <a:ext cx="7886700" cy="1500187"/>
          </a:xfrm>
        </p:spPr>
        <p:txBody>
          <a:bodyPr rtlCol="0">
            <a:normAutofit/>
          </a:bodyPr>
          <a:lstStyle/>
          <a:p>
            <a:pPr algn="ctr" eaLnBrk="1" fontAlgn="auto" hangingPunct="1">
              <a:spcAft>
                <a:spcPts val="0"/>
              </a:spcAft>
              <a:defRPr/>
            </a:pPr>
            <a:r>
              <a:rPr lang="" altLang="en-US" sz="3200" dirty="0">
                <a:solidFill>
                  <a:schemeClr val="tx1"/>
                </a:solidFill>
              </a:rPr>
              <a:t>Puneet Jain</a:t>
            </a:r>
          </a:p>
          <a:p>
            <a:pPr algn="ctr" eaLnBrk="1" fontAlgn="auto" hangingPunct="1">
              <a:spcAft>
                <a:spcPts val="0"/>
              </a:spcAft>
              <a:defRPr/>
            </a:pPr>
            <a:r>
              <a:rPr lang="" altLang="en-US" sz="3200" dirty="0">
                <a:solidFill>
                  <a:schemeClr val="tx1"/>
                </a:solidFill>
              </a:rPr>
              <a:t>TSG SA Chair</a:t>
            </a:r>
            <a:endParaRPr lang="en-GB" altLang="en-US" sz="3200" dirty="0">
              <a:solidFill>
                <a:schemeClr val="tx1"/>
              </a:solidFill>
            </a:endParaRPr>
          </a:p>
        </p:txBody>
      </p:sp>
      <p:sp>
        <p:nvSpPr>
          <p:cNvPr id="5124" name="Text Box 64"/>
          <p:cNvSpPr txBox="1">
            <a:spLocks noChangeArrowheads="1"/>
          </p:cNvSpPr>
          <p:nvPr/>
        </p:nvSpPr>
        <p:spPr bwMode="auto">
          <a:xfrm>
            <a:off x="598488" y="95250"/>
            <a:ext cx="18277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i-FI" altLang="en-US" sz="1600" b="1" dirty="0">
                <a:latin typeface="Arial" panose="020B0604020202020204" pitchFamily="34" charset="0"/>
              </a:rPr>
              <a:t>PCG54_06</a:t>
            </a:r>
          </a:p>
          <a:p>
            <a:pPr>
              <a:lnSpc>
                <a:spcPct val="100000"/>
              </a:lnSpc>
              <a:spcBef>
                <a:spcPct val="0"/>
              </a:spcBef>
              <a:buFontTx/>
              <a:buNone/>
            </a:pPr>
            <a:r>
              <a:rPr lang="fi-FI" altLang="en-US" sz="1600" b="1" dirty="0">
                <a:latin typeface="Arial" panose="020B0604020202020204" pitchFamily="34" charset="0"/>
              </a:rPr>
              <a:t>Agenda item: 4.3</a:t>
            </a:r>
            <a:endParaRPr lang="en-US" altLang="en-US" sz="1600" b="1" dirty="0">
              <a:latin typeface="Arial" panose="020B0604020202020204" pitchFamily="34" charset="0"/>
            </a:endParaRPr>
          </a:p>
        </p:txBody>
      </p:sp>
    </p:spTree>
    <p:extLst>
      <p:ext uri="{BB962C8B-B14F-4D97-AF65-F5344CB8AC3E}">
        <p14:creationId xmlns:p14="http://schemas.microsoft.com/office/powerpoint/2010/main" val="551622165"/>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07469E6-D3CB-CEAF-5136-8D3BD6F636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C517D1-157B-7D4A-DBD2-396A1495FA9F}"/>
              </a:ext>
            </a:extLst>
          </p:cNvPr>
          <p:cNvSpPr>
            <a:spLocks noGrp="1"/>
          </p:cNvSpPr>
          <p:nvPr>
            <p:ph type="title"/>
          </p:nvPr>
        </p:nvSpPr>
        <p:spPr>
          <a:xfrm>
            <a:off x="308494" y="331907"/>
            <a:ext cx="9427689" cy="692975"/>
          </a:xfrm>
        </p:spPr>
        <p:txBody>
          <a:bodyPr anchor="b">
            <a:noAutofit/>
          </a:bodyPr>
          <a:lstStyle/>
          <a:p>
            <a:pPr>
              <a:defRPr/>
            </a:pPr>
            <a:r>
              <a:rPr lang="en-US" dirty="0"/>
              <a:t>Release 20: 5G-Advanced Workshop</a:t>
            </a:r>
          </a:p>
        </p:txBody>
      </p:sp>
      <p:sp>
        <p:nvSpPr>
          <p:cNvPr id="3" name="Content Placeholder 2">
            <a:extLst>
              <a:ext uri="{FF2B5EF4-FFF2-40B4-BE49-F238E27FC236}">
                <a16:creationId xmlns:a16="http://schemas.microsoft.com/office/drawing/2014/main" id="{40D27550-D6C6-563A-983B-A3A2AA79B4EB}"/>
              </a:ext>
            </a:extLst>
          </p:cNvPr>
          <p:cNvSpPr>
            <a:spLocks noGrp="1"/>
          </p:cNvSpPr>
          <p:nvPr>
            <p:ph idx="1"/>
          </p:nvPr>
        </p:nvSpPr>
        <p:spPr>
          <a:xfrm>
            <a:off x="532806" y="1921295"/>
            <a:ext cx="5705262" cy="2503472"/>
          </a:xfrm>
        </p:spPr>
        <p:txBody>
          <a:bodyPr anchor="t">
            <a:normAutofit fontScale="92500"/>
          </a:bodyPr>
          <a:lstStyle/>
          <a:p>
            <a:r>
              <a:rPr lang="en-US" sz="1600" b="1" dirty="0"/>
              <a:t> 5G-Advanced in Rel-20 workshop took place in December 2024 as part of SA#106 </a:t>
            </a:r>
          </a:p>
          <a:p>
            <a:pPr lvl="1"/>
            <a:r>
              <a:rPr lang="en-US" sz="1600" dirty="0"/>
              <a:t>Objective of the workshop was to identify high level themes for Rel-20 5G-Advanced topics based on SA WGs capacity. </a:t>
            </a:r>
          </a:p>
          <a:p>
            <a:pPr marL="228600" lvl="1">
              <a:spcBef>
                <a:spcPts val="1000"/>
              </a:spcBef>
              <a:buBlip>
                <a:blip r:embed="rId2"/>
              </a:buBlip>
            </a:pPr>
            <a:r>
              <a:rPr lang="en-US" sz="1600" b="1" dirty="0"/>
              <a:t>Workshop identified list of candidates' topics for SA2 to discuss further in Q1, 2025 (See next slide). </a:t>
            </a:r>
          </a:p>
          <a:p>
            <a:pPr lvl="1"/>
            <a:r>
              <a:rPr lang="en-US" sz="1600" dirty="0"/>
              <a:t>SA2 was given guidance on Rel-20 5GA work planning (See SP-241989)</a:t>
            </a:r>
          </a:p>
          <a:p>
            <a:pPr lvl="1"/>
            <a:r>
              <a:rPr lang="en-US" sz="1600" dirty="0"/>
              <a:t>Rel-20 (5G-Advanced) prioritization , if necessary, will take place in TSG SA#108 (June 2025)</a:t>
            </a:r>
          </a:p>
        </p:txBody>
      </p:sp>
      <p:grpSp>
        <p:nvGrpSpPr>
          <p:cNvPr id="9" name="Group 8">
            <a:extLst>
              <a:ext uri="{FF2B5EF4-FFF2-40B4-BE49-F238E27FC236}">
                <a16:creationId xmlns:a16="http://schemas.microsoft.com/office/drawing/2014/main" id="{C54A2A4D-19EF-3552-F383-6AD9587C8AF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2068638" y="0"/>
            <a:ext cx="123362" cy="6858000"/>
            <a:chOff x="12068638" y="0"/>
            <a:chExt cx="123362" cy="6858000"/>
          </a:xfrm>
        </p:grpSpPr>
        <p:sp>
          <p:nvSpPr>
            <p:cNvPr id="10" name="Rectangle 9">
              <a:extLst>
                <a:ext uri="{FF2B5EF4-FFF2-40B4-BE49-F238E27FC236}">
                  <a16:creationId xmlns:a16="http://schemas.microsoft.com/office/drawing/2014/main" id="{A9208F0F-2734-3945-8FD0-EEB19CF41A3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2CFF5D9-43B9-9D58-6F3F-25041716D9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4" name="Table 3">
            <a:extLst>
              <a:ext uri="{FF2B5EF4-FFF2-40B4-BE49-F238E27FC236}">
                <a16:creationId xmlns:a16="http://schemas.microsoft.com/office/drawing/2014/main" id="{DD9FC589-6D56-3FB6-FE8D-F02D39F12521}"/>
              </a:ext>
            </a:extLst>
          </p:cNvPr>
          <p:cNvGraphicFramePr>
            <a:graphicFrameLocks noGrp="1"/>
          </p:cNvGraphicFramePr>
          <p:nvPr>
            <p:extLst>
              <p:ext uri="{D42A27DB-BD31-4B8C-83A1-F6EECF244321}">
                <p14:modId xmlns:p14="http://schemas.microsoft.com/office/powerpoint/2010/main" val="1884690441"/>
              </p:ext>
            </p:extLst>
          </p:nvPr>
        </p:nvGraphicFramePr>
        <p:xfrm>
          <a:off x="6816035" y="1858071"/>
          <a:ext cx="5029199" cy="3571437"/>
        </p:xfrm>
        <a:graphic>
          <a:graphicData uri="http://schemas.openxmlformats.org/drawingml/2006/table">
            <a:tbl>
              <a:tblPr firstRow="1" firstCol="1" bandRow="1">
                <a:tableStyleId>{69012ECD-51FC-41F1-AA8D-1B2483CD663E}</a:tableStyleId>
              </a:tblPr>
              <a:tblGrid>
                <a:gridCol w="704722">
                  <a:extLst>
                    <a:ext uri="{9D8B030D-6E8A-4147-A177-3AD203B41FA5}">
                      <a16:colId xmlns:a16="http://schemas.microsoft.com/office/drawing/2014/main" val="97046636"/>
                    </a:ext>
                  </a:extLst>
                </a:gridCol>
                <a:gridCol w="653905">
                  <a:extLst>
                    <a:ext uri="{9D8B030D-6E8A-4147-A177-3AD203B41FA5}">
                      <a16:colId xmlns:a16="http://schemas.microsoft.com/office/drawing/2014/main" val="984303950"/>
                    </a:ext>
                  </a:extLst>
                </a:gridCol>
                <a:gridCol w="971593">
                  <a:extLst>
                    <a:ext uri="{9D8B030D-6E8A-4147-A177-3AD203B41FA5}">
                      <a16:colId xmlns:a16="http://schemas.microsoft.com/office/drawing/2014/main" val="4087907619"/>
                    </a:ext>
                  </a:extLst>
                </a:gridCol>
                <a:gridCol w="990564">
                  <a:extLst>
                    <a:ext uri="{9D8B030D-6E8A-4147-A177-3AD203B41FA5}">
                      <a16:colId xmlns:a16="http://schemas.microsoft.com/office/drawing/2014/main" val="269811395"/>
                    </a:ext>
                  </a:extLst>
                </a:gridCol>
                <a:gridCol w="900451">
                  <a:extLst>
                    <a:ext uri="{9D8B030D-6E8A-4147-A177-3AD203B41FA5}">
                      <a16:colId xmlns:a16="http://schemas.microsoft.com/office/drawing/2014/main" val="238173263"/>
                    </a:ext>
                  </a:extLst>
                </a:gridCol>
                <a:gridCol w="807964">
                  <a:extLst>
                    <a:ext uri="{9D8B030D-6E8A-4147-A177-3AD203B41FA5}">
                      <a16:colId xmlns:a16="http://schemas.microsoft.com/office/drawing/2014/main" val="1661372557"/>
                    </a:ext>
                  </a:extLst>
                </a:gridCol>
              </a:tblGrid>
              <a:tr h="236228">
                <a:tc>
                  <a:txBody>
                    <a:bodyPr/>
                    <a:lstStyle/>
                    <a:p>
                      <a:pPr marL="0" marR="0" algn="ctr">
                        <a:lnSpc>
                          <a:spcPct val="107000"/>
                        </a:lnSpc>
                        <a:spcBef>
                          <a:spcPts val="0"/>
                        </a:spcBef>
                        <a:spcAft>
                          <a:spcPts val="0"/>
                        </a:spcAft>
                      </a:pPr>
                      <a:r>
                        <a:rPr lang="en-GB" sz="700">
                          <a:effectLst/>
                        </a:rPr>
                        <a:t>Time</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600">
                          <a:effectLst/>
                        </a:rPr>
                        <a:t>Monday</a:t>
                      </a:r>
                      <a:endParaRPr lang="en-US" sz="800">
                        <a:effectLst/>
                      </a:endParaRPr>
                    </a:p>
                    <a:p>
                      <a:pPr marL="0" marR="0" algn="ctr">
                        <a:lnSpc>
                          <a:spcPct val="107000"/>
                        </a:lnSpc>
                        <a:spcBef>
                          <a:spcPts val="0"/>
                        </a:spcBef>
                        <a:spcAft>
                          <a:spcPts val="0"/>
                        </a:spcAft>
                      </a:pPr>
                      <a:r>
                        <a:rPr lang="en-US" sz="600">
                          <a:effectLst/>
                        </a:rPr>
                        <a:t>(09-Dec-24)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rPr>
                        <a:t>Tuesday</a:t>
                      </a:r>
                      <a:endParaRPr lang="en-US" sz="800">
                        <a:effectLst/>
                      </a:endParaRPr>
                    </a:p>
                    <a:p>
                      <a:pPr marL="0" marR="0" algn="ctr">
                        <a:lnSpc>
                          <a:spcPct val="107000"/>
                        </a:lnSpc>
                        <a:spcBef>
                          <a:spcPts val="0"/>
                        </a:spcBef>
                        <a:spcAft>
                          <a:spcPts val="0"/>
                        </a:spcAft>
                      </a:pPr>
                      <a:r>
                        <a:rPr lang="en-US" sz="700">
                          <a:effectLst/>
                        </a:rPr>
                        <a:t>(10-Dec-24)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rPr>
                        <a:t>Wednesday</a:t>
                      </a:r>
                      <a:endParaRPr lang="en-US" sz="800">
                        <a:effectLst/>
                      </a:endParaRPr>
                    </a:p>
                    <a:p>
                      <a:pPr marL="0" marR="0" algn="ctr">
                        <a:lnSpc>
                          <a:spcPct val="107000"/>
                        </a:lnSpc>
                        <a:spcBef>
                          <a:spcPts val="0"/>
                        </a:spcBef>
                        <a:spcAft>
                          <a:spcPts val="0"/>
                        </a:spcAft>
                      </a:pPr>
                      <a:r>
                        <a:rPr lang="en-US" sz="700">
                          <a:effectLst/>
                        </a:rPr>
                        <a:t>(11-Dec-24)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rPr>
                        <a:t>Thursday</a:t>
                      </a:r>
                      <a:endParaRPr lang="en-US" sz="800">
                        <a:effectLst/>
                      </a:endParaRPr>
                    </a:p>
                    <a:p>
                      <a:pPr marL="0" marR="0" algn="ctr">
                        <a:lnSpc>
                          <a:spcPct val="107000"/>
                        </a:lnSpc>
                        <a:spcBef>
                          <a:spcPts val="0"/>
                        </a:spcBef>
                        <a:spcAft>
                          <a:spcPts val="0"/>
                        </a:spcAft>
                      </a:pPr>
                      <a:r>
                        <a:rPr lang="en-US" sz="700">
                          <a:effectLst/>
                        </a:rPr>
                        <a:t>(12-Dec-24)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rPr>
                        <a:t>Friday</a:t>
                      </a:r>
                      <a:endParaRPr lang="en-US" sz="800">
                        <a:effectLst/>
                      </a:endParaRPr>
                    </a:p>
                    <a:p>
                      <a:pPr marL="0" marR="0" algn="ctr">
                        <a:lnSpc>
                          <a:spcPct val="107000"/>
                        </a:lnSpc>
                        <a:spcBef>
                          <a:spcPts val="0"/>
                        </a:spcBef>
                        <a:spcAft>
                          <a:spcPts val="0"/>
                        </a:spcAft>
                      </a:pPr>
                      <a:r>
                        <a:rPr lang="en-US" sz="700">
                          <a:effectLst/>
                        </a:rPr>
                        <a:t>(13-Dec-24)</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33146014"/>
                  </a:ext>
                </a:extLst>
              </a:tr>
              <a:tr h="236228">
                <a:tc>
                  <a:txBody>
                    <a:bodyPr/>
                    <a:lstStyle/>
                    <a:p>
                      <a:pPr marL="0" marR="0" algn="ctr">
                        <a:lnSpc>
                          <a:spcPct val="107000"/>
                        </a:lnSpc>
                        <a:spcBef>
                          <a:spcPts val="0"/>
                        </a:spcBef>
                        <a:spcAft>
                          <a:spcPts val="0"/>
                        </a:spcAft>
                      </a:pPr>
                      <a:r>
                        <a:rPr lang="en-US" sz="700">
                          <a:effectLst/>
                        </a:rPr>
                        <a:t>Early Session</a:t>
                      </a:r>
                      <a:endParaRPr lang="en-US" sz="800">
                        <a:effectLst/>
                      </a:endParaRPr>
                    </a:p>
                    <a:p>
                      <a:pPr marL="0" marR="0" algn="ctr">
                        <a:lnSpc>
                          <a:spcPct val="107000"/>
                        </a:lnSpc>
                        <a:spcBef>
                          <a:spcPts val="0"/>
                        </a:spcBef>
                        <a:spcAft>
                          <a:spcPts val="0"/>
                        </a:spcAft>
                      </a:pPr>
                      <a:r>
                        <a:rPr lang="en-US" sz="700">
                          <a:effectLst/>
                        </a:rPr>
                        <a:t>(If needed)</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600" dirty="0">
                          <a:effectLst/>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800" dirty="0">
                          <a:effectLst/>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8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1018356"/>
                  </a:ext>
                </a:extLst>
              </a:tr>
              <a:tr h="537832">
                <a:tc>
                  <a:txBody>
                    <a:bodyPr/>
                    <a:lstStyle/>
                    <a:p>
                      <a:pPr marL="0" marR="0" algn="ctr">
                        <a:lnSpc>
                          <a:spcPct val="107000"/>
                        </a:lnSpc>
                        <a:spcBef>
                          <a:spcPts val="0"/>
                        </a:spcBef>
                        <a:spcAft>
                          <a:spcPts val="0"/>
                        </a:spcAft>
                      </a:pPr>
                      <a:r>
                        <a:rPr lang="en-GB" sz="700">
                          <a:effectLst/>
                          <a:highlight>
                            <a:srgbClr val="FFFF00"/>
                          </a:highlight>
                        </a:rPr>
                        <a:t>Q1</a:t>
                      </a:r>
                      <a:endParaRPr lang="en-US" sz="800">
                        <a:effectLst/>
                      </a:endParaRPr>
                    </a:p>
                    <a:p>
                      <a:pPr marL="0" marR="0" algn="ctr">
                        <a:lnSpc>
                          <a:spcPct val="107000"/>
                        </a:lnSpc>
                        <a:spcBef>
                          <a:spcPts val="0"/>
                        </a:spcBef>
                        <a:spcAft>
                          <a:spcPts val="0"/>
                        </a:spcAft>
                      </a:pPr>
                      <a:r>
                        <a:rPr lang="en-GB" sz="700">
                          <a:effectLst/>
                        </a:rPr>
                        <a:t>09:00 - 10:30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600">
                          <a:effectLst/>
                        </a:rPr>
                        <a:t>No Meeting</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600">
                          <a:effectLst/>
                        </a:rPr>
                        <a:t>1 </a:t>
                      </a:r>
                      <a:r>
                        <a:rPr lang="en-GB" sz="600">
                          <a:effectLst/>
                        </a:rPr>
                        <a:t>opening </a:t>
                      </a:r>
                      <a:endParaRPr lang="en-US" sz="800">
                        <a:effectLst/>
                      </a:endParaRPr>
                    </a:p>
                    <a:p>
                      <a:pPr marL="0" marR="0" algn="l">
                        <a:lnSpc>
                          <a:spcPct val="107000"/>
                        </a:lnSpc>
                        <a:spcBef>
                          <a:spcPts val="0"/>
                        </a:spcBef>
                        <a:spcAft>
                          <a:spcPts val="0"/>
                        </a:spcAft>
                      </a:pPr>
                      <a:r>
                        <a:rPr lang="en-GB" sz="600">
                          <a:effectLst/>
                        </a:rPr>
                        <a:t>2 incoming LS’s</a:t>
                      </a:r>
                      <a:endParaRPr lang="en-US" sz="800">
                        <a:effectLst/>
                      </a:endParaRPr>
                    </a:p>
                    <a:p>
                      <a:pPr marL="0" marR="0" algn="l">
                        <a:lnSpc>
                          <a:spcPct val="107000"/>
                        </a:lnSpc>
                        <a:spcBef>
                          <a:spcPts val="0"/>
                        </a:spcBef>
                        <a:spcAft>
                          <a:spcPts val="0"/>
                        </a:spcAft>
                      </a:pPr>
                      <a:r>
                        <a:rPr lang="en-GB" sz="600">
                          <a:effectLst/>
                        </a:rPr>
                        <a:t>3 early items / discussions</a:t>
                      </a:r>
                      <a:endParaRPr lang="en-US" sz="800">
                        <a:effectLst/>
                      </a:endParaRPr>
                    </a:p>
                    <a:p>
                      <a:pPr marL="0" marR="0" algn="l">
                        <a:lnSpc>
                          <a:spcPct val="107000"/>
                        </a:lnSpc>
                        <a:spcBef>
                          <a:spcPts val="0"/>
                        </a:spcBef>
                        <a:spcAft>
                          <a:spcPts val="0"/>
                        </a:spcAft>
                      </a:pPr>
                      <a:r>
                        <a:rPr lang="en-GB" sz="600">
                          <a:effectLst/>
                        </a:rPr>
                        <a:t>4 SA WG reporting</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b="1" dirty="0">
                          <a:solidFill>
                            <a:srgbClr val="FF0000"/>
                          </a:solidFill>
                          <a:effectLst/>
                          <a:highlight>
                            <a:srgbClr val="FFFF00"/>
                          </a:highlight>
                        </a:rPr>
                        <a:t>22 5G-Adv in Rel-20 Workshop</a:t>
                      </a:r>
                      <a:endParaRPr lang="en-US" sz="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1-7 revisions, outgoing LS’s</a:t>
                      </a:r>
                      <a:endParaRPr lang="en-US" sz="800">
                        <a:effectLst/>
                      </a:endParaRPr>
                    </a:p>
                    <a:p>
                      <a:pPr marL="0" marR="0" algn="l">
                        <a:lnSpc>
                          <a:spcPct val="107000"/>
                        </a:lnSpc>
                        <a:spcBef>
                          <a:spcPts val="0"/>
                        </a:spcBef>
                        <a:spcAft>
                          <a:spcPts val="0"/>
                        </a:spcAft>
                      </a:pPr>
                      <a:r>
                        <a:rPr lang="en-GB" sz="600">
                          <a:effectLst/>
                        </a:rPr>
                        <a:t>6 WID/SID/Specs</a:t>
                      </a:r>
                      <a:endParaRPr lang="en-US" sz="800">
                        <a:effectLst/>
                      </a:endParaRPr>
                    </a:p>
                    <a:p>
                      <a:pPr marL="0" marR="0" algn="l">
                        <a:lnSpc>
                          <a:spcPct val="107000"/>
                        </a:lnSpc>
                        <a:spcBef>
                          <a:spcPts val="0"/>
                        </a:spcBef>
                        <a:spcAft>
                          <a:spcPts val="0"/>
                        </a:spcAft>
                      </a:pPr>
                      <a:r>
                        <a:rPr lang="en-GB"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1-20 revisions, outgoing LS’s</a:t>
                      </a:r>
                      <a:endParaRPr lang="en-US" sz="800">
                        <a:effectLst/>
                      </a:endParaRPr>
                    </a:p>
                    <a:p>
                      <a:pPr marL="0" marR="0" algn="l">
                        <a:lnSpc>
                          <a:spcPct val="107000"/>
                        </a:lnSpc>
                        <a:spcBef>
                          <a:spcPts val="0"/>
                        </a:spcBef>
                        <a:spcAft>
                          <a:spcPts val="0"/>
                        </a:spcAft>
                      </a:pPr>
                      <a:r>
                        <a:rPr lang="en-GB" sz="600">
                          <a:effectLst/>
                        </a:rPr>
                        <a:t>21 Project Management</a:t>
                      </a:r>
                      <a:endParaRPr lang="en-US" sz="800">
                        <a:effectLst/>
                      </a:endParaRPr>
                    </a:p>
                    <a:p>
                      <a:pPr marL="0" marR="0" algn="l">
                        <a:lnSpc>
                          <a:spcPct val="107000"/>
                        </a:lnSpc>
                        <a:spcBef>
                          <a:spcPts val="0"/>
                        </a:spcBef>
                        <a:spcAft>
                          <a:spcPts val="0"/>
                        </a:spcAft>
                      </a:pPr>
                      <a:r>
                        <a:rPr lang="en-GB" sz="600">
                          <a:effectLst/>
                        </a:rPr>
                        <a:t>23 Any Other Business</a:t>
                      </a:r>
                      <a:endParaRPr lang="en-US" sz="800">
                        <a:effectLst/>
                      </a:endParaRPr>
                    </a:p>
                    <a:p>
                      <a:pPr marL="0" marR="0" algn="l">
                        <a:lnSpc>
                          <a:spcPct val="107000"/>
                        </a:lnSpc>
                        <a:spcBef>
                          <a:spcPts val="0"/>
                        </a:spcBef>
                        <a:spcAft>
                          <a:spcPts val="0"/>
                        </a:spcAft>
                      </a:pPr>
                      <a:r>
                        <a:rPr lang="en-GB" sz="600">
                          <a:effectLst/>
                        </a:rPr>
                        <a:t>24 Closing of Meeting</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972822"/>
                  </a:ext>
                </a:extLst>
              </a:tr>
              <a:tr h="209488">
                <a:tc>
                  <a:txBody>
                    <a:bodyPr/>
                    <a:lstStyle/>
                    <a:p>
                      <a:pPr marL="0" marR="0" algn="ctr">
                        <a:lnSpc>
                          <a:spcPct val="107000"/>
                        </a:lnSpc>
                        <a:spcBef>
                          <a:spcPts val="0"/>
                        </a:spcBef>
                        <a:spcAft>
                          <a:spcPts val="0"/>
                        </a:spcAft>
                      </a:pPr>
                      <a:r>
                        <a:rPr lang="en-GB" sz="700">
                          <a:effectLst/>
                        </a:rPr>
                        <a:t>10:30 - 11:00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600">
                          <a:effectLst/>
                        </a:rPr>
                        <a:t>Morning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600" dirty="0">
                          <a:effectLst/>
                        </a:rPr>
                        <a:t>Morning Coffee Break</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Morning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Morning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Morning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80499861"/>
                  </a:ext>
                </a:extLst>
              </a:tr>
              <a:tr h="373660">
                <a:tc>
                  <a:txBody>
                    <a:bodyPr/>
                    <a:lstStyle/>
                    <a:p>
                      <a:pPr marL="0" marR="0" algn="ctr">
                        <a:lnSpc>
                          <a:spcPct val="107000"/>
                        </a:lnSpc>
                        <a:spcBef>
                          <a:spcPts val="0"/>
                        </a:spcBef>
                        <a:spcAft>
                          <a:spcPts val="0"/>
                        </a:spcAft>
                      </a:pPr>
                      <a:r>
                        <a:rPr lang="en-GB" sz="700">
                          <a:effectLst/>
                          <a:highlight>
                            <a:srgbClr val="FFFF00"/>
                          </a:highlight>
                        </a:rPr>
                        <a:t>Q2</a:t>
                      </a:r>
                      <a:endParaRPr lang="en-US" sz="800">
                        <a:effectLst/>
                      </a:endParaRPr>
                    </a:p>
                    <a:p>
                      <a:pPr marL="0" marR="0" algn="ctr">
                        <a:lnSpc>
                          <a:spcPct val="107000"/>
                        </a:lnSpc>
                        <a:spcBef>
                          <a:spcPts val="0"/>
                        </a:spcBef>
                        <a:spcAft>
                          <a:spcPts val="0"/>
                        </a:spcAft>
                      </a:pPr>
                      <a:r>
                        <a:rPr lang="en-GB" sz="700">
                          <a:effectLst/>
                        </a:rPr>
                        <a:t>11:00 - 12:30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600">
                          <a:effectLst/>
                        </a:rPr>
                        <a:t>No Meeting</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dirty="0">
                          <a:effectLst/>
                        </a:rPr>
                        <a:t>3 early items / discussions</a:t>
                      </a:r>
                      <a:endParaRPr lang="en-US" sz="800" dirty="0">
                        <a:effectLst/>
                      </a:endParaRPr>
                    </a:p>
                    <a:p>
                      <a:pPr marL="0" marR="0" algn="l">
                        <a:lnSpc>
                          <a:spcPct val="107000"/>
                        </a:lnSpc>
                        <a:spcBef>
                          <a:spcPts val="0"/>
                        </a:spcBef>
                        <a:spcAft>
                          <a:spcPts val="0"/>
                        </a:spcAft>
                      </a:pPr>
                      <a:r>
                        <a:rPr lang="en-GB" sz="600" dirty="0">
                          <a:effectLst/>
                        </a:rPr>
                        <a:t>4 SA WG reporting</a:t>
                      </a:r>
                      <a:endParaRPr lang="en-US" sz="800" dirty="0">
                        <a:effectLst/>
                      </a:endParaRPr>
                    </a:p>
                    <a:p>
                      <a:pPr marL="0" marR="0" algn="l">
                        <a:lnSpc>
                          <a:spcPct val="107000"/>
                        </a:lnSpc>
                        <a:spcBef>
                          <a:spcPts val="0"/>
                        </a:spcBef>
                        <a:spcAft>
                          <a:spcPts val="0"/>
                        </a:spcAft>
                      </a:pPr>
                      <a:r>
                        <a:rPr lang="en-GB" sz="600" dirty="0">
                          <a:effectLst/>
                        </a:rPr>
                        <a:t>5 Release planning</a:t>
                      </a:r>
                      <a:endParaRPr lang="en-US" sz="800" dirty="0">
                        <a:effectLst/>
                      </a:endParaRPr>
                    </a:p>
                    <a:p>
                      <a:pPr marL="0" marR="0" algn="l">
                        <a:lnSpc>
                          <a:spcPct val="107000"/>
                        </a:lnSpc>
                        <a:spcBef>
                          <a:spcPts val="0"/>
                        </a:spcBef>
                        <a:spcAft>
                          <a:spcPts val="0"/>
                        </a:spcAft>
                      </a:pPr>
                      <a:r>
                        <a:rPr lang="en-US" sz="600" dirty="0">
                          <a:effectLst/>
                        </a:rPr>
                        <a:t>6 WID/SID/Specs</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b="1" dirty="0">
                          <a:solidFill>
                            <a:srgbClr val="FF0000"/>
                          </a:solidFill>
                          <a:effectLst/>
                          <a:highlight>
                            <a:srgbClr val="FFFF00"/>
                          </a:highlight>
                        </a:rPr>
                        <a:t>22 5G-Adv in Rel-20 Workshop</a:t>
                      </a:r>
                      <a:endParaRPr lang="en-US" sz="800" b="1" dirty="0">
                        <a:solidFill>
                          <a:srgbClr val="FF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As above</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 </a:t>
                      </a:r>
                      <a:endParaRPr lang="en-US" sz="800">
                        <a:effectLst/>
                      </a:endParaRPr>
                    </a:p>
                    <a:p>
                      <a:pPr marL="0" marR="0" algn="l">
                        <a:lnSpc>
                          <a:spcPct val="107000"/>
                        </a:lnSpc>
                        <a:spcBef>
                          <a:spcPts val="0"/>
                        </a:spcBef>
                        <a:spcAft>
                          <a:spcPts val="0"/>
                        </a:spcAft>
                      </a:pPr>
                      <a:r>
                        <a:rPr lang="en-GB" sz="600">
                          <a:effectLst/>
                        </a:rPr>
                        <a:t>As Above</a:t>
                      </a:r>
                      <a:endParaRPr lang="en-US" sz="800">
                        <a:effectLst/>
                      </a:endParaRPr>
                    </a:p>
                    <a:p>
                      <a:pPr marL="0" marR="0" algn="l">
                        <a:lnSpc>
                          <a:spcPct val="107000"/>
                        </a:lnSpc>
                        <a:spcBef>
                          <a:spcPts val="0"/>
                        </a:spcBef>
                        <a:spcAft>
                          <a:spcPts val="0"/>
                        </a:spcAft>
                      </a:pPr>
                      <a:r>
                        <a:rPr lang="en-GB"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5581126"/>
                  </a:ext>
                </a:extLst>
              </a:tr>
              <a:tr h="209488">
                <a:tc>
                  <a:txBody>
                    <a:bodyPr/>
                    <a:lstStyle/>
                    <a:p>
                      <a:pPr marL="0" marR="0" algn="ctr">
                        <a:lnSpc>
                          <a:spcPct val="107000"/>
                        </a:lnSpc>
                        <a:spcBef>
                          <a:spcPts val="0"/>
                        </a:spcBef>
                        <a:spcAft>
                          <a:spcPts val="0"/>
                        </a:spcAft>
                      </a:pPr>
                      <a:r>
                        <a:rPr lang="en-GB" sz="700">
                          <a:effectLst/>
                        </a:rPr>
                        <a:t>12:30 - 14:00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600">
                          <a:effectLst/>
                        </a:rPr>
                        <a:t>Lunch</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Lunch</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Lunch</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Lunch</a:t>
                      </a:r>
                      <a:endParaRPr lang="en-US" sz="800">
                        <a:effectLst/>
                      </a:endParaRPr>
                    </a:p>
                    <a:p>
                      <a:pPr marL="0" marR="0" algn="ctr">
                        <a:lnSpc>
                          <a:spcPct val="107000"/>
                        </a:lnSpc>
                        <a:spcBef>
                          <a:spcPts val="0"/>
                        </a:spcBef>
                        <a:spcAft>
                          <a:spcPts val="0"/>
                        </a:spcAft>
                      </a:pPr>
                      <a:r>
                        <a:rPr lang="en-GB"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dirty="0">
                          <a:effectLst/>
                        </a:rPr>
                        <a:t>Lunch</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95712321"/>
                  </a:ext>
                </a:extLst>
              </a:tr>
              <a:tr h="455746">
                <a:tc>
                  <a:txBody>
                    <a:bodyPr/>
                    <a:lstStyle/>
                    <a:p>
                      <a:pPr marL="0" marR="0" algn="ctr">
                        <a:lnSpc>
                          <a:spcPct val="107000"/>
                        </a:lnSpc>
                        <a:spcBef>
                          <a:spcPts val="0"/>
                        </a:spcBef>
                        <a:spcAft>
                          <a:spcPts val="0"/>
                        </a:spcAft>
                      </a:pPr>
                      <a:r>
                        <a:rPr lang="en-GB" sz="700">
                          <a:effectLst/>
                          <a:highlight>
                            <a:srgbClr val="FFFF00"/>
                          </a:highlight>
                        </a:rPr>
                        <a:t>Q3</a:t>
                      </a:r>
                      <a:endParaRPr lang="en-US" sz="800">
                        <a:effectLst/>
                      </a:endParaRPr>
                    </a:p>
                    <a:p>
                      <a:pPr marL="0" marR="0" algn="ctr">
                        <a:lnSpc>
                          <a:spcPct val="107000"/>
                        </a:lnSpc>
                        <a:spcBef>
                          <a:spcPts val="0"/>
                        </a:spcBef>
                        <a:spcAft>
                          <a:spcPts val="0"/>
                        </a:spcAft>
                      </a:pPr>
                      <a:r>
                        <a:rPr lang="en-GB" sz="700">
                          <a:effectLst/>
                        </a:rPr>
                        <a:t>14:00 - 15:30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600">
                          <a:effectLst/>
                        </a:rPr>
                        <a:t>No Meeting</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b="1" dirty="0">
                          <a:solidFill>
                            <a:srgbClr val="FF0000"/>
                          </a:solidFill>
                          <a:effectLst/>
                          <a:highlight>
                            <a:srgbClr val="FFFF00"/>
                          </a:highlight>
                        </a:rPr>
                        <a:t>22 5G-Adv in Rel-20 Workshop</a:t>
                      </a:r>
                      <a:endParaRPr lang="en-US" sz="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7 FS_AIML_CAL</a:t>
                      </a:r>
                      <a:endParaRPr lang="en-US" sz="800">
                        <a:effectLst/>
                      </a:endParaRPr>
                    </a:p>
                    <a:p>
                      <a:pPr marL="0" marR="0" algn="l">
                        <a:lnSpc>
                          <a:spcPct val="107000"/>
                        </a:lnSpc>
                        <a:spcBef>
                          <a:spcPts val="0"/>
                        </a:spcBef>
                        <a:spcAft>
                          <a:spcPts val="0"/>
                        </a:spcAft>
                      </a:pPr>
                      <a:r>
                        <a:rPr lang="en-GB" sz="600">
                          <a:effectLst/>
                        </a:rPr>
                        <a:t>1-6 revisions, outgoing LS’s</a:t>
                      </a:r>
                      <a:endParaRPr lang="en-US" sz="800">
                        <a:effectLst/>
                      </a:endParaRPr>
                    </a:p>
                    <a:p>
                      <a:pPr marL="0" marR="0" algn="l">
                        <a:lnSpc>
                          <a:spcPct val="107000"/>
                        </a:lnSpc>
                        <a:spcBef>
                          <a:spcPts val="0"/>
                        </a:spcBef>
                        <a:spcAft>
                          <a:spcPts val="0"/>
                        </a:spcAft>
                      </a:pPr>
                      <a:r>
                        <a:rPr lang="en-GB" sz="600">
                          <a:effectLst/>
                        </a:rPr>
                        <a:t>5 Release planning</a:t>
                      </a:r>
                      <a:endParaRPr lang="en-US" sz="800">
                        <a:effectLst/>
                      </a:endParaRPr>
                    </a:p>
                    <a:p>
                      <a:pPr marL="0" marR="0" algn="l">
                        <a:lnSpc>
                          <a:spcPct val="107000"/>
                        </a:lnSpc>
                        <a:spcBef>
                          <a:spcPts val="0"/>
                        </a:spcBef>
                        <a:spcAft>
                          <a:spcPts val="0"/>
                        </a:spcAft>
                      </a:pPr>
                      <a:r>
                        <a:rPr lang="en-GB" sz="600">
                          <a:effectLst/>
                        </a:rPr>
                        <a:t>6 WID/SID/Specs</a:t>
                      </a:r>
                      <a:endParaRPr lang="en-US" sz="800">
                        <a:effectLst/>
                      </a:endParaRPr>
                    </a:p>
                    <a:p>
                      <a:pPr marL="0" marR="0" algn="l">
                        <a:lnSpc>
                          <a:spcPct val="107000"/>
                        </a:lnSpc>
                        <a:spcBef>
                          <a:spcPts val="0"/>
                        </a:spcBef>
                        <a:spcAft>
                          <a:spcPts val="0"/>
                        </a:spcAft>
                      </a:pPr>
                      <a:r>
                        <a:rPr lang="en-GB"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dirty="0">
                          <a:effectLst/>
                        </a:rPr>
                        <a:t>8-20 block approval of CRs </a:t>
                      </a:r>
                      <a:endParaRPr lang="en-US" sz="800" dirty="0">
                        <a:effectLst/>
                      </a:endParaRPr>
                    </a:p>
                    <a:p>
                      <a:pPr marL="0" marR="0" algn="l">
                        <a:lnSpc>
                          <a:spcPct val="107000"/>
                        </a:lnSpc>
                        <a:spcBef>
                          <a:spcPts val="0"/>
                        </a:spcBef>
                        <a:spcAft>
                          <a:spcPts val="0"/>
                        </a:spcAft>
                      </a:pPr>
                      <a:r>
                        <a:rPr lang="en-GB" sz="600" dirty="0">
                          <a:effectLst/>
                        </a:rPr>
                        <a:t>1-7 revisions, outgoing LS’s</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As Above</a:t>
                      </a:r>
                      <a:endParaRPr lang="en-US" sz="800">
                        <a:effectLst/>
                      </a:endParaRPr>
                    </a:p>
                    <a:p>
                      <a:pPr marL="0" marR="0" algn="l">
                        <a:lnSpc>
                          <a:spcPct val="107000"/>
                        </a:lnSpc>
                        <a:spcBef>
                          <a:spcPts val="0"/>
                        </a:spcBef>
                        <a:spcAft>
                          <a:spcPts val="0"/>
                        </a:spcAft>
                      </a:pPr>
                      <a:r>
                        <a:rPr lang="en-GB" sz="600">
                          <a:effectLst/>
                        </a:rPr>
                        <a:t>Closing latest 1</a:t>
                      </a:r>
                      <a:r>
                        <a:rPr lang="en-US" sz="600">
                          <a:effectLst/>
                        </a:rPr>
                        <a:t>6</a:t>
                      </a:r>
                      <a:r>
                        <a:rPr lang="en-GB" sz="600">
                          <a:effectLst/>
                        </a:rPr>
                        <a:t>:00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26665112"/>
                  </a:ext>
                </a:extLst>
              </a:tr>
              <a:tr h="209488">
                <a:tc>
                  <a:txBody>
                    <a:bodyPr/>
                    <a:lstStyle/>
                    <a:p>
                      <a:pPr marL="0" marR="0" algn="ctr">
                        <a:lnSpc>
                          <a:spcPct val="107000"/>
                        </a:lnSpc>
                        <a:spcBef>
                          <a:spcPts val="0"/>
                        </a:spcBef>
                        <a:spcAft>
                          <a:spcPts val="0"/>
                        </a:spcAft>
                      </a:pPr>
                      <a:r>
                        <a:rPr lang="en-GB" sz="700">
                          <a:effectLst/>
                        </a:rPr>
                        <a:t>15:30 - 16:00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600">
                          <a:effectLst/>
                        </a:rPr>
                        <a:t>Afternoon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Afternoon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Afternoon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600">
                          <a:effectLst/>
                        </a:rPr>
                        <a:t>Afternoon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Afternoon Coffee Break</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70561163"/>
                  </a:ext>
                </a:extLst>
              </a:tr>
              <a:tr h="291574">
                <a:tc>
                  <a:txBody>
                    <a:bodyPr/>
                    <a:lstStyle/>
                    <a:p>
                      <a:pPr marL="0" marR="0" algn="ctr">
                        <a:lnSpc>
                          <a:spcPct val="107000"/>
                        </a:lnSpc>
                        <a:spcBef>
                          <a:spcPts val="0"/>
                        </a:spcBef>
                        <a:spcAft>
                          <a:spcPts val="0"/>
                        </a:spcAft>
                      </a:pPr>
                      <a:r>
                        <a:rPr lang="en-GB" sz="700">
                          <a:effectLst/>
                          <a:highlight>
                            <a:srgbClr val="FFFF00"/>
                          </a:highlight>
                        </a:rPr>
                        <a:t>Q4</a:t>
                      </a:r>
                      <a:endParaRPr lang="en-US" sz="800">
                        <a:effectLst/>
                      </a:endParaRPr>
                    </a:p>
                    <a:p>
                      <a:pPr marL="0" marR="0" algn="ctr">
                        <a:lnSpc>
                          <a:spcPct val="107000"/>
                        </a:lnSpc>
                        <a:spcBef>
                          <a:spcPts val="0"/>
                        </a:spcBef>
                        <a:spcAft>
                          <a:spcPts val="0"/>
                        </a:spcAft>
                      </a:pPr>
                      <a:r>
                        <a:rPr lang="en-GB" sz="700">
                          <a:effectLst/>
                        </a:rPr>
                        <a:t>16:00 - 18:00</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600">
                          <a:effectLst/>
                        </a:rPr>
                        <a:t>No Meeting</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b="1" dirty="0">
                          <a:solidFill>
                            <a:srgbClr val="FF0000"/>
                          </a:solidFill>
                          <a:effectLst/>
                          <a:highlight>
                            <a:srgbClr val="FFFF00"/>
                          </a:highlight>
                        </a:rPr>
                        <a:t>22 5G-Adv in Rel-20 Workshop</a:t>
                      </a:r>
                      <a:endParaRPr lang="en-US" sz="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As above</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1-20 revisions, outgoing LS’s</a:t>
                      </a:r>
                      <a:endParaRPr lang="en-US" sz="800">
                        <a:effectLst/>
                      </a:endParaRPr>
                    </a:p>
                    <a:p>
                      <a:pPr marL="0" marR="0" algn="l">
                        <a:lnSpc>
                          <a:spcPct val="107000"/>
                        </a:lnSpc>
                        <a:spcBef>
                          <a:spcPts val="0"/>
                        </a:spcBef>
                        <a:spcAft>
                          <a:spcPts val="0"/>
                        </a:spcAft>
                      </a:pPr>
                      <a:r>
                        <a:rPr lang="en-GB" sz="600">
                          <a:effectLst/>
                        </a:rPr>
                        <a:t>5 Release planning</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3183433"/>
                  </a:ext>
                </a:extLst>
              </a:tr>
              <a:tr h="236228">
                <a:tc>
                  <a:txBody>
                    <a:bodyPr/>
                    <a:lstStyle/>
                    <a:p>
                      <a:pPr marL="0" marR="0" algn="ctr">
                        <a:lnSpc>
                          <a:spcPct val="107000"/>
                        </a:lnSpc>
                        <a:spcBef>
                          <a:spcPts val="0"/>
                        </a:spcBef>
                        <a:spcAft>
                          <a:spcPts val="0"/>
                        </a:spcAft>
                      </a:pPr>
                      <a:r>
                        <a:rPr lang="en-GB" sz="700">
                          <a:effectLst/>
                        </a:rPr>
                        <a:t>Later </a:t>
                      </a:r>
                      <a:r>
                        <a:rPr lang="en-US" sz="700">
                          <a:effectLst/>
                        </a:rPr>
                        <a:t>Session</a:t>
                      </a:r>
                      <a:endParaRPr lang="en-US" sz="800">
                        <a:effectLst/>
                      </a:endParaRPr>
                    </a:p>
                    <a:p>
                      <a:pPr marL="0" marR="0" algn="ctr">
                        <a:lnSpc>
                          <a:spcPct val="107000"/>
                        </a:lnSpc>
                        <a:spcBef>
                          <a:spcPts val="0"/>
                        </a:spcBef>
                        <a:spcAft>
                          <a:spcPts val="0"/>
                        </a:spcAft>
                      </a:pPr>
                      <a:r>
                        <a:rPr lang="en-US" sz="700">
                          <a:effectLst/>
                        </a:rPr>
                        <a:t>(If needed)</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dirty="0">
                          <a:effectLst/>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600">
                          <a:effectLst/>
                        </a:rPr>
                        <a:t> </a:t>
                      </a:r>
                      <a:endParaRPr lang="en-US" sz="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700" dirty="0">
                          <a:effectLst/>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GB" sz="700" dirty="0">
                          <a:effectLst/>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84" marR="37384" marT="29423" marB="294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31951640"/>
                  </a:ext>
                </a:extLst>
              </a:tr>
            </a:tbl>
          </a:graphicData>
        </a:graphic>
      </p:graphicFrame>
      <p:graphicFrame>
        <p:nvGraphicFramePr>
          <p:cNvPr id="12" name="Table 11">
            <a:extLst>
              <a:ext uri="{FF2B5EF4-FFF2-40B4-BE49-F238E27FC236}">
                <a16:creationId xmlns:a16="http://schemas.microsoft.com/office/drawing/2014/main" id="{21CC6EF3-B824-1EBF-C8CE-1D1E788CB7F2}"/>
              </a:ext>
            </a:extLst>
          </p:cNvPr>
          <p:cNvGraphicFramePr>
            <a:graphicFrameLocks noGrp="1"/>
          </p:cNvGraphicFramePr>
          <p:nvPr>
            <p:extLst>
              <p:ext uri="{D42A27DB-BD31-4B8C-83A1-F6EECF244321}">
                <p14:modId xmlns:p14="http://schemas.microsoft.com/office/powerpoint/2010/main" val="1009676360"/>
              </p:ext>
            </p:extLst>
          </p:nvPr>
        </p:nvGraphicFramePr>
        <p:xfrm>
          <a:off x="3045417" y="4557237"/>
          <a:ext cx="3377340" cy="1744542"/>
        </p:xfrm>
        <a:graphic>
          <a:graphicData uri="http://schemas.openxmlformats.org/drawingml/2006/table">
            <a:tbl>
              <a:tblPr/>
              <a:tblGrid>
                <a:gridCol w="533905">
                  <a:extLst>
                    <a:ext uri="{9D8B030D-6E8A-4147-A177-3AD203B41FA5}">
                      <a16:colId xmlns:a16="http://schemas.microsoft.com/office/drawing/2014/main" val="4141598601"/>
                    </a:ext>
                  </a:extLst>
                </a:gridCol>
                <a:gridCol w="2843435">
                  <a:extLst>
                    <a:ext uri="{9D8B030D-6E8A-4147-A177-3AD203B41FA5}">
                      <a16:colId xmlns:a16="http://schemas.microsoft.com/office/drawing/2014/main" val="368332996"/>
                    </a:ext>
                  </a:extLst>
                </a:gridCol>
              </a:tblGrid>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b="1" dirty="0">
                          <a:solidFill>
                            <a:srgbClr val="FF0000"/>
                          </a:solidFill>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22</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b="1" dirty="0">
                          <a:solidFill>
                            <a:srgbClr val="FF0000"/>
                          </a:solidFill>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5G-Adv in Rel-20 Workshop</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883911898"/>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b="1" i="1" dirty="0">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22.1 </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b="1"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General </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extLst>
                  <a:ext uri="{0D108BD9-81ED-4DB2-BD59-A6C34878D82A}">
                    <a16:rowId xmlns:a16="http://schemas.microsoft.com/office/drawing/2014/main" val="470446469"/>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22.1.1</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5G-Adv in Rel-20 planning </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88072798"/>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22.1.2</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Incoming LSs </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76248292"/>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22.1.3</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Cross TSG Coordination</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963290687"/>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b="1"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22.2</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b="1"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Input Documents to the Workshop</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extLst>
                  <a:ext uri="{0D108BD9-81ED-4DB2-BD59-A6C34878D82A}">
                    <a16:rowId xmlns:a16="http://schemas.microsoft.com/office/drawing/2014/main" val="2814898670"/>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22.2.1</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 WG1 inputs on Rel-20 status</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4224859841"/>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dirty="0">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22.2.2</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 WGs inputs on WG capacity for Rel-20 (e.g., TU Budget, Max# of SIDs/WIDs, Max size per SID/WID)</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975349853"/>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22.2.3</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3GPP Member/MRP/other contributions on Rel-20 views/priority</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412157209"/>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b="1"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22.3</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b="1"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Output of the Workshop</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extLst>
                  <a:ext uri="{0D108BD9-81ED-4DB2-BD59-A6C34878D82A}">
                    <a16:rowId xmlns:a16="http://schemas.microsoft.com/office/drawing/2014/main" val="1099984086"/>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22.3.1</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High-level summary report from the WS</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48313348"/>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22.3.2</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Identify the Core and Miscellaneous Rel-20 items/direction</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514619800"/>
                  </a:ext>
                </a:extLst>
              </a:tr>
              <a:tr h="0">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i="1">
                          <a:solidFill>
                            <a:srgbClr val="002060"/>
                          </a:solidFill>
                          <a:effectLst/>
                          <a:latin typeface="Arial" panose="020B0604020202020204" pitchFamily="34" charset="0"/>
                          <a:ea typeface="MS Mincho" panose="02020609040205080304" pitchFamily="49" charset="-128"/>
                          <a:cs typeface="Times New Roman" panose="02020603050405020304" pitchFamily="18" charset="0"/>
                        </a:rPr>
                        <a:t>22.3.3</a:t>
                      </a:r>
                      <a:endParaRPr lang="en-US"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600"/>
                        </a:spcAft>
                        <a:tabLst>
                          <a:tab pos="360045" algn="l"/>
                          <a:tab pos="540385" algn="l"/>
                          <a:tab pos="720090" algn="l"/>
                          <a:tab pos="900430" algn="l"/>
                          <a:tab pos="1080135" algn="l"/>
                        </a:tabLst>
                      </a:pPr>
                      <a:r>
                        <a:rPr lang="en-US" sz="7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Guidance to the WGs</a:t>
                      </a:r>
                      <a:endParaRPr lang="en-US"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482119536"/>
                  </a:ext>
                </a:extLst>
              </a:tr>
            </a:tbl>
          </a:graphicData>
        </a:graphic>
      </p:graphicFrame>
    </p:spTree>
    <p:extLst>
      <p:ext uri="{BB962C8B-B14F-4D97-AF65-F5344CB8AC3E}">
        <p14:creationId xmlns:p14="http://schemas.microsoft.com/office/powerpoint/2010/main" val="77812172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28257A-573F-9AD7-06A9-B9B98907F7DE}"/>
              </a:ext>
            </a:extLst>
          </p:cNvPr>
          <p:cNvSpPr txBox="1">
            <a:spLocks/>
          </p:cNvSpPr>
          <p:nvPr/>
        </p:nvSpPr>
        <p:spPr bwMode="auto">
          <a:xfrm>
            <a:off x="1785232" y="301965"/>
            <a:ext cx="8216774" cy="850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89" algn="ctr" rtl="0" eaLnBrk="0" fontAlgn="base" hangingPunct="0">
              <a:spcBef>
                <a:spcPct val="0"/>
              </a:spcBef>
              <a:spcAft>
                <a:spcPct val="0"/>
              </a:spcAft>
              <a:defRPr sz="3200">
                <a:solidFill>
                  <a:srgbClr val="FF0000"/>
                </a:solidFill>
                <a:latin typeface="Calibri" pitchFamily="34" charset="0"/>
              </a:defRPr>
            </a:lvl6pPr>
            <a:lvl7pPr marL="914377" algn="ctr" rtl="0" eaLnBrk="0" fontAlgn="base" hangingPunct="0">
              <a:spcBef>
                <a:spcPct val="0"/>
              </a:spcBef>
              <a:spcAft>
                <a:spcPct val="0"/>
              </a:spcAft>
              <a:defRPr sz="3200">
                <a:solidFill>
                  <a:srgbClr val="FF0000"/>
                </a:solidFill>
                <a:latin typeface="Calibri" pitchFamily="34" charset="0"/>
              </a:defRPr>
            </a:lvl7pPr>
            <a:lvl8pPr marL="1371566" algn="ctr" rtl="0" eaLnBrk="0" fontAlgn="base" hangingPunct="0">
              <a:spcBef>
                <a:spcPct val="0"/>
              </a:spcBef>
              <a:spcAft>
                <a:spcPct val="0"/>
              </a:spcAft>
              <a:defRPr sz="3200">
                <a:solidFill>
                  <a:srgbClr val="FF0000"/>
                </a:solidFill>
                <a:latin typeface="Calibri" pitchFamily="34" charset="0"/>
              </a:defRPr>
            </a:lvl8pPr>
            <a:lvl9pPr marL="1828754" algn="ctr" rtl="0" eaLnBrk="0" fontAlgn="base" hangingPunct="0">
              <a:spcBef>
                <a:spcPct val="0"/>
              </a:spcBef>
              <a:spcAft>
                <a:spcPct val="0"/>
              </a:spcAft>
              <a:defRPr sz="3200">
                <a:solidFill>
                  <a:srgbClr val="FF0000"/>
                </a:solidFill>
                <a:latin typeface="Calibri" pitchFamily="34" charset="0"/>
              </a:defRPr>
            </a:lvl9pPr>
          </a:lstStyle>
          <a:p>
            <a:pPr>
              <a:lnSpc>
                <a:spcPct val="90000"/>
              </a:lnSpc>
            </a:pPr>
            <a:r>
              <a:rPr lang="en-US" sz="3600" dirty="0">
                <a:solidFill>
                  <a:schemeClr val="tx1"/>
                </a:solidFill>
              </a:rPr>
              <a:t>SA2 Rel-20 5G-A candidate topics</a:t>
            </a:r>
          </a:p>
          <a:p>
            <a:pPr>
              <a:lnSpc>
                <a:spcPct val="90000"/>
              </a:lnSpc>
            </a:pPr>
            <a:r>
              <a:rPr lang="en-US" sz="2800" dirty="0">
                <a:solidFill>
                  <a:schemeClr val="tx1"/>
                </a:solidFill>
              </a:rPr>
              <a:t>(Source: </a:t>
            </a:r>
            <a:r>
              <a:rPr lang="en-US" sz="2800" dirty="0">
                <a:solidFill>
                  <a:schemeClr val="tx1"/>
                </a:solidFill>
                <a:hlinkClick r:id="rId2"/>
              </a:rPr>
              <a:t>SP-241989</a:t>
            </a:r>
            <a:r>
              <a:rPr lang="en-US" sz="2800" dirty="0">
                <a:solidFill>
                  <a:schemeClr val="tx1"/>
                </a:solidFill>
              </a:rPr>
              <a:t>)</a:t>
            </a:r>
          </a:p>
        </p:txBody>
      </p:sp>
      <p:sp>
        <p:nvSpPr>
          <p:cNvPr id="4" name="Title 2">
            <a:extLst>
              <a:ext uri="{FF2B5EF4-FFF2-40B4-BE49-F238E27FC236}">
                <a16:creationId xmlns:a16="http://schemas.microsoft.com/office/drawing/2014/main" id="{2045A185-54E2-45B9-9EB6-8CCE38155EBD}"/>
              </a:ext>
            </a:extLst>
          </p:cNvPr>
          <p:cNvSpPr txBox="1">
            <a:spLocks/>
          </p:cNvSpPr>
          <p:nvPr/>
        </p:nvSpPr>
        <p:spPr bwMode="auto">
          <a:xfrm>
            <a:off x="939852" y="5374297"/>
            <a:ext cx="8900370"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lgn="l" rtl="0" eaLnBrk="0" fontAlgn="base" hangingPunct="0">
              <a:lnSpc>
                <a:spcPct val="90000"/>
              </a:lnSpc>
              <a:spcBef>
                <a:spcPct val="0"/>
              </a:spcBef>
              <a:spcAft>
                <a:spcPct val="0"/>
              </a:spcAft>
              <a:defRPr sz="4400" kern="1200">
                <a:solidFill>
                  <a:schemeClr val="tx1"/>
                </a:solidFill>
                <a:latin typeface="Qualcomm Office Regular" pitchFamily="34" charset="0"/>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1800" b="1" dirty="0">
                <a:solidFill>
                  <a:srgbClr val="0000FF"/>
                </a:solidFill>
              </a:rPr>
              <a:t>See </a:t>
            </a:r>
            <a:r>
              <a:rPr lang="en-US" sz="1800" b="1" dirty="0">
                <a:solidFill>
                  <a:srgbClr val="0000FF"/>
                </a:solidFill>
                <a:hlinkClick r:id="rId3"/>
              </a:rPr>
              <a:t>SP-241972</a:t>
            </a:r>
            <a:r>
              <a:rPr lang="en-US" sz="1800" b="1" dirty="0">
                <a:solidFill>
                  <a:srgbClr val="0000FF"/>
                </a:solidFill>
              </a:rPr>
              <a:t> for the consolidated list.</a:t>
            </a:r>
          </a:p>
          <a:p>
            <a:r>
              <a:rPr lang="en-US" sz="1800" b="1" dirty="0">
                <a:solidFill>
                  <a:srgbClr val="0000FF"/>
                </a:solidFill>
              </a:rPr>
              <a:t> </a:t>
            </a:r>
          </a:p>
          <a:p>
            <a:r>
              <a:rPr lang="en-US" sz="1800" b="1" dirty="0">
                <a:solidFill>
                  <a:srgbClr val="0000FF"/>
                </a:solidFill>
              </a:rPr>
              <a:t>NOTE: A Topic may result in one or more SIDs.</a:t>
            </a:r>
          </a:p>
        </p:txBody>
      </p:sp>
      <p:graphicFrame>
        <p:nvGraphicFramePr>
          <p:cNvPr id="5" name="Content Placeholder 3">
            <a:extLst>
              <a:ext uri="{FF2B5EF4-FFF2-40B4-BE49-F238E27FC236}">
                <a16:creationId xmlns:a16="http://schemas.microsoft.com/office/drawing/2014/main" id="{6FD20C6E-857C-3E75-91E4-8564E6ACCAF1}"/>
              </a:ext>
            </a:extLst>
          </p:cNvPr>
          <p:cNvGraphicFramePr>
            <a:graphicFrameLocks/>
          </p:cNvGraphicFramePr>
          <p:nvPr>
            <p:extLst>
              <p:ext uri="{D42A27DB-BD31-4B8C-83A1-F6EECF244321}">
                <p14:modId xmlns:p14="http://schemas.microsoft.com/office/powerpoint/2010/main" val="1726101205"/>
              </p:ext>
            </p:extLst>
          </p:nvPr>
        </p:nvGraphicFramePr>
        <p:xfrm>
          <a:off x="1062379" y="1901807"/>
          <a:ext cx="9851156" cy="3325008"/>
        </p:xfrm>
        <a:graphic>
          <a:graphicData uri="http://schemas.openxmlformats.org/drawingml/2006/table">
            <a:tbl>
              <a:tblPr firstRow="1" firstCol="1" bandRow="1"/>
              <a:tblGrid>
                <a:gridCol w="689043">
                  <a:extLst>
                    <a:ext uri="{9D8B030D-6E8A-4147-A177-3AD203B41FA5}">
                      <a16:colId xmlns:a16="http://schemas.microsoft.com/office/drawing/2014/main" val="916565847"/>
                    </a:ext>
                  </a:extLst>
                </a:gridCol>
                <a:gridCol w="4663026">
                  <a:extLst>
                    <a:ext uri="{9D8B030D-6E8A-4147-A177-3AD203B41FA5}">
                      <a16:colId xmlns:a16="http://schemas.microsoft.com/office/drawing/2014/main" val="4024250307"/>
                    </a:ext>
                  </a:extLst>
                </a:gridCol>
                <a:gridCol w="4499087">
                  <a:extLst>
                    <a:ext uri="{9D8B030D-6E8A-4147-A177-3AD203B41FA5}">
                      <a16:colId xmlns:a16="http://schemas.microsoft.com/office/drawing/2014/main" val="2364213400"/>
                    </a:ext>
                  </a:extLst>
                </a:gridCol>
              </a:tblGrid>
              <a:tr h="360000">
                <a:tc>
                  <a:txBody>
                    <a:bodyPr/>
                    <a:lstStyle/>
                    <a:p>
                      <a:pPr marL="0" marR="0" algn="ctr">
                        <a:spcBef>
                          <a:spcPts val="0"/>
                        </a:spcBef>
                        <a:spcAft>
                          <a:spcPts val="0"/>
                        </a:spcAft>
                      </a:pPr>
                      <a:r>
                        <a:rPr lang="en-GB" sz="1800" b="1" noProof="0">
                          <a:solidFill>
                            <a:schemeClr val="tx1"/>
                          </a:solidFill>
                          <a:effectLst/>
                          <a:latin typeface="Calibri" panose="020F0502020204030204" pitchFamily="34" charset="0"/>
                          <a:ea typeface="Calibri" panose="020F0502020204030204" pitchFamily="34" charset="0"/>
                        </a:rPr>
                        <a:t>S.No.</a:t>
                      </a: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a:txBody>
                    <a:bodyPr/>
                    <a:lstStyle/>
                    <a:p>
                      <a:pPr marL="0" marR="0" algn="ctr">
                        <a:spcBef>
                          <a:spcPts val="0"/>
                        </a:spcBef>
                        <a:spcAft>
                          <a:spcPts val="0"/>
                        </a:spcAft>
                      </a:pPr>
                      <a:r>
                        <a:rPr lang="en-GB" sz="1800" b="1" noProof="0">
                          <a:solidFill>
                            <a:schemeClr val="tx1"/>
                          </a:solidFill>
                          <a:effectLst/>
                          <a:latin typeface="Calibri" panose="020F0502020204030204" pitchFamily="34" charset="0"/>
                          <a:ea typeface="Calibri" panose="020F0502020204030204" pitchFamily="34" charset="0"/>
                        </a:rPr>
                        <a:t>Rel-20 Core Topics</a:t>
                      </a: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a:txBody>
                    <a:bodyPr/>
                    <a:lstStyle/>
                    <a:p>
                      <a:pPr marL="0" marR="0" algn="ctr">
                        <a:spcBef>
                          <a:spcPts val="0"/>
                        </a:spcBef>
                        <a:spcAft>
                          <a:spcPts val="0"/>
                        </a:spcAft>
                      </a:pPr>
                      <a:r>
                        <a:rPr lang="en-GB" sz="1800" b="1" noProof="0">
                          <a:solidFill>
                            <a:schemeClr val="tx1"/>
                          </a:solidFill>
                          <a:effectLst/>
                          <a:latin typeface="Calibri" panose="020F0502020204030204" pitchFamily="34" charset="0"/>
                          <a:ea typeface="Calibri" panose="020F0502020204030204" pitchFamily="34" charset="0"/>
                        </a:rPr>
                        <a:t>Rel-20 Miscellaneous Topics</a:t>
                      </a: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extLst>
                  <a:ext uri="{0D108BD9-81ED-4DB2-BD59-A6C34878D82A}">
                    <a16:rowId xmlns:a16="http://schemas.microsoft.com/office/drawing/2014/main" val="3106533696"/>
                  </a:ext>
                </a:extLst>
              </a:tr>
              <a:tr h="360000">
                <a:tc>
                  <a:txBody>
                    <a:bodyPr/>
                    <a:lstStyle/>
                    <a:p>
                      <a:pPr marL="0" marR="0" algn="ctr">
                        <a:spcBef>
                          <a:spcPts val="0"/>
                        </a:spcBef>
                        <a:spcAft>
                          <a:spcPts val="0"/>
                        </a:spcAft>
                      </a:pPr>
                      <a:r>
                        <a:rPr lang="en-GB" sz="1400" b="1" noProof="0">
                          <a:solidFill>
                            <a:schemeClr val="tx1"/>
                          </a:solidFill>
                          <a:effectLst/>
                          <a:latin typeface="Calibri" panose="020F0502020204030204" pitchFamily="34" charset="0"/>
                          <a:ea typeface="Calibri" panose="020F0502020204030204" pitchFamily="34" charset="0"/>
                        </a:rPr>
                        <a:t>1</a:t>
                      </a:r>
                      <a:endParaRPr lang="en-GB" sz="1400" b="1"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400" noProof="0">
                          <a:solidFill>
                            <a:schemeClr val="tx1"/>
                          </a:solidFill>
                          <a:effectLst/>
                          <a:latin typeface="Calibri" panose="020F0502020204030204" pitchFamily="34" charset="0"/>
                          <a:ea typeface="Calibri" panose="020F0502020204030204" pitchFamily="34" charset="0"/>
                        </a:rPr>
                        <a:t>Integration of satellite components in the 5G architecture Phase 4 </a:t>
                      </a: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400" noProof="0">
                          <a:solidFill>
                            <a:schemeClr val="tx1"/>
                          </a:solidFill>
                          <a:effectLst/>
                          <a:latin typeface="Calibri" panose="020F0502020204030204" pitchFamily="34" charset="0"/>
                          <a:ea typeface="Calibri" panose="020F0502020204030204" pitchFamily="34" charset="0"/>
                        </a:rPr>
                        <a:t>XR and Media Services</a:t>
                      </a: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0025710"/>
                  </a:ext>
                </a:extLst>
              </a:tr>
              <a:tr h="360000">
                <a:tc>
                  <a:txBody>
                    <a:bodyPr/>
                    <a:lstStyle/>
                    <a:p>
                      <a:pPr marL="0" marR="0" algn="ctr">
                        <a:spcBef>
                          <a:spcPts val="0"/>
                        </a:spcBef>
                        <a:spcAft>
                          <a:spcPts val="0"/>
                        </a:spcAft>
                      </a:pPr>
                      <a:r>
                        <a:rPr lang="en-GB" sz="1400" b="1" noProof="0">
                          <a:solidFill>
                            <a:schemeClr val="tx1"/>
                          </a:solidFill>
                          <a:effectLst/>
                          <a:latin typeface="Calibri" panose="020F0502020204030204" pitchFamily="34" charset="0"/>
                          <a:ea typeface="Calibri" panose="020F0502020204030204" pitchFamily="34" charset="0"/>
                        </a:rPr>
                        <a:t>2</a:t>
                      </a:r>
                      <a:endParaRPr lang="en-GB" sz="1400" b="1"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400" noProof="0">
                          <a:solidFill>
                            <a:schemeClr val="tx1"/>
                          </a:solidFill>
                          <a:effectLst/>
                          <a:latin typeface="Calibri" panose="020F0502020204030204" pitchFamily="34" charset="0"/>
                          <a:ea typeface="Calibri" panose="020F0502020204030204" pitchFamily="34" charset="0"/>
                        </a:rPr>
                        <a:t>AI/ML Enhancements</a:t>
                      </a: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400" noProof="0">
                          <a:solidFill>
                            <a:schemeClr val="tx1"/>
                          </a:solidFill>
                          <a:effectLst/>
                          <a:latin typeface="Calibri" panose="020F0502020204030204" pitchFamily="34" charset="0"/>
                          <a:ea typeface="Calibri" panose="020F0502020204030204" pitchFamily="34" charset="0"/>
                        </a:rPr>
                        <a:t>Indirect Network Sharing Phase 2</a:t>
                      </a: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321023"/>
                  </a:ext>
                </a:extLst>
              </a:tr>
              <a:tr h="360000">
                <a:tc>
                  <a:txBody>
                    <a:bodyPr/>
                    <a:lstStyle/>
                    <a:p>
                      <a:pPr marL="0" marR="0" algn="ctr">
                        <a:spcBef>
                          <a:spcPts val="0"/>
                        </a:spcBef>
                        <a:spcAft>
                          <a:spcPts val="0"/>
                        </a:spcAft>
                      </a:pPr>
                      <a:r>
                        <a:rPr lang="en-GB" sz="1400" b="1" noProof="0">
                          <a:solidFill>
                            <a:schemeClr val="tx1"/>
                          </a:solidFill>
                          <a:effectLst/>
                          <a:latin typeface="Calibri" panose="020F0502020204030204" pitchFamily="34" charset="0"/>
                          <a:ea typeface="Calibri" panose="020F0502020204030204" pitchFamily="34" charset="0"/>
                        </a:rPr>
                        <a:t>3</a:t>
                      </a:r>
                      <a:endParaRPr lang="en-GB" sz="1400" b="1"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400" noProof="0">
                          <a:solidFill>
                            <a:schemeClr val="tx1"/>
                          </a:solidFill>
                          <a:effectLst/>
                          <a:latin typeface="Calibri" panose="020F0502020204030204" pitchFamily="34" charset="0"/>
                          <a:ea typeface="Calibri" panose="020F0502020204030204" pitchFamily="34" charset="0"/>
                        </a:rPr>
                        <a:t>Ambient IoT</a:t>
                      </a: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400" noProof="0">
                          <a:solidFill>
                            <a:schemeClr val="tx1"/>
                          </a:solidFill>
                          <a:effectLst/>
                          <a:latin typeface="Calibri" panose="020F0502020204030204" pitchFamily="34" charset="0"/>
                          <a:ea typeface="Calibri" panose="020F0502020204030204" pitchFamily="34" charset="0"/>
                        </a:rPr>
                        <a:t>User Identities and Authentication Architecture - Phase 2</a:t>
                      </a: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9513619"/>
                  </a:ext>
                </a:extLst>
              </a:tr>
              <a:tr h="360000">
                <a:tc>
                  <a:txBody>
                    <a:bodyPr/>
                    <a:lstStyle/>
                    <a:p>
                      <a:pPr marL="0" marR="0" algn="ctr">
                        <a:spcBef>
                          <a:spcPts val="0"/>
                        </a:spcBef>
                        <a:spcAft>
                          <a:spcPts val="0"/>
                        </a:spcAft>
                      </a:pPr>
                      <a:r>
                        <a:rPr lang="en-GB" sz="1400" b="1" noProof="0">
                          <a:solidFill>
                            <a:schemeClr val="tx1"/>
                          </a:solidFill>
                          <a:effectLst/>
                          <a:latin typeface="Calibri" panose="020F0502020204030204" pitchFamily="34" charset="0"/>
                          <a:ea typeface="Calibri" panose="020F0502020204030204" pitchFamily="34" charset="0"/>
                        </a:rPr>
                        <a:t>4</a:t>
                      </a:r>
                      <a:endParaRPr lang="en-GB" sz="1400" b="1"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400" noProof="0">
                          <a:solidFill>
                            <a:schemeClr val="tx1"/>
                          </a:solidFill>
                          <a:effectLst/>
                          <a:latin typeface="Calibri" panose="020F0502020204030204" pitchFamily="34" charset="0"/>
                          <a:ea typeface="Calibri" panose="020F0502020204030204" pitchFamily="34" charset="0"/>
                        </a:rPr>
                        <a:t>Integrated Sensing and Communication</a:t>
                      </a: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400" noProof="0">
                          <a:solidFill>
                            <a:schemeClr val="tx1"/>
                          </a:solidFill>
                          <a:effectLst/>
                          <a:latin typeface="Calibri" panose="020F0502020204030204" pitchFamily="34" charset="0"/>
                          <a:ea typeface="Calibri" panose="020F0502020204030204" pitchFamily="34" charset="0"/>
                        </a:rPr>
                        <a:t>Enhancements for ePDG based access to 5GC</a:t>
                      </a: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3615037"/>
                  </a:ext>
                </a:extLst>
              </a:tr>
              <a:tr h="360000">
                <a:tc>
                  <a:txBody>
                    <a:bodyPr/>
                    <a:lstStyle/>
                    <a:p>
                      <a:pPr marL="0" marR="0" algn="ctr">
                        <a:spcBef>
                          <a:spcPts val="0"/>
                        </a:spcBef>
                        <a:spcAft>
                          <a:spcPts val="0"/>
                        </a:spcAft>
                      </a:pPr>
                      <a:r>
                        <a:rPr lang="en-GB" sz="1400" b="1" noProof="0">
                          <a:solidFill>
                            <a:schemeClr val="tx1"/>
                          </a:solidFill>
                          <a:effectLst/>
                          <a:latin typeface="Calibri" panose="020F0502020204030204" pitchFamily="34" charset="0"/>
                          <a:ea typeface="Calibri" panose="020F0502020204030204" pitchFamily="34" charset="0"/>
                        </a:rPr>
                        <a:t>5</a:t>
                      </a:r>
                      <a:endParaRPr lang="en-GB" sz="1400" b="1"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400" noProof="0">
                          <a:solidFill>
                            <a:schemeClr val="tx1"/>
                          </a:solidFill>
                          <a:effectLst/>
                          <a:latin typeface="Calibri" panose="020F0502020204030204" pitchFamily="34" charset="0"/>
                          <a:ea typeface="Calibri" panose="020F0502020204030204" pitchFamily="34" charset="0"/>
                        </a:rPr>
                        <a:t>Energy Efficiency Enhancements </a:t>
                      </a: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400" noProof="0">
                          <a:solidFill>
                            <a:schemeClr val="tx1"/>
                          </a:solidFill>
                          <a:effectLst/>
                          <a:latin typeface="Calibri" panose="020F0502020204030204" pitchFamily="34" charset="0"/>
                          <a:ea typeface="Calibri" panose="020F0502020204030204" pitchFamily="34" charset="0"/>
                        </a:rPr>
                        <a:t>Mission Critical Services, Multimedia Priority Services</a:t>
                      </a: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4484772"/>
                  </a:ext>
                </a:extLst>
              </a:tr>
              <a:tr h="360000">
                <a:tc>
                  <a:txBody>
                    <a:bodyPr/>
                    <a:lstStyle/>
                    <a:p>
                      <a:pPr marL="0" marR="0" algn="ctr">
                        <a:spcBef>
                          <a:spcPts val="0"/>
                        </a:spcBef>
                        <a:spcAft>
                          <a:spcPts val="0"/>
                        </a:spcAft>
                      </a:pPr>
                      <a:r>
                        <a:rPr lang="en-GB" sz="1400" b="1" noProof="0">
                          <a:solidFill>
                            <a:schemeClr val="tx1"/>
                          </a:solidFill>
                          <a:effectLst/>
                          <a:latin typeface="Calibri" panose="020F0502020204030204" pitchFamily="34" charset="0"/>
                          <a:ea typeface="Calibri" panose="020F0502020204030204" pitchFamily="34" charset="0"/>
                        </a:rPr>
                        <a:t>6</a:t>
                      </a:r>
                      <a:endParaRPr lang="en-GB" sz="1400" b="1"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400" noProof="0">
                          <a:solidFill>
                            <a:schemeClr val="tx1"/>
                          </a:solidFill>
                          <a:effectLst/>
                          <a:latin typeface="Calibri" panose="020F0502020204030204" pitchFamily="34" charset="0"/>
                          <a:ea typeface="Calibri" panose="020F0502020204030204" pitchFamily="34" charset="0"/>
                        </a:rPr>
                        <a:t>Industrial network enhancements</a:t>
                      </a: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4436927"/>
                  </a:ext>
                </a:extLst>
              </a:tr>
              <a:tr h="360000">
                <a:tc>
                  <a:txBody>
                    <a:bodyPr/>
                    <a:lstStyle/>
                    <a:p>
                      <a:pPr marL="0" marR="0" algn="ctr">
                        <a:spcBef>
                          <a:spcPts val="0"/>
                        </a:spcBef>
                        <a:spcAft>
                          <a:spcPts val="0"/>
                        </a:spcAft>
                      </a:pPr>
                      <a:r>
                        <a:rPr lang="en-GB" sz="1400" b="1" noProof="0">
                          <a:solidFill>
                            <a:schemeClr val="tx1"/>
                          </a:solidFill>
                          <a:effectLst/>
                          <a:latin typeface="Calibri" panose="020F0502020204030204" pitchFamily="34" charset="0"/>
                          <a:ea typeface="Calibri" panose="020F0502020204030204" pitchFamily="34" charset="0"/>
                        </a:rPr>
                        <a:t>7</a:t>
                      </a:r>
                      <a:endParaRPr lang="en-GB" sz="1400" b="1"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400" noProof="0" dirty="0">
                          <a:solidFill>
                            <a:schemeClr val="tx1"/>
                          </a:solidFill>
                          <a:effectLst/>
                          <a:latin typeface="Calibri" panose="020F0502020204030204" pitchFamily="34" charset="0"/>
                          <a:ea typeface="Calibri" panose="020F0502020204030204" pitchFamily="34" charset="0"/>
                        </a:rPr>
                        <a:t>SMS to emergency centre</a:t>
                      </a: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6078898"/>
                  </a:ext>
                </a:extLst>
              </a:tr>
              <a:tr h="360000">
                <a:tc>
                  <a:txBody>
                    <a:bodyPr/>
                    <a:lstStyle/>
                    <a:p>
                      <a:pPr marL="0" marR="0" algn="ctr">
                        <a:spcBef>
                          <a:spcPts val="0"/>
                        </a:spcBef>
                        <a:spcAft>
                          <a:spcPts val="0"/>
                        </a:spcAft>
                      </a:pPr>
                      <a:r>
                        <a:rPr lang="en-GB" sz="1400" b="1" noProof="0">
                          <a:solidFill>
                            <a:schemeClr val="tx1"/>
                          </a:solidFill>
                          <a:effectLst/>
                          <a:latin typeface="Calibri" panose="020F0502020204030204" pitchFamily="34" charset="0"/>
                          <a:ea typeface="Calibri" panose="020F0502020204030204" pitchFamily="34" charset="0"/>
                        </a:rPr>
                        <a:t>8</a:t>
                      </a:r>
                      <a:endParaRPr lang="en-GB" sz="1400" b="1"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endParaRPr lang="en-GB" sz="1400" noProof="0" dirty="0">
                        <a:solidFill>
                          <a:schemeClr val="tx1"/>
                        </a:solidFill>
                        <a:effectLst/>
                        <a:latin typeface="Calibri" panose="020F0502020204030204" pitchFamily="34" charset="0"/>
                        <a:ea typeface="Calibri" panose="020F0502020204030204" pitchFamily="34" charset="0"/>
                      </a:endParaRP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GB" sz="1400" noProof="0" dirty="0">
                          <a:solidFill>
                            <a:schemeClr val="tx1"/>
                          </a:solidFill>
                          <a:effectLst/>
                          <a:latin typeface="Calibri" panose="020F0502020204030204" pitchFamily="34" charset="0"/>
                          <a:ea typeface="Calibri" panose="020F0502020204030204" pitchFamily="34" charset="0"/>
                        </a:rPr>
                        <a:t>NG_RTC continuation</a:t>
                      </a:r>
                    </a:p>
                  </a:txBody>
                  <a:tcPr marL="59613" marR="59613" marT="9144" marB="914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7229406"/>
                  </a:ext>
                </a:extLst>
              </a:tr>
            </a:tbl>
          </a:graphicData>
        </a:graphic>
      </p:graphicFrame>
      <p:pic>
        <p:nvPicPr>
          <p:cNvPr id="6" name="Picture 5" descr="A logo with a green and black design&#10;&#10;Description automatically generated">
            <a:extLst>
              <a:ext uri="{FF2B5EF4-FFF2-40B4-BE49-F238E27FC236}">
                <a16:creationId xmlns:a16="http://schemas.microsoft.com/office/drawing/2014/main" id="{07242D34-2561-DD8B-B31E-1362616EB7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spTree>
    <p:extLst>
      <p:ext uri="{BB962C8B-B14F-4D97-AF65-F5344CB8AC3E}">
        <p14:creationId xmlns:p14="http://schemas.microsoft.com/office/powerpoint/2010/main" val="1198340518"/>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D4EE25-2D3C-2A72-5D33-AA4109E21D8A}"/>
            </a:ext>
          </a:extLst>
        </p:cNvPr>
        <p:cNvGrpSpPr/>
        <p:nvPr/>
      </p:nvGrpSpPr>
      <p:grpSpPr>
        <a:xfrm>
          <a:off x="0" y="0"/>
          <a:ext cx="0" cy="0"/>
          <a:chOff x="0" y="0"/>
          <a:chExt cx="0" cy="0"/>
        </a:xfrm>
      </p:grpSpPr>
      <p:sp>
        <p:nvSpPr>
          <p:cNvPr id="18434" name="Title 1">
            <a:extLst>
              <a:ext uri="{FF2B5EF4-FFF2-40B4-BE49-F238E27FC236}">
                <a16:creationId xmlns:a16="http://schemas.microsoft.com/office/drawing/2014/main" id="{948E5BEC-87EA-BAB3-7284-FF6D34364B00}"/>
              </a:ext>
            </a:extLst>
          </p:cNvPr>
          <p:cNvSpPr>
            <a:spLocks noGrp="1"/>
          </p:cNvSpPr>
          <p:nvPr>
            <p:ph type="title"/>
          </p:nvPr>
        </p:nvSpPr>
        <p:spPr>
          <a:xfrm>
            <a:off x="460951" y="368456"/>
            <a:ext cx="9652040" cy="730251"/>
          </a:xfrm>
        </p:spPr>
        <p:txBody>
          <a:bodyPr/>
          <a:lstStyle/>
          <a:p>
            <a:r>
              <a:rPr lang="en-GB" altLang="en-US" dirty="0"/>
              <a:t>Release 20 5GA progress overview (1/3)</a:t>
            </a:r>
          </a:p>
        </p:txBody>
      </p:sp>
      <p:sp>
        <p:nvSpPr>
          <p:cNvPr id="15363" name="Content Placeholder 5">
            <a:extLst>
              <a:ext uri="{FF2B5EF4-FFF2-40B4-BE49-F238E27FC236}">
                <a16:creationId xmlns:a16="http://schemas.microsoft.com/office/drawing/2014/main" id="{327648EE-823A-8480-AF69-241EEC3DE6EE}"/>
              </a:ext>
            </a:extLst>
          </p:cNvPr>
          <p:cNvSpPr>
            <a:spLocks noGrp="1"/>
          </p:cNvSpPr>
          <p:nvPr>
            <p:ph idx="1"/>
          </p:nvPr>
        </p:nvSpPr>
        <p:spPr>
          <a:xfrm>
            <a:off x="460951" y="1918648"/>
            <a:ext cx="11474449" cy="4277436"/>
          </a:xfrm>
        </p:spPr>
        <p:txBody>
          <a:bodyPr/>
          <a:lstStyle/>
          <a:p>
            <a:pPr marL="455073" indent="-455073">
              <a:defRPr/>
            </a:pPr>
            <a:r>
              <a:rPr lang="en-US" altLang="en-US" sz="2000" dirty="0"/>
              <a:t>Stage 1: </a:t>
            </a:r>
          </a:p>
          <a:p>
            <a:pPr marL="986395" lvl="1" indent="-455073">
              <a:defRPr/>
            </a:pPr>
            <a:r>
              <a:rPr lang="en-US" altLang="en-US" sz="1800" dirty="0"/>
              <a:t>no more new topics to be introduced.</a:t>
            </a:r>
          </a:p>
          <a:p>
            <a:pPr marL="986395" lvl="1" indent="-455073">
              <a:defRPr/>
            </a:pPr>
            <a:r>
              <a:rPr lang="en-US" altLang="en-US" sz="1800" dirty="0"/>
              <a:t>3 studies, 1 normative, several “</a:t>
            </a:r>
            <a:r>
              <a:rPr lang="en-US" altLang="en-US" sz="1800" dirty="0" err="1"/>
              <a:t>miniWIDs</a:t>
            </a:r>
            <a:r>
              <a:rPr lang="en-US" altLang="en-US" sz="1800" dirty="0"/>
              <a:t>”. Items &amp; progress:</a:t>
            </a:r>
          </a:p>
          <a:p>
            <a:pPr marL="0" indent="0">
              <a:buNone/>
              <a:defRPr/>
            </a:pPr>
            <a:endParaRPr lang="en-US" altLang="en-US" sz="2000" dirty="0"/>
          </a:p>
          <a:p>
            <a:pPr marL="455019" indent="-455073">
              <a:defRPr/>
            </a:pPr>
            <a:endParaRPr lang="en-US" altLang="en-US" sz="2000" dirty="0"/>
          </a:p>
          <a:p>
            <a:pPr marL="455019" indent="-455073">
              <a:defRPr/>
            </a:pPr>
            <a:endParaRPr lang="en-US" altLang="en-US" sz="2000" dirty="0"/>
          </a:p>
          <a:p>
            <a:pPr marL="455019" indent="-455073">
              <a:defRPr/>
            </a:pPr>
            <a:endParaRPr lang="en-US" altLang="en-US" sz="2000" dirty="0"/>
          </a:p>
          <a:p>
            <a:pPr marL="455019" indent="-455073">
              <a:defRPr/>
            </a:pPr>
            <a:endParaRPr lang="en-US" altLang="en-US" sz="2000" dirty="0"/>
          </a:p>
          <a:p>
            <a:pPr marL="0" indent="0">
              <a:buNone/>
              <a:defRPr/>
            </a:pPr>
            <a:endParaRPr lang="en-US" altLang="en-US" sz="2000" dirty="0"/>
          </a:p>
          <a:p>
            <a:pPr marL="455019" indent="-455073">
              <a:defRPr/>
            </a:pPr>
            <a:endParaRPr lang="en-US" altLang="en-US" sz="2000" dirty="0"/>
          </a:p>
        </p:txBody>
      </p:sp>
      <p:cxnSp>
        <p:nvCxnSpPr>
          <p:cNvPr id="5" name="Straight Connector 4">
            <a:extLst>
              <a:ext uri="{FF2B5EF4-FFF2-40B4-BE49-F238E27FC236}">
                <a16:creationId xmlns:a16="http://schemas.microsoft.com/office/drawing/2014/main" id="{40F893AC-6846-DBCC-B955-74095B1F1982}"/>
              </a:ext>
            </a:extLst>
          </p:cNvPr>
          <p:cNvCxnSpPr/>
          <p:nvPr/>
        </p:nvCxnSpPr>
        <p:spPr bwMode="auto">
          <a:xfrm flipH="1">
            <a:off x="944795" y="4668348"/>
            <a:ext cx="1092451"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 name="Straight Connector 5">
            <a:extLst>
              <a:ext uri="{FF2B5EF4-FFF2-40B4-BE49-F238E27FC236}">
                <a16:creationId xmlns:a16="http://schemas.microsoft.com/office/drawing/2014/main" id="{6E0852C2-179E-5CD9-087F-820009B8CDF4}"/>
              </a:ext>
            </a:extLst>
          </p:cNvPr>
          <p:cNvCxnSpPr/>
          <p:nvPr/>
        </p:nvCxnSpPr>
        <p:spPr bwMode="auto">
          <a:xfrm flipH="1">
            <a:off x="907557" y="5895740"/>
            <a:ext cx="1092451"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7" name="TextBox 6">
            <a:extLst>
              <a:ext uri="{FF2B5EF4-FFF2-40B4-BE49-F238E27FC236}">
                <a16:creationId xmlns:a16="http://schemas.microsoft.com/office/drawing/2014/main" id="{2F013870-0B89-EE13-15AE-D34EBD2FF39C}"/>
              </a:ext>
            </a:extLst>
          </p:cNvPr>
          <p:cNvSpPr txBox="1"/>
          <p:nvPr/>
        </p:nvSpPr>
        <p:spPr>
          <a:xfrm rot="10800000">
            <a:off x="1200246" y="4644013"/>
            <a:ext cx="461665" cy="1079783"/>
          </a:xfrm>
          <a:prstGeom prst="rect">
            <a:avLst/>
          </a:prstGeom>
          <a:noFill/>
        </p:spPr>
        <p:txBody>
          <a:bodyPr vert="eaVert" wrap="none" rtlCol="0">
            <a:spAutoFit/>
          </a:bodyPr>
          <a:lstStyle/>
          <a:p>
            <a:r>
              <a:rPr lang="en-GB" dirty="0" err="1">
                <a:solidFill>
                  <a:schemeClr val="tx2"/>
                </a:solidFill>
              </a:rPr>
              <a:t>MiniWIDs</a:t>
            </a:r>
            <a:endParaRPr lang="en-GB" dirty="0"/>
          </a:p>
        </p:txBody>
      </p:sp>
      <p:graphicFrame>
        <p:nvGraphicFramePr>
          <p:cNvPr id="2" name="Table 1">
            <a:extLst>
              <a:ext uri="{FF2B5EF4-FFF2-40B4-BE49-F238E27FC236}">
                <a16:creationId xmlns:a16="http://schemas.microsoft.com/office/drawing/2014/main" id="{5B85D6F1-7AB7-497B-F40F-04803B0A40FA}"/>
              </a:ext>
            </a:extLst>
          </p:cNvPr>
          <p:cNvGraphicFramePr>
            <a:graphicFrameLocks noGrp="1"/>
          </p:cNvGraphicFramePr>
          <p:nvPr>
            <p:extLst>
              <p:ext uri="{D42A27DB-BD31-4B8C-83A1-F6EECF244321}">
                <p14:modId xmlns:p14="http://schemas.microsoft.com/office/powerpoint/2010/main" val="2706402627"/>
              </p:ext>
            </p:extLst>
          </p:nvPr>
        </p:nvGraphicFramePr>
        <p:xfrm>
          <a:off x="2052812" y="2993036"/>
          <a:ext cx="7731528" cy="2916352"/>
        </p:xfrm>
        <a:graphic>
          <a:graphicData uri="http://schemas.openxmlformats.org/drawingml/2006/table">
            <a:tbl>
              <a:tblPr/>
              <a:tblGrid>
                <a:gridCol w="555767">
                  <a:extLst>
                    <a:ext uri="{9D8B030D-6E8A-4147-A177-3AD203B41FA5}">
                      <a16:colId xmlns:a16="http://schemas.microsoft.com/office/drawing/2014/main" val="4096765626"/>
                    </a:ext>
                  </a:extLst>
                </a:gridCol>
                <a:gridCol w="4819541">
                  <a:extLst>
                    <a:ext uri="{9D8B030D-6E8A-4147-A177-3AD203B41FA5}">
                      <a16:colId xmlns:a16="http://schemas.microsoft.com/office/drawing/2014/main" val="1565699488"/>
                    </a:ext>
                  </a:extLst>
                </a:gridCol>
                <a:gridCol w="1207056">
                  <a:extLst>
                    <a:ext uri="{9D8B030D-6E8A-4147-A177-3AD203B41FA5}">
                      <a16:colId xmlns:a16="http://schemas.microsoft.com/office/drawing/2014/main" val="2934229093"/>
                    </a:ext>
                  </a:extLst>
                </a:gridCol>
                <a:gridCol w="651289">
                  <a:extLst>
                    <a:ext uri="{9D8B030D-6E8A-4147-A177-3AD203B41FA5}">
                      <a16:colId xmlns:a16="http://schemas.microsoft.com/office/drawing/2014/main" val="3671198079"/>
                    </a:ext>
                  </a:extLst>
                </a:gridCol>
                <a:gridCol w="497875">
                  <a:extLst>
                    <a:ext uri="{9D8B030D-6E8A-4147-A177-3AD203B41FA5}">
                      <a16:colId xmlns:a16="http://schemas.microsoft.com/office/drawing/2014/main" val="3324990146"/>
                    </a:ext>
                  </a:extLst>
                </a:gridCol>
              </a:tblGrid>
              <a:tr h="297056">
                <a:tc>
                  <a:txBody>
                    <a:bodyPr/>
                    <a:lstStyle/>
                    <a:p>
                      <a:pPr algn="l" fontAlgn="t"/>
                      <a:r>
                        <a:rPr lang="en-GB" sz="900" b="0" i="0" u="none" strike="noStrike">
                          <a:solidFill>
                            <a:srgbClr val="363636"/>
                          </a:solidFill>
                          <a:effectLst/>
                          <a:latin typeface="Arial" panose="020B0604020202020204" pitchFamily="34" charset="0"/>
                        </a:rPr>
                        <a:t>Unique_ID</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363636"/>
                          </a:solidFill>
                          <a:effectLst/>
                          <a:latin typeface="Arial" panose="020B0604020202020204" pitchFamily="34" charset="0"/>
                        </a:rPr>
                        <a:t>Name</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363636"/>
                          </a:solidFill>
                          <a:effectLst/>
                          <a:latin typeface="Arial" panose="020B0604020202020204" pitchFamily="34" charset="0"/>
                        </a:rPr>
                        <a:t>Acronym</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363636"/>
                          </a:solidFill>
                          <a:effectLst/>
                          <a:latin typeface="Arial" panose="020B0604020202020204" pitchFamily="34" charset="0"/>
                        </a:rPr>
                        <a:t>Finish</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363636"/>
                          </a:solidFill>
                          <a:effectLst/>
                          <a:latin typeface="Arial" panose="020B0604020202020204" pitchFamily="34" charset="0"/>
                        </a:rPr>
                        <a:t>%Complete</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03109765"/>
                  </a:ext>
                </a:extLst>
              </a:tr>
              <a:tr h="154816">
                <a:tc>
                  <a:txBody>
                    <a:bodyPr/>
                    <a:lstStyle/>
                    <a:p>
                      <a:pPr algn="l" fontAlgn="t"/>
                      <a:r>
                        <a:rPr lang="en-GB" sz="900" b="0" i="0" u="none" strike="noStrike">
                          <a:solidFill>
                            <a:srgbClr val="000000"/>
                          </a:solidFill>
                          <a:effectLst/>
                          <a:latin typeface="Arial" panose="020B0604020202020204" pitchFamily="34" charset="0"/>
                        </a:rPr>
                        <a:t>1030042</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1" u="none" strike="noStrike">
                          <a:solidFill>
                            <a:srgbClr val="000000"/>
                          </a:solidFill>
                          <a:effectLst/>
                          <a:latin typeface="Arial" panose="020B0604020202020204" pitchFamily="34" charset="0"/>
                        </a:rPr>
                        <a:t>Study on satellite access - Phase 4 </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FS_5GSAT_Ph4</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12/12/2024</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85%</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1493255"/>
                  </a:ext>
                </a:extLst>
              </a:tr>
              <a:tr h="154816">
                <a:tc>
                  <a:txBody>
                    <a:bodyPr/>
                    <a:lstStyle/>
                    <a:p>
                      <a:pPr algn="l" fontAlgn="t"/>
                      <a:r>
                        <a:rPr lang="en-GB" sz="900" b="1" i="0" u="none" strike="noStrike">
                          <a:solidFill>
                            <a:srgbClr val="000000"/>
                          </a:solidFill>
                          <a:effectLst/>
                          <a:latin typeface="Arial" panose="020B0604020202020204" pitchFamily="34" charset="0"/>
                        </a:rPr>
                        <a:t>1060071</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1" i="0" u="none" strike="noStrike">
                          <a:solidFill>
                            <a:srgbClr val="000000"/>
                          </a:solidFill>
                          <a:effectLst/>
                          <a:latin typeface="Arial" panose="020B0604020202020204" pitchFamily="34" charset="0"/>
                        </a:rPr>
                        <a:t>Satellite access - Phase 4 </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1" i="0" u="none" strike="noStrike">
                          <a:solidFill>
                            <a:srgbClr val="000000"/>
                          </a:solidFill>
                          <a:effectLst/>
                          <a:latin typeface="Arial" panose="020B0604020202020204" pitchFamily="34" charset="0"/>
                        </a:rPr>
                        <a:t>5GSAT_Ph4-REQ</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1" i="0" u="none" strike="noStrike">
                          <a:solidFill>
                            <a:srgbClr val="000000"/>
                          </a:solidFill>
                          <a:effectLst/>
                          <a:latin typeface="Arial" panose="020B0604020202020204" pitchFamily="34" charset="0"/>
                        </a:rPr>
                        <a:t>03/02/2025</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1" i="0" u="none" strike="noStrike">
                          <a:solidFill>
                            <a:srgbClr val="000000"/>
                          </a:solidFill>
                          <a:effectLst/>
                          <a:latin typeface="Arial" panose="020B0604020202020204" pitchFamily="34" charset="0"/>
                        </a:rPr>
                        <a:t>60%</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9086511"/>
                  </a:ext>
                </a:extLst>
              </a:tr>
              <a:tr h="154816">
                <a:tc>
                  <a:txBody>
                    <a:bodyPr/>
                    <a:lstStyle/>
                    <a:p>
                      <a:pPr algn="l" fontAlgn="t"/>
                      <a:r>
                        <a:rPr lang="en-GB" sz="900" b="1" i="0" u="none" strike="noStrike">
                          <a:solidFill>
                            <a:srgbClr val="000000"/>
                          </a:solidFill>
                          <a:effectLst/>
                          <a:latin typeface="Arial" panose="020B0604020202020204" pitchFamily="34" charset="0"/>
                        </a:rPr>
                        <a:t>1050105</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1" i="0" u="none" strike="noStrike">
                          <a:solidFill>
                            <a:srgbClr val="000000"/>
                          </a:solidFill>
                          <a:effectLst/>
                          <a:latin typeface="Arial" panose="020B0604020202020204" pitchFamily="34" charset="0"/>
                        </a:rPr>
                        <a:t>Indirect Network Sharing on Satellite Access Network </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INS_SAT</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09/09/2024</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100%</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36902982"/>
                  </a:ext>
                </a:extLst>
              </a:tr>
              <a:tr h="154816">
                <a:tc>
                  <a:txBody>
                    <a:bodyPr/>
                    <a:lstStyle/>
                    <a:p>
                      <a:pPr algn="l" fontAlgn="t"/>
                      <a:r>
                        <a:rPr lang="en-GB" sz="900" b="0" i="0" u="none" strike="noStrike">
                          <a:solidFill>
                            <a:srgbClr val="000000"/>
                          </a:solidFill>
                          <a:effectLst/>
                          <a:latin typeface="Arial" panose="020B0604020202020204" pitchFamily="34" charset="0"/>
                        </a:rPr>
                        <a:t>1060072</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1" i="0" u="none" strike="noStrike">
                          <a:solidFill>
                            <a:srgbClr val="000000"/>
                          </a:solidFill>
                          <a:effectLst/>
                          <a:latin typeface="Arial" panose="020B0604020202020204" pitchFamily="34" charset="0"/>
                        </a:rPr>
                        <a:t>MPS support in 3GPP system with satellite </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MPS_Sat</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12/12/2024</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100%</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2992226"/>
                  </a:ext>
                </a:extLst>
              </a:tr>
              <a:tr h="154816">
                <a:tc>
                  <a:txBody>
                    <a:bodyPr/>
                    <a:lstStyle/>
                    <a:p>
                      <a:pPr algn="l" fontAlgn="t"/>
                      <a:r>
                        <a:rPr lang="en-GB" sz="900" b="0" i="0" u="none" strike="noStrike">
                          <a:solidFill>
                            <a:srgbClr val="000000"/>
                          </a:solidFill>
                          <a:effectLst/>
                          <a:latin typeface="Arial" panose="020B0604020202020204" pitchFamily="34" charset="0"/>
                        </a:rPr>
                        <a:t>1030044</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1" u="none" strike="noStrike">
                          <a:solidFill>
                            <a:srgbClr val="000000"/>
                          </a:solidFill>
                          <a:effectLst/>
                          <a:latin typeface="Arial" panose="020B0604020202020204" pitchFamily="34" charset="0"/>
                        </a:rPr>
                        <a:t>Study on Energy Efficiency as Service Criteria Phase 2 </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FS_EnergyServ_Ph2</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03/03/2025</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100%</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40500325"/>
                  </a:ext>
                </a:extLst>
              </a:tr>
              <a:tr h="297056">
                <a:tc>
                  <a:txBody>
                    <a:bodyPr/>
                    <a:lstStyle/>
                    <a:p>
                      <a:pPr algn="l" fontAlgn="t"/>
                      <a:r>
                        <a:rPr lang="en-GB" sz="900" b="0" i="0" u="none" strike="noStrike">
                          <a:solidFill>
                            <a:srgbClr val="000000"/>
                          </a:solidFill>
                          <a:effectLst/>
                          <a:latin typeface="Arial" panose="020B0604020202020204" pitchFamily="34" charset="0"/>
                        </a:rPr>
                        <a:t>1070051</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Stage 1 for Energy Efficiency as Service Criteria Phase 2 </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EnergyServ_Ph2-REQ</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06/06/2025</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0%</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9270622"/>
                  </a:ext>
                </a:extLst>
              </a:tr>
              <a:tr h="154816">
                <a:tc>
                  <a:txBody>
                    <a:bodyPr/>
                    <a:lstStyle/>
                    <a:p>
                      <a:pPr algn="l" fontAlgn="t"/>
                      <a:r>
                        <a:rPr lang="en-GB" sz="900" b="0" i="0" u="none" strike="noStrike">
                          <a:solidFill>
                            <a:srgbClr val="000000"/>
                          </a:solidFill>
                          <a:effectLst/>
                          <a:latin typeface="Arial" panose="020B0604020202020204" pitchFamily="34" charset="0"/>
                        </a:rPr>
                        <a:t>1030043</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1" u="none" strike="noStrike">
                          <a:solidFill>
                            <a:srgbClr val="000000"/>
                          </a:solidFill>
                          <a:effectLst/>
                          <a:latin typeface="Arial" panose="020B0604020202020204" pitchFamily="34" charset="0"/>
                        </a:rPr>
                        <a:t>Study on FRMCS Phase 6 </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FS_FRMCS_Ph6</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03/03/2025</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100%</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33920350"/>
                  </a:ext>
                </a:extLst>
              </a:tr>
              <a:tr h="154816">
                <a:tc>
                  <a:txBody>
                    <a:bodyPr/>
                    <a:lstStyle/>
                    <a:p>
                      <a:pPr algn="l" fontAlgn="t"/>
                      <a:r>
                        <a:rPr lang="en-GB" sz="900" b="0" i="0" u="none" strike="noStrike">
                          <a:solidFill>
                            <a:srgbClr val="000000"/>
                          </a:solidFill>
                          <a:effectLst/>
                          <a:latin typeface="Arial" panose="020B0604020202020204" pitchFamily="34" charset="0"/>
                        </a:rPr>
                        <a:t>1070054</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Stage 1 for FRMCS Phase 6 </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FRMCS_Ph6-REQ</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06/06/2025</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0%</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4402597"/>
                  </a:ext>
                </a:extLst>
              </a:tr>
              <a:tr h="154816">
                <a:tc>
                  <a:txBody>
                    <a:bodyPr/>
                    <a:lstStyle/>
                    <a:p>
                      <a:pPr algn="l" fontAlgn="t"/>
                      <a:r>
                        <a:rPr lang="en-GB" sz="900" b="0" i="0" u="none" strike="noStrike">
                          <a:solidFill>
                            <a:srgbClr val="000000"/>
                          </a:solidFill>
                          <a:effectLst/>
                          <a:latin typeface="Arial" panose="020B0604020202020204" pitchFamily="34" charset="0"/>
                        </a:rPr>
                        <a:t>1070052</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Stage 1 of SMS to Emergency Centre Phase 2 </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SMS2EC_Ph2-REQ</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03/03/2025</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100%</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67899904"/>
                  </a:ext>
                </a:extLst>
              </a:tr>
              <a:tr h="154816">
                <a:tc>
                  <a:txBody>
                    <a:bodyPr/>
                    <a:lstStyle/>
                    <a:p>
                      <a:pPr algn="l" fontAlgn="t"/>
                      <a:r>
                        <a:rPr lang="en-GB" sz="900" b="0" i="0" u="none" strike="noStrike">
                          <a:solidFill>
                            <a:srgbClr val="000000"/>
                          </a:solidFill>
                          <a:effectLst/>
                          <a:latin typeface="Arial" panose="020B0604020202020204" pitchFamily="34" charset="0"/>
                        </a:rPr>
                        <a:t>1070053</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Stage 1 for Ambient listening enhancements including pause and resume in MCS </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ALPR-REQ</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06/06/2025</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100%</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55178001"/>
                  </a:ext>
                </a:extLst>
              </a:tr>
              <a:tr h="154816">
                <a:tc>
                  <a:txBody>
                    <a:bodyPr/>
                    <a:lstStyle/>
                    <a:p>
                      <a:pPr algn="l" fontAlgn="t"/>
                      <a:r>
                        <a:rPr lang="en-GB" sz="900" b="0" i="0" u="none" strike="noStrike">
                          <a:solidFill>
                            <a:srgbClr val="000000"/>
                          </a:solidFill>
                          <a:effectLst/>
                          <a:latin typeface="Arial" panose="020B0604020202020204" pitchFamily="34" charset="0"/>
                        </a:rPr>
                        <a:t>1060070</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Vehicle-Mounted Relays Phase3 </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VMR_Ph3</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12/12/2024</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100%</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74730757"/>
                  </a:ext>
                </a:extLst>
              </a:tr>
              <a:tr h="154816">
                <a:tc>
                  <a:txBody>
                    <a:bodyPr/>
                    <a:lstStyle/>
                    <a:p>
                      <a:pPr algn="l" fontAlgn="t"/>
                      <a:r>
                        <a:rPr lang="en-GB" sz="900" b="1" i="0" u="none" strike="noStrike">
                          <a:solidFill>
                            <a:srgbClr val="000000"/>
                          </a:solidFill>
                          <a:effectLst/>
                          <a:latin typeface="Arial" panose="020B0604020202020204" pitchFamily="34" charset="0"/>
                        </a:rPr>
                        <a:t>1050106</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1" i="0" u="none" strike="noStrike">
                          <a:solidFill>
                            <a:srgbClr val="000000"/>
                          </a:solidFill>
                          <a:effectLst/>
                          <a:latin typeface="Arial" panose="020B0604020202020204" pitchFamily="34" charset="0"/>
                        </a:rPr>
                        <a:t>Indirect Network Sharing Phase 2 </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NetShare_Ph2</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09/09/2024</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100%</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61494221"/>
                  </a:ext>
                </a:extLst>
              </a:tr>
              <a:tr h="154816">
                <a:tc>
                  <a:txBody>
                    <a:bodyPr/>
                    <a:lstStyle/>
                    <a:p>
                      <a:pPr algn="l" fontAlgn="t"/>
                      <a:r>
                        <a:rPr lang="en-GB" sz="900" b="0" i="0" u="none" strike="noStrike">
                          <a:solidFill>
                            <a:srgbClr val="000000"/>
                          </a:solidFill>
                          <a:effectLst/>
                          <a:latin typeface="Arial" panose="020B0604020202020204" pitchFamily="34" charset="0"/>
                        </a:rPr>
                        <a:t>1050107</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1" i="0" u="none" strike="noStrike">
                          <a:solidFill>
                            <a:srgbClr val="000000"/>
                          </a:solidFill>
                          <a:effectLst/>
                          <a:latin typeface="Arial" panose="020B0604020202020204" pitchFamily="34" charset="0"/>
                        </a:rPr>
                        <a:t>Resident Phase 2 </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Resident_Ph2</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09/09/2024</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100%</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6830315"/>
                  </a:ext>
                </a:extLst>
              </a:tr>
              <a:tr h="154816">
                <a:tc>
                  <a:txBody>
                    <a:bodyPr/>
                    <a:lstStyle/>
                    <a:p>
                      <a:pPr algn="l" fontAlgn="t"/>
                      <a:r>
                        <a:rPr lang="en-GB" sz="900" b="0" i="0" u="none" strike="noStrike">
                          <a:solidFill>
                            <a:srgbClr val="000000"/>
                          </a:solidFill>
                          <a:effectLst/>
                          <a:latin typeface="Arial" panose="020B0604020202020204" pitchFamily="34" charset="0"/>
                        </a:rPr>
                        <a:t>1050108</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1" i="0" u="none" strike="noStrike">
                          <a:solidFill>
                            <a:srgbClr val="000000"/>
                          </a:solidFill>
                          <a:effectLst/>
                          <a:latin typeface="Arial" panose="020B0604020202020204" pitchFamily="34" charset="0"/>
                        </a:rPr>
                        <a:t>Combined QoS configuration and monitoring </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CombQoS</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09/09/2024</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100%</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45744096"/>
                  </a:ext>
                </a:extLst>
              </a:tr>
              <a:tr h="154816">
                <a:tc>
                  <a:txBody>
                    <a:bodyPr/>
                    <a:lstStyle/>
                    <a:p>
                      <a:pPr algn="l" fontAlgn="t"/>
                      <a:r>
                        <a:rPr lang="en-GB" sz="900" b="0" i="0" u="none" strike="noStrike">
                          <a:solidFill>
                            <a:srgbClr val="000000"/>
                          </a:solidFill>
                          <a:effectLst/>
                          <a:latin typeface="Arial" panose="020B0604020202020204" pitchFamily="34" charset="0"/>
                        </a:rPr>
                        <a:t>1050109</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1" i="0" u="none" strike="noStrike">
                          <a:solidFill>
                            <a:srgbClr val="000000"/>
                          </a:solidFill>
                          <a:effectLst/>
                          <a:latin typeface="Arial" panose="020B0604020202020204" pitchFamily="34" charset="0"/>
                        </a:rPr>
                        <a:t>Legacy Residential Gateway Supporting 5G LAN-type Service </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LegacyRG_5GLAN</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09/09/2024</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1" i="0" u="none" strike="noStrike">
                          <a:solidFill>
                            <a:srgbClr val="000000"/>
                          </a:solidFill>
                          <a:effectLst/>
                          <a:latin typeface="Arial" panose="020B0604020202020204" pitchFamily="34" charset="0"/>
                        </a:rPr>
                        <a:t>100%</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2636242"/>
                  </a:ext>
                </a:extLst>
              </a:tr>
              <a:tr h="154816">
                <a:tc>
                  <a:txBody>
                    <a:bodyPr/>
                    <a:lstStyle/>
                    <a:p>
                      <a:pPr algn="l" fontAlgn="t"/>
                      <a:r>
                        <a:rPr lang="en-GB" sz="900" b="0" i="0" u="none" strike="noStrike" dirty="0">
                          <a:solidFill>
                            <a:srgbClr val="000000"/>
                          </a:solidFill>
                          <a:effectLst/>
                          <a:latin typeface="Arial" panose="020B0604020202020204" pitchFamily="34" charset="0"/>
                        </a:rPr>
                        <a:t>1050111</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1" i="0" u="none" strike="noStrike" dirty="0">
                          <a:solidFill>
                            <a:srgbClr val="000000"/>
                          </a:solidFill>
                          <a:effectLst/>
                          <a:latin typeface="Arial" panose="020B0604020202020204" pitchFamily="34" charset="0"/>
                        </a:rPr>
                        <a:t>Exposure for Virtual Network information and capability </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VNExposure</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0" i="0" u="none" strike="noStrike">
                          <a:solidFill>
                            <a:srgbClr val="000000"/>
                          </a:solidFill>
                          <a:effectLst/>
                          <a:latin typeface="Arial" panose="020B0604020202020204" pitchFamily="34" charset="0"/>
                        </a:rPr>
                        <a:t>09/09/2024</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900" b="1" i="0" u="none" strike="noStrike" dirty="0">
                          <a:solidFill>
                            <a:srgbClr val="000000"/>
                          </a:solidFill>
                          <a:effectLst/>
                          <a:latin typeface="Arial" panose="020B0604020202020204" pitchFamily="34" charset="0"/>
                        </a:rPr>
                        <a:t>100%</a:t>
                      </a:r>
                    </a:p>
                  </a:txBody>
                  <a:tcPr marL="12576" marR="12576" marT="1257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1187366"/>
                  </a:ext>
                </a:extLst>
              </a:tr>
            </a:tbl>
          </a:graphicData>
        </a:graphic>
      </p:graphicFrame>
    </p:spTree>
    <p:extLst>
      <p:ext uri="{BB962C8B-B14F-4D97-AF65-F5344CB8AC3E}">
        <p14:creationId xmlns:p14="http://schemas.microsoft.com/office/powerpoint/2010/main" val="369880995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3A8EA-3CCC-1F6F-E1B7-530AFF73CC9E}"/>
            </a:ext>
          </a:extLst>
        </p:cNvPr>
        <p:cNvGrpSpPr/>
        <p:nvPr/>
      </p:nvGrpSpPr>
      <p:grpSpPr>
        <a:xfrm>
          <a:off x="0" y="0"/>
          <a:ext cx="0" cy="0"/>
          <a:chOff x="0" y="0"/>
          <a:chExt cx="0" cy="0"/>
        </a:xfrm>
      </p:grpSpPr>
      <p:sp>
        <p:nvSpPr>
          <p:cNvPr id="18434" name="Title 1">
            <a:extLst>
              <a:ext uri="{FF2B5EF4-FFF2-40B4-BE49-F238E27FC236}">
                <a16:creationId xmlns:a16="http://schemas.microsoft.com/office/drawing/2014/main" id="{6E4EEDF6-67AC-6D48-9ECA-2253DC9D57F7}"/>
              </a:ext>
            </a:extLst>
          </p:cNvPr>
          <p:cNvSpPr>
            <a:spLocks noGrp="1"/>
          </p:cNvSpPr>
          <p:nvPr>
            <p:ph type="title"/>
          </p:nvPr>
        </p:nvSpPr>
        <p:spPr>
          <a:xfrm>
            <a:off x="583695" y="435581"/>
            <a:ext cx="9461058" cy="730251"/>
          </a:xfrm>
        </p:spPr>
        <p:txBody>
          <a:bodyPr/>
          <a:lstStyle/>
          <a:p>
            <a:r>
              <a:rPr lang="en-GB" altLang="en-US" dirty="0"/>
              <a:t>Release 20 5GA progress overview (2/3)</a:t>
            </a:r>
          </a:p>
        </p:txBody>
      </p:sp>
      <p:sp>
        <p:nvSpPr>
          <p:cNvPr id="15363" name="Content Placeholder 5">
            <a:extLst>
              <a:ext uri="{FF2B5EF4-FFF2-40B4-BE49-F238E27FC236}">
                <a16:creationId xmlns:a16="http://schemas.microsoft.com/office/drawing/2014/main" id="{D69648B8-22EC-1E6D-2532-7485CF9B9187}"/>
              </a:ext>
            </a:extLst>
          </p:cNvPr>
          <p:cNvSpPr>
            <a:spLocks noGrp="1"/>
          </p:cNvSpPr>
          <p:nvPr>
            <p:ph idx="1"/>
          </p:nvPr>
        </p:nvSpPr>
        <p:spPr>
          <a:xfrm>
            <a:off x="358775" y="2101755"/>
            <a:ext cx="11474449" cy="3944204"/>
          </a:xfrm>
        </p:spPr>
        <p:txBody>
          <a:bodyPr/>
          <a:lstStyle/>
          <a:p>
            <a:pPr marL="455019" indent="-455073">
              <a:defRPr/>
            </a:pPr>
            <a:r>
              <a:rPr lang="en-US" altLang="en-US" sz="2667" dirty="0"/>
              <a:t>Stage 2 (SA2): Workshop at TSG#106 started identifying the work:</a:t>
            </a:r>
          </a:p>
          <a:p>
            <a:pPr marL="912219" lvl="1" indent="-455073">
              <a:defRPr/>
            </a:pPr>
            <a:r>
              <a:rPr lang="en-US" altLang="en-US" sz="2000" dirty="0"/>
              <a:t>SA2: 27 candidate items identified (SP-241972/1989), selection to come later</a:t>
            </a:r>
          </a:p>
          <a:p>
            <a:pPr marL="912219" lvl="1" indent="-455073">
              <a:defRPr/>
            </a:pPr>
            <a:r>
              <a:rPr lang="en-US" altLang="en-US" sz="2000" dirty="0"/>
              <a:t>SA2: 4 Study Items approved </a:t>
            </a:r>
          </a:p>
          <a:p>
            <a:pPr marL="912219" lvl="1" indent="-455073">
              <a:defRPr/>
            </a:pPr>
            <a:r>
              <a:rPr lang="en-US" altLang="en-US" sz="2000" dirty="0"/>
              <a:t>Final Rel-20 content definition including any prioritization (if needed) will take place at TSG SA#108 meeting</a:t>
            </a:r>
            <a:endParaRPr lang="en-US" altLang="en-US" sz="2133" dirty="0"/>
          </a:p>
          <a:p>
            <a:pPr marL="0" indent="0">
              <a:buNone/>
              <a:defRPr/>
            </a:pPr>
            <a:endParaRPr lang="en-US" altLang="en-US" sz="2133" dirty="0"/>
          </a:p>
        </p:txBody>
      </p:sp>
      <p:graphicFrame>
        <p:nvGraphicFramePr>
          <p:cNvPr id="3" name="Table 2">
            <a:extLst>
              <a:ext uri="{FF2B5EF4-FFF2-40B4-BE49-F238E27FC236}">
                <a16:creationId xmlns:a16="http://schemas.microsoft.com/office/drawing/2014/main" id="{3321DC0E-3BD3-8DF4-5533-1F778DDDA4F0}"/>
              </a:ext>
            </a:extLst>
          </p:cNvPr>
          <p:cNvGraphicFramePr>
            <a:graphicFrameLocks noGrp="1"/>
          </p:cNvGraphicFramePr>
          <p:nvPr>
            <p:extLst>
              <p:ext uri="{D42A27DB-BD31-4B8C-83A1-F6EECF244321}">
                <p14:modId xmlns:p14="http://schemas.microsoft.com/office/powerpoint/2010/main" val="1631397267"/>
              </p:ext>
            </p:extLst>
          </p:nvPr>
        </p:nvGraphicFramePr>
        <p:xfrm>
          <a:off x="1275306" y="4099733"/>
          <a:ext cx="10160000" cy="1531620"/>
        </p:xfrm>
        <a:graphic>
          <a:graphicData uri="http://schemas.openxmlformats.org/drawingml/2006/table">
            <a:tbl>
              <a:tblPr/>
              <a:tblGrid>
                <a:gridCol w="811785">
                  <a:extLst>
                    <a:ext uri="{9D8B030D-6E8A-4147-A177-3AD203B41FA5}">
                      <a16:colId xmlns:a16="http://schemas.microsoft.com/office/drawing/2014/main" val="681369161"/>
                    </a:ext>
                  </a:extLst>
                </a:gridCol>
                <a:gridCol w="7039700">
                  <a:extLst>
                    <a:ext uri="{9D8B030D-6E8A-4147-A177-3AD203B41FA5}">
                      <a16:colId xmlns:a16="http://schemas.microsoft.com/office/drawing/2014/main" val="2792222058"/>
                    </a:ext>
                  </a:extLst>
                </a:gridCol>
                <a:gridCol w="1763096">
                  <a:extLst>
                    <a:ext uri="{9D8B030D-6E8A-4147-A177-3AD203B41FA5}">
                      <a16:colId xmlns:a16="http://schemas.microsoft.com/office/drawing/2014/main" val="1336620257"/>
                    </a:ext>
                  </a:extLst>
                </a:gridCol>
                <a:gridCol w="545419">
                  <a:extLst>
                    <a:ext uri="{9D8B030D-6E8A-4147-A177-3AD203B41FA5}">
                      <a16:colId xmlns:a16="http://schemas.microsoft.com/office/drawing/2014/main" val="1359659464"/>
                    </a:ext>
                  </a:extLst>
                </a:gridCol>
              </a:tblGrid>
              <a:tr h="337820">
                <a:tc>
                  <a:txBody>
                    <a:bodyPr/>
                    <a:lstStyle/>
                    <a:p>
                      <a:pPr algn="l" fontAlgn="t"/>
                      <a:r>
                        <a:rPr lang="en-GB" sz="1100" b="0" i="0" u="none" strike="noStrike">
                          <a:solidFill>
                            <a:srgbClr val="363636"/>
                          </a:solidFill>
                          <a:effectLst/>
                          <a:latin typeface="Arial" panose="020B0604020202020204" pitchFamily="34" charset="0"/>
                        </a:rPr>
                        <a:t>Unique_ID</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dirty="0">
                          <a:solidFill>
                            <a:srgbClr val="363636"/>
                          </a:solidFill>
                          <a:effectLst/>
                          <a:latin typeface="Arial" panose="020B0604020202020204" pitchFamily="34" charset="0"/>
                        </a:rPr>
                        <a:t>Name</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363636"/>
                          </a:solidFill>
                          <a:effectLst/>
                          <a:latin typeface="Arial" panose="020B0604020202020204" pitchFamily="34" charset="0"/>
                        </a:rPr>
                        <a:t>Acronym</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363636"/>
                          </a:solidFill>
                          <a:effectLst/>
                          <a:latin typeface="Arial" panose="020B0604020202020204" pitchFamily="34" charset="0"/>
                        </a:rPr>
                        <a:t>ResourceNames</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0265998"/>
                  </a:ext>
                </a:extLst>
              </a:tr>
              <a:tr h="254000">
                <a:tc>
                  <a:txBody>
                    <a:bodyPr/>
                    <a:lstStyle/>
                    <a:p>
                      <a:pPr algn="l" fontAlgn="t"/>
                      <a:r>
                        <a:rPr lang="en-GB" sz="1100" b="0" i="0" u="none" strike="noStrike" dirty="0">
                          <a:solidFill>
                            <a:srgbClr val="000000"/>
                          </a:solidFill>
                          <a:effectLst/>
                          <a:latin typeface="Arial" panose="020B0604020202020204" pitchFamily="34" charset="0"/>
                        </a:rPr>
                        <a:t> 1070011</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dirty="0">
                          <a:solidFill>
                            <a:srgbClr val="000000"/>
                          </a:solidFill>
                          <a:effectLst/>
                          <a:latin typeface="Arial" panose="020B0604020202020204" pitchFamily="34" charset="0"/>
                        </a:rPr>
                        <a:t>Study on Integration of satellite components in the 5G architecture Phase 4 </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FS_5GSAT_Ph4_ARC</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S2</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68198383"/>
                  </a:ext>
                </a:extLst>
              </a:tr>
              <a:tr h="254000">
                <a:tc>
                  <a:txBody>
                    <a:bodyPr/>
                    <a:lstStyle/>
                    <a:p>
                      <a:pPr algn="l" fontAlgn="t"/>
                      <a:r>
                        <a:rPr lang="en-GB" sz="1100" b="0" i="0" u="none" strike="noStrike" dirty="0">
                          <a:solidFill>
                            <a:srgbClr val="000000"/>
                          </a:solidFill>
                          <a:effectLst/>
                          <a:latin typeface="Arial" panose="020B0604020202020204" pitchFamily="34" charset="0"/>
                        </a:rPr>
                        <a:t> 1070013</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Study on Core Network Enhanced Support for Artificial Intelligence (AI) / Machine Learning (ML) Phase 2 </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FS_AIML_CN_Ph2</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dirty="0">
                          <a:solidFill>
                            <a:srgbClr val="000000"/>
                          </a:solidFill>
                          <a:effectLst/>
                          <a:latin typeface="Arial" panose="020B0604020202020204" pitchFamily="34" charset="0"/>
                        </a:rPr>
                        <a:t>S2</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65320023"/>
                  </a:ext>
                </a:extLst>
              </a:tr>
              <a:tr h="254000">
                <a:tc>
                  <a:txBody>
                    <a:bodyPr/>
                    <a:lstStyle/>
                    <a:p>
                      <a:pPr algn="l" fontAlgn="t"/>
                      <a:r>
                        <a:rPr lang="en-GB" sz="1100" b="0" i="0" u="none" strike="noStrike" dirty="0">
                          <a:solidFill>
                            <a:srgbClr val="000000"/>
                          </a:solidFill>
                          <a:effectLst/>
                          <a:latin typeface="Arial" panose="020B0604020202020204" pitchFamily="34" charset="0"/>
                        </a:rPr>
                        <a:t> 1070012</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dirty="0">
                          <a:solidFill>
                            <a:srgbClr val="000000"/>
                          </a:solidFill>
                          <a:effectLst/>
                          <a:latin typeface="Arial" panose="020B0604020202020204" pitchFamily="34" charset="0"/>
                        </a:rPr>
                        <a:t>Study on Stage 2 for Integrated Sensing and Communication </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FS_Sensing_ARC</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dirty="0">
                          <a:solidFill>
                            <a:srgbClr val="000000"/>
                          </a:solidFill>
                          <a:effectLst/>
                          <a:latin typeface="Arial" panose="020B0604020202020204" pitchFamily="34" charset="0"/>
                        </a:rPr>
                        <a:t>S2</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66798343"/>
                  </a:ext>
                </a:extLst>
              </a:tr>
              <a:tr h="254000">
                <a:tc>
                  <a:txBody>
                    <a:bodyPr/>
                    <a:lstStyle/>
                    <a:p>
                      <a:pPr marL="0" marR="0" algn="l" defTabSz="914400" rtl="0" eaLnBrk="1" fontAlgn="t" latinLnBrk="0" hangingPunct="1">
                        <a:buNone/>
                      </a:pPr>
                      <a:r>
                        <a:rPr lang="en-US" sz="1100" b="0" i="0" u="none" strike="noStrike" kern="1200" dirty="0">
                          <a:solidFill>
                            <a:srgbClr val="000000"/>
                          </a:solidFill>
                          <a:effectLst/>
                          <a:latin typeface="Arial" panose="020B0604020202020204" pitchFamily="34" charset="0"/>
                          <a:ea typeface="+mn-ea"/>
                          <a:cs typeface="+mn-cs"/>
                        </a:rPr>
                        <a:t>1070058</a:t>
                      </a: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914400" rtl="0" eaLnBrk="1" fontAlgn="t" latinLnBrk="0" hangingPunct="1">
                        <a:buNone/>
                      </a:pPr>
                      <a:r>
                        <a:rPr lang="en-US" sz="1100" b="0" i="0" u="none" strike="noStrike" kern="1200" dirty="0">
                          <a:solidFill>
                            <a:srgbClr val="000000"/>
                          </a:solidFill>
                          <a:effectLst/>
                          <a:latin typeface="Arial" panose="020B0604020202020204" pitchFamily="34" charset="0"/>
                          <a:ea typeface="+mn-ea"/>
                          <a:cs typeface="+mn-cs"/>
                        </a:rPr>
                        <a:t>Study on Energy Efficiency and Energy Saving Phase2</a:t>
                      </a: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dirty="0">
                          <a:solidFill>
                            <a:srgbClr val="000000"/>
                          </a:solidFill>
                          <a:effectLst/>
                          <a:latin typeface="Arial" panose="020B0604020202020204" pitchFamily="34" charset="0"/>
                        </a:rPr>
                        <a:t>FS_EnergySys_Ph2</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dirty="0">
                          <a:solidFill>
                            <a:srgbClr val="000000"/>
                          </a:solidFill>
                          <a:effectLst/>
                          <a:latin typeface="Arial" panose="020B0604020202020204" pitchFamily="34" charset="0"/>
                        </a:rPr>
                        <a:t>S2</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7091944"/>
                  </a:ext>
                </a:extLst>
              </a:tr>
            </a:tbl>
          </a:graphicData>
        </a:graphic>
      </p:graphicFrame>
    </p:spTree>
    <p:extLst>
      <p:ext uri="{BB962C8B-B14F-4D97-AF65-F5344CB8AC3E}">
        <p14:creationId xmlns:p14="http://schemas.microsoft.com/office/powerpoint/2010/main" val="84948998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5AE5A4-24A7-1E28-D162-9F486D7CE72D}"/>
            </a:ext>
          </a:extLst>
        </p:cNvPr>
        <p:cNvGrpSpPr/>
        <p:nvPr/>
      </p:nvGrpSpPr>
      <p:grpSpPr>
        <a:xfrm>
          <a:off x="0" y="0"/>
          <a:ext cx="0" cy="0"/>
          <a:chOff x="0" y="0"/>
          <a:chExt cx="0" cy="0"/>
        </a:xfrm>
      </p:grpSpPr>
      <p:sp>
        <p:nvSpPr>
          <p:cNvPr id="18434" name="Title 1">
            <a:extLst>
              <a:ext uri="{FF2B5EF4-FFF2-40B4-BE49-F238E27FC236}">
                <a16:creationId xmlns:a16="http://schemas.microsoft.com/office/drawing/2014/main" id="{AF6ED970-1588-22B9-4008-2247FFEA7BFB}"/>
              </a:ext>
            </a:extLst>
          </p:cNvPr>
          <p:cNvSpPr>
            <a:spLocks noGrp="1"/>
          </p:cNvSpPr>
          <p:nvPr>
            <p:ph type="title"/>
          </p:nvPr>
        </p:nvSpPr>
        <p:spPr>
          <a:xfrm>
            <a:off x="477970" y="352215"/>
            <a:ext cx="9993321" cy="730251"/>
          </a:xfrm>
        </p:spPr>
        <p:txBody>
          <a:bodyPr/>
          <a:lstStyle/>
          <a:p>
            <a:r>
              <a:rPr lang="en-GB" altLang="en-US" dirty="0"/>
              <a:t>Release 20 5GA progress overview (3/3)</a:t>
            </a:r>
          </a:p>
        </p:txBody>
      </p:sp>
      <p:sp>
        <p:nvSpPr>
          <p:cNvPr id="15363" name="Content Placeholder 5">
            <a:extLst>
              <a:ext uri="{FF2B5EF4-FFF2-40B4-BE49-F238E27FC236}">
                <a16:creationId xmlns:a16="http://schemas.microsoft.com/office/drawing/2014/main" id="{A5783C59-CCD0-50E5-60F3-27D7410408E7}"/>
              </a:ext>
            </a:extLst>
          </p:cNvPr>
          <p:cNvSpPr>
            <a:spLocks noGrp="1"/>
          </p:cNvSpPr>
          <p:nvPr>
            <p:ph idx="1"/>
          </p:nvPr>
        </p:nvSpPr>
        <p:spPr>
          <a:xfrm>
            <a:off x="477970" y="1719617"/>
            <a:ext cx="11474449" cy="4667535"/>
          </a:xfrm>
        </p:spPr>
        <p:txBody>
          <a:bodyPr/>
          <a:lstStyle/>
          <a:p>
            <a:pPr marL="455019" indent="-455073">
              <a:defRPr/>
            </a:pPr>
            <a:r>
              <a:rPr lang="en-US" altLang="en-US" sz="2667" dirty="0"/>
              <a:t>Stage 2 (SA6):</a:t>
            </a:r>
          </a:p>
          <a:p>
            <a:pPr marL="986342" lvl="1" indent="-455073">
              <a:defRPr/>
            </a:pPr>
            <a:endParaRPr lang="en-US" altLang="en-US" sz="2133" dirty="0"/>
          </a:p>
          <a:p>
            <a:pPr marL="455019" indent="-455073">
              <a:defRPr/>
            </a:pPr>
            <a:endParaRPr lang="en-US" altLang="en-US" sz="2133" dirty="0"/>
          </a:p>
          <a:p>
            <a:pPr marL="455019" indent="-455073">
              <a:defRPr/>
            </a:pPr>
            <a:endParaRPr lang="en-US" altLang="en-US" sz="2133" dirty="0"/>
          </a:p>
          <a:p>
            <a:pPr marL="455019" indent="-455073">
              <a:defRPr/>
            </a:pPr>
            <a:endParaRPr lang="en-US" altLang="en-US" sz="2133" dirty="0"/>
          </a:p>
          <a:p>
            <a:pPr marL="455019" indent="-455073">
              <a:defRPr/>
            </a:pPr>
            <a:endParaRPr lang="en-US" altLang="en-US" sz="2133" dirty="0"/>
          </a:p>
          <a:p>
            <a:pPr marL="455019" indent="-455073">
              <a:defRPr/>
            </a:pPr>
            <a:endParaRPr lang="en-US" altLang="en-US" sz="2133" dirty="0"/>
          </a:p>
          <a:p>
            <a:pPr marL="455019" indent="-455073">
              <a:defRPr/>
            </a:pPr>
            <a:endParaRPr lang="en-US" altLang="en-US" sz="2133" dirty="0"/>
          </a:p>
          <a:p>
            <a:pPr marL="455019" indent="-455073">
              <a:defRPr/>
            </a:pPr>
            <a:endParaRPr lang="en-US" altLang="en-US" sz="2133" dirty="0"/>
          </a:p>
          <a:p>
            <a:pPr marL="986342" lvl="1" indent="-455073">
              <a:defRPr/>
            </a:pPr>
            <a:r>
              <a:rPr lang="en-US" altLang="en-US" sz="2133" dirty="0"/>
              <a:t>Also, in Rel-20: SA4’s </a:t>
            </a:r>
            <a:r>
              <a:rPr lang="en-GB" altLang="en-US" sz="2133" dirty="0"/>
              <a:t>Study on Ultra Low Bitrate Speech Codec  (FS_ULBC, UID 1070055)</a:t>
            </a:r>
          </a:p>
          <a:p>
            <a:pPr marL="986342" lvl="1" indent="-455073">
              <a:defRPr/>
            </a:pPr>
            <a:r>
              <a:rPr lang="en-US" altLang="en-US" sz="2133" dirty="0"/>
              <a:t>Technical work not started</a:t>
            </a:r>
          </a:p>
        </p:txBody>
      </p:sp>
      <p:graphicFrame>
        <p:nvGraphicFramePr>
          <p:cNvPr id="3" name="Table 2">
            <a:extLst>
              <a:ext uri="{FF2B5EF4-FFF2-40B4-BE49-F238E27FC236}">
                <a16:creationId xmlns:a16="http://schemas.microsoft.com/office/drawing/2014/main" id="{2962255C-6FAE-78D3-FF69-592B1E09ED54}"/>
              </a:ext>
            </a:extLst>
          </p:cNvPr>
          <p:cNvGraphicFramePr>
            <a:graphicFrameLocks noGrp="1"/>
          </p:cNvGraphicFramePr>
          <p:nvPr>
            <p:extLst>
              <p:ext uri="{D42A27DB-BD31-4B8C-83A1-F6EECF244321}">
                <p14:modId xmlns:p14="http://schemas.microsoft.com/office/powerpoint/2010/main" val="3977515707"/>
              </p:ext>
            </p:extLst>
          </p:nvPr>
        </p:nvGraphicFramePr>
        <p:xfrm>
          <a:off x="1135194" y="2209077"/>
          <a:ext cx="10160000" cy="3055620"/>
        </p:xfrm>
        <a:graphic>
          <a:graphicData uri="http://schemas.openxmlformats.org/drawingml/2006/table">
            <a:tbl>
              <a:tblPr/>
              <a:tblGrid>
                <a:gridCol w="811785">
                  <a:extLst>
                    <a:ext uri="{9D8B030D-6E8A-4147-A177-3AD203B41FA5}">
                      <a16:colId xmlns:a16="http://schemas.microsoft.com/office/drawing/2014/main" val="681369161"/>
                    </a:ext>
                  </a:extLst>
                </a:gridCol>
                <a:gridCol w="7039700">
                  <a:extLst>
                    <a:ext uri="{9D8B030D-6E8A-4147-A177-3AD203B41FA5}">
                      <a16:colId xmlns:a16="http://schemas.microsoft.com/office/drawing/2014/main" val="2792222058"/>
                    </a:ext>
                  </a:extLst>
                </a:gridCol>
                <a:gridCol w="1763096">
                  <a:extLst>
                    <a:ext uri="{9D8B030D-6E8A-4147-A177-3AD203B41FA5}">
                      <a16:colId xmlns:a16="http://schemas.microsoft.com/office/drawing/2014/main" val="1336620257"/>
                    </a:ext>
                  </a:extLst>
                </a:gridCol>
                <a:gridCol w="545419">
                  <a:extLst>
                    <a:ext uri="{9D8B030D-6E8A-4147-A177-3AD203B41FA5}">
                      <a16:colId xmlns:a16="http://schemas.microsoft.com/office/drawing/2014/main" val="1359659464"/>
                    </a:ext>
                  </a:extLst>
                </a:gridCol>
              </a:tblGrid>
              <a:tr h="337820">
                <a:tc>
                  <a:txBody>
                    <a:bodyPr/>
                    <a:lstStyle/>
                    <a:p>
                      <a:pPr algn="l" fontAlgn="t"/>
                      <a:r>
                        <a:rPr lang="en-GB" sz="1100" b="0" i="0" u="none" strike="noStrike">
                          <a:solidFill>
                            <a:srgbClr val="363636"/>
                          </a:solidFill>
                          <a:effectLst/>
                          <a:latin typeface="Arial" panose="020B0604020202020204" pitchFamily="34" charset="0"/>
                        </a:rPr>
                        <a:t>Unique_ID</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dirty="0">
                          <a:solidFill>
                            <a:srgbClr val="363636"/>
                          </a:solidFill>
                          <a:effectLst/>
                          <a:latin typeface="Arial" panose="020B0604020202020204" pitchFamily="34" charset="0"/>
                        </a:rPr>
                        <a:t>Name</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363636"/>
                          </a:solidFill>
                          <a:effectLst/>
                          <a:latin typeface="Arial" panose="020B0604020202020204" pitchFamily="34" charset="0"/>
                        </a:rPr>
                        <a:t>Acronym</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363636"/>
                          </a:solidFill>
                          <a:effectLst/>
                          <a:latin typeface="Arial" panose="020B0604020202020204" pitchFamily="34" charset="0"/>
                        </a:rPr>
                        <a:t>ResourceNames</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0265998"/>
                  </a:ext>
                </a:extLst>
              </a:tr>
              <a:tr h="254000">
                <a:tc>
                  <a:txBody>
                    <a:bodyPr/>
                    <a:lstStyle/>
                    <a:p>
                      <a:pPr algn="l" fontAlgn="t"/>
                      <a:r>
                        <a:rPr lang="en-GB" sz="1100" b="0" i="0" u="none" strike="noStrike">
                          <a:solidFill>
                            <a:srgbClr val="000000"/>
                          </a:solidFill>
                          <a:effectLst/>
                          <a:latin typeface="Arial" panose="020B0604020202020204" pitchFamily="34" charset="0"/>
                        </a:rPr>
                        <a:t>1070025</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Logging and recording of mission critical services, Phase 2 </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FS_MCLOG_Ph2</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dirty="0">
                          <a:solidFill>
                            <a:srgbClr val="000000"/>
                          </a:solidFill>
                          <a:effectLst/>
                          <a:latin typeface="Arial" panose="020B0604020202020204" pitchFamily="34" charset="0"/>
                        </a:rPr>
                        <a:t>S6</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29652569"/>
                  </a:ext>
                </a:extLst>
              </a:tr>
              <a:tr h="254000">
                <a:tc>
                  <a:txBody>
                    <a:bodyPr/>
                    <a:lstStyle/>
                    <a:p>
                      <a:pPr algn="l" fontAlgn="t"/>
                      <a:r>
                        <a:rPr lang="en-GB" sz="1100" b="0" i="0" u="none" strike="noStrike">
                          <a:solidFill>
                            <a:srgbClr val="000000"/>
                          </a:solidFill>
                          <a:effectLst/>
                          <a:latin typeface="Arial" panose="020B0604020202020204" pitchFamily="34" charset="0"/>
                        </a:rPr>
                        <a:t>1070024</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Discreet listening and monitoring of mission critical services, Phase 2 </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FS_MCDISC_Ph2</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S6</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67542875"/>
                  </a:ext>
                </a:extLst>
              </a:tr>
              <a:tr h="254000">
                <a:tc>
                  <a:txBody>
                    <a:bodyPr/>
                    <a:lstStyle/>
                    <a:p>
                      <a:pPr algn="l" fontAlgn="t"/>
                      <a:r>
                        <a:rPr lang="en-GB" sz="1100" b="0" i="0" u="none" strike="noStrike">
                          <a:solidFill>
                            <a:srgbClr val="000000"/>
                          </a:solidFill>
                          <a:effectLst/>
                          <a:latin typeface="Arial" panose="020B0604020202020204" pitchFamily="34" charset="0"/>
                        </a:rPr>
                        <a:t>1070026</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Application enabler for XR Services Phase 3 </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FS_XRM_Ph3_APP</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S6</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6609093"/>
                  </a:ext>
                </a:extLst>
              </a:tr>
              <a:tr h="254000">
                <a:tc>
                  <a:txBody>
                    <a:bodyPr/>
                    <a:lstStyle/>
                    <a:p>
                      <a:pPr algn="l" fontAlgn="t"/>
                      <a:r>
                        <a:rPr lang="en-GB" sz="1100" b="0" i="0" u="none" strike="noStrike">
                          <a:solidFill>
                            <a:srgbClr val="000000"/>
                          </a:solidFill>
                          <a:effectLst/>
                          <a:latin typeface="Arial" panose="020B0604020202020204" pitchFamily="34" charset="0"/>
                        </a:rPr>
                        <a:t>1070027</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SEAL data delivery Phase 3 </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FS_SEALDD_Ph3</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S6</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35809768"/>
                  </a:ext>
                </a:extLst>
              </a:tr>
              <a:tr h="254000">
                <a:tc>
                  <a:txBody>
                    <a:bodyPr/>
                    <a:lstStyle/>
                    <a:p>
                      <a:pPr algn="l" fontAlgn="t"/>
                      <a:r>
                        <a:rPr lang="en-GB" sz="1100" b="0" i="0" u="none" strike="noStrike">
                          <a:solidFill>
                            <a:srgbClr val="000000"/>
                          </a:solidFill>
                          <a:effectLst/>
                          <a:latin typeface="Arial" panose="020B0604020202020204" pitchFamily="34" charset="0"/>
                        </a:rPr>
                        <a:t>1070028</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Application enablement aspects for MMTel Phase 2 </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FS_MMTel_Ph2_APP</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S6</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599702"/>
                  </a:ext>
                </a:extLst>
              </a:tr>
              <a:tr h="254000">
                <a:tc>
                  <a:txBody>
                    <a:bodyPr/>
                    <a:lstStyle/>
                    <a:p>
                      <a:pPr algn="l" fontAlgn="t"/>
                      <a:r>
                        <a:rPr lang="en-GB" sz="1100" b="0" i="0" u="none" strike="noStrike">
                          <a:solidFill>
                            <a:srgbClr val="000000"/>
                          </a:solidFill>
                          <a:effectLst/>
                          <a:latin typeface="Arial" panose="020B0604020202020204" pitchFamily="34" charset="0"/>
                        </a:rPr>
                        <a:t>1070029</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Application enablement for AI/ML service Phase 2 </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FS_AIML_App_Ph2</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S6</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47739601"/>
                  </a:ext>
                </a:extLst>
              </a:tr>
              <a:tr h="254000">
                <a:tc>
                  <a:txBody>
                    <a:bodyPr/>
                    <a:lstStyle/>
                    <a:p>
                      <a:pPr algn="l" fontAlgn="t"/>
                      <a:r>
                        <a:rPr lang="en-GB" sz="1100" b="0" i="0" u="none" strike="noStrike">
                          <a:solidFill>
                            <a:srgbClr val="000000"/>
                          </a:solidFill>
                          <a:effectLst/>
                          <a:latin typeface="Arial" panose="020B0604020202020204" pitchFamily="34" charset="0"/>
                        </a:rPr>
                        <a:t>1070030</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Stage 2 for Mission Critical Services for UE-to-UE and UE-to-Network over multi-hop relay </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MultiHop-MC</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S6</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0216571"/>
                  </a:ext>
                </a:extLst>
              </a:tr>
              <a:tr h="254000">
                <a:tc>
                  <a:txBody>
                    <a:bodyPr/>
                    <a:lstStyle/>
                    <a:p>
                      <a:pPr algn="l" fontAlgn="t"/>
                      <a:r>
                        <a:rPr lang="en-GB" sz="1100" b="0" i="0" u="none" strike="noStrike">
                          <a:solidFill>
                            <a:srgbClr val="000000"/>
                          </a:solidFill>
                          <a:effectLst/>
                          <a:latin typeface="Arial" panose="020B0604020202020204" pitchFamily="34" charset="0"/>
                        </a:rPr>
                        <a:t>1070032</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Stage 2 for Enhanced Mission Critical Services Architecture Phase 2 </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enhMC_Ph2-MC</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S6</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3021086"/>
                  </a:ext>
                </a:extLst>
              </a:tr>
              <a:tr h="254000">
                <a:tc>
                  <a:txBody>
                    <a:bodyPr/>
                    <a:lstStyle/>
                    <a:p>
                      <a:pPr algn="l" fontAlgn="t"/>
                      <a:r>
                        <a:rPr lang="en-GB" sz="1100" b="0" i="0" u="none" strike="noStrike">
                          <a:solidFill>
                            <a:srgbClr val="000000"/>
                          </a:solidFill>
                          <a:effectLst/>
                          <a:latin typeface="Arial" panose="020B0604020202020204" pitchFamily="34" charset="0"/>
                        </a:rPr>
                        <a:t>1070033</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Stage 2 for application enablement for mobile metaverse services Phase 2 </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Metaverse_Ph2-APP</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dirty="0">
                          <a:solidFill>
                            <a:srgbClr val="000000"/>
                          </a:solidFill>
                          <a:effectLst/>
                          <a:latin typeface="Arial" panose="020B0604020202020204" pitchFamily="34" charset="0"/>
                        </a:rPr>
                        <a:t>S6</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9026872"/>
                  </a:ext>
                </a:extLst>
              </a:tr>
              <a:tr h="254000">
                <a:tc>
                  <a:txBody>
                    <a:bodyPr/>
                    <a:lstStyle/>
                    <a:p>
                      <a:pPr algn="l" fontAlgn="t"/>
                      <a:r>
                        <a:rPr lang="en-GB" sz="1100" b="0" i="0" u="none" strike="noStrike">
                          <a:solidFill>
                            <a:srgbClr val="000000"/>
                          </a:solidFill>
                          <a:effectLst/>
                          <a:latin typeface="Arial" panose="020B0604020202020204" pitchFamily="34" charset="0"/>
                        </a:rPr>
                        <a:t>1070031</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Stage 2 for Railways specific Enhancements to Mission Critical Services Phase 6 </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a:solidFill>
                            <a:srgbClr val="000000"/>
                          </a:solidFill>
                          <a:effectLst/>
                          <a:latin typeface="Arial" panose="020B0604020202020204" pitchFamily="34" charset="0"/>
                        </a:rPr>
                        <a:t>FRMCS_Ph6-MC</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100" b="0" i="0" u="none" strike="noStrike" dirty="0">
                          <a:solidFill>
                            <a:srgbClr val="000000"/>
                          </a:solidFill>
                          <a:effectLst/>
                          <a:latin typeface="Arial" panose="020B0604020202020204" pitchFamily="34" charset="0"/>
                        </a:rPr>
                        <a:t>S6</a:t>
                      </a:r>
                    </a:p>
                  </a:txBody>
                  <a:tcPr marL="12700" marR="12700" marT="127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24475142"/>
                  </a:ext>
                </a:extLst>
              </a:tr>
            </a:tbl>
          </a:graphicData>
        </a:graphic>
      </p:graphicFrame>
    </p:spTree>
    <p:extLst>
      <p:ext uri="{BB962C8B-B14F-4D97-AF65-F5344CB8AC3E}">
        <p14:creationId xmlns:p14="http://schemas.microsoft.com/office/powerpoint/2010/main" val="67338838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2148019" y="83787"/>
            <a:ext cx="6551259" cy="922763"/>
          </a:xfrm>
        </p:spPr>
        <p:txBody>
          <a:bodyPr>
            <a:normAutofit/>
          </a:bodyPr>
          <a:lstStyle/>
          <a:p>
            <a:pPr eaLnBrk="0" fontAlgn="base" hangingPunct="0">
              <a:spcAft>
                <a:spcPct val="0"/>
              </a:spcAft>
            </a:pPr>
            <a:r>
              <a:rPr lang="en-GB" dirty="0"/>
              <a:t>Overall 3GPP 6G Workplan</a:t>
            </a:r>
          </a:p>
        </p:txBody>
      </p:sp>
      <p:sp>
        <p:nvSpPr>
          <p:cNvPr id="4" name="Rectangle: Rounded Corners 3">
            <a:extLst>
              <a:ext uri="{FF2B5EF4-FFF2-40B4-BE49-F238E27FC236}">
                <a16:creationId xmlns:a16="http://schemas.microsoft.com/office/drawing/2014/main" id="{19A3791E-7201-0E53-FC67-E151A2200D04}"/>
              </a:ext>
            </a:extLst>
          </p:cNvPr>
          <p:cNvSpPr/>
          <p:nvPr/>
        </p:nvSpPr>
        <p:spPr>
          <a:xfrm>
            <a:off x="681441" y="1282014"/>
            <a:ext cx="11010900" cy="1224162"/>
          </a:xfrm>
          <a:prstGeom prst="roundRect">
            <a:avLst>
              <a:gd name="adj" fmla="val 10000"/>
            </a:avLst>
          </a:prstGeom>
          <a:solidFill>
            <a:schemeClr val="accent1">
              <a:lumMod val="20000"/>
              <a:lumOff val="80000"/>
            </a:schemeClr>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5" name="Rectangle 4" descr="Meeting">
            <a:extLst>
              <a:ext uri="{FF2B5EF4-FFF2-40B4-BE49-F238E27FC236}">
                <a16:creationId xmlns:a16="http://schemas.microsoft.com/office/drawing/2014/main" id="{D0864BD2-FF58-96A9-3DA6-4F8718C21C3A}"/>
              </a:ext>
            </a:extLst>
          </p:cNvPr>
          <p:cNvSpPr/>
          <p:nvPr/>
        </p:nvSpPr>
        <p:spPr>
          <a:xfrm>
            <a:off x="972266" y="1498331"/>
            <a:ext cx="528774" cy="528774"/>
          </a:xfrm>
          <a:prstGeom prst="rect">
            <a:avLst/>
          </a:prstGeom>
          <a: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ntelOne Display Light" panose="020B0403020203020204" pitchFamily="34" charset="0"/>
            </a:endParaRPr>
          </a:p>
        </p:txBody>
      </p:sp>
      <p:sp>
        <p:nvSpPr>
          <p:cNvPr id="6" name="Freeform: Shape 5">
            <a:extLst>
              <a:ext uri="{FF2B5EF4-FFF2-40B4-BE49-F238E27FC236}">
                <a16:creationId xmlns:a16="http://schemas.microsoft.com/office/drawing/2014/main" id="{5C1D5485-A08E-0B87-6B7F-9BF6A03BB495}"/>
              </a:ext>
            </a:extLst>
          </p:cNvPr>
          <p:cNvSpPr/>
          <p:nvPr/>
        </p:nvSpPr>
        <p:spPr>
          <a:xfrm>
            <a:off x="1791866" y="1282014"/>
            <a:ext cx="4755581" cy="961407"/>
          </a:xfrm>
          <a:custGeom>
            <a:avLst/>
            <a:gdLst>
              <a:gd name="connsiteX0" fmla="*/ 0 w 9899388"/>
              <a:gd name="connsiteY0" fmla="*/ 0 h 961407"/>
              <a:gd name="connsiteX1" fmla="*/ 9899388 w 9899388"/>
              <a:gd name="connsiteY1" fmla="*/ 0 h 961407"/>
              <a:gd name="connsiteX2" fmla="*/ 9899388 w 9899388"/>
              <a:gd name="connsiteY2" fmla="*/ 961407 h 961407"/>
              <a:gd name="connsiteX3" fmla="*/ 0 w 9899388"/>
              <a:gd name="connsiteY3" fmla="*/ 961407 h 961407"/>
              <a:gd name="connsiteX4" fmla="*/ 0 w 9899388"/>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99388" h="961407">
                <a:moveTo>
                  <a:pt x="0" y="0"/>
                </a:moveTo>
                <a:lnTo>
                  <a:pt x="9899388" y="0"/>
                </a:lnTo>
                <a:lnTo>
                  <a:pt x="9899388"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rPr>
              <a:t>Stage-1 workshop on IMT2030 use cases</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7" name="Rectangle: Rounded Corners 6">
            <a:extLst>
              <a:ext uri="{FF2B5EF4-FFF2-40B4-BE49-F238E27FC236}">
                <a16:creationId xmlns:a16="http://schemas.microsoft.com/office/drawing/2014/main" id="{6813EC80-8112-3EB5-8D3B-DBE20C26D665}"/>
              </a:ext>
            </a:extLst>
          </p:cNvPr>
          <p:cNvSpPr/>
          <p:nvPr/>
        </p:nvSpPr>
        <p:spPr>
          <a:xfrm>
            <a:off x="680354" y="2716896"/>
            <a:ext cx="11010900" cy="825920"/>
          </a:xfrm>
          <a:prstGeom prst="roundRect">
            <a:avLst>
              <a:gd name="adj" fmla="val 10000"/>
            </a:avLst>
          </a:prstGeom>
          <a:solidFill>
            <a:schemeClr val="accent1">
              <a:lumMod val="20000"/>
              <a:lumOff val="80000"/>
            </a:schemeClr>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9" name="Freeform: Shape 8">
            <a:extLst>
              <a:ext uri="{FF2B5EF4-FFF2-40B4-BE49-F238E27FC236}">
                <a16:creationId xmlns:a16="http://schemas.microsoft.com/office/drawing/2014/main" id="{2B130AC5-3E72-8256-70DB-4BCBF8227351}"/>
              </a:ext>
            </a:extLst>
          </p:cNvPr>
          <p:cNvSpPr/>
          <p:nvPr/>
        </p:nvSpPr>
        <p:spPr>
          <a:xfrm>
            <a:off x="1791866" y="2465182"/>
            <a:ext cx="4954905" cy="1112517"/>
          </a:xfrm>
          <a:custGeom>
            <a:avLst/>
            <a:gdLst>
              <a:gd name="connsiteX0" fmla="*/ 0 w 4954905"/>
              <a:gd name="connsiteY0" fmla="*/ 0 h 961407"/>
              <a:gd name="connsiteX1" fmla="*/ 4954905 w 4954905"/>
              <a:gd name="connsiteY1" fmla="*/ 0 h 961407"/>
              <a:gd name="connsiteX2" fmla="*/ 4954905 w 4954905"/>
              <a:gd name="connsiteY2" fmla="*/ 961407 h 961407"/>
              <a:gd name="connsiteX3" fmla="*/ 0 w 4954905"/>
              <a:gd name="connsiteY3" fmla="*/ 961407 h 961407"/>
              <a:gd name="connsiteX4" fmla="*/ 0 w 4954905"/>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905" h="961407">
                <a:moveTo>
                  <a:pt x="0" y="0"/>
                </a:moveTo>
                <a:lnTo>
                  <a:pt x="4954905" y="0"/>
                </a:lnTo>
                <a:lnTo>
                  <a:pt x="4954905"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rPr>
              <a:t>First 3GPP TSG-wide 6G Workshop</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10" name="Freeform: Shape 9">
            <a:extLst>
              <a:ext uri="{FF2B5EF4-FFF2-40B4-BE49-F238E27FC236}">
                <a16:creationId xmlns:a16="http://schemas.microsoft.com/office/drawing/2014/main" id="{34402F7C-2FBB-ADFB-7A10-319A0B259D81}"/>
              </a:ext>
            </a:extLst>
          </p:cNvPr>
          <p:cNvSpPr/>
          <p:nvPr/>
        </p:nvSpPr>
        <p:spPr>
          <a:xfrm>
            <a:off x="7212795" y="2656206"/>
            <a:ext cx="4295222" cy="581175"/>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R="0" lvl="0" defTabSz="488950" rtl="0" eaLnBrk="1" fontAlgn="auto" latinLnBrk="0" hangingPunct="1">
              <a:lnSpc>
                <a:spcPct val="100000"/>
              </a:lnSpc>
              <a:spcBef>
                <a:spcPct val="0"/>
              </a:spcBef>
              <a:spcAft>
                <a:spcPts val="100"/>
              </a:spcAft>
              <a:buClrTx/>
              <a:buSzTx/>
              <a:tabLst/>
              <a:defRPr/>
            </a:pPr>
            <a:r>
              <a:rPr lang="en-US" sz="1200" dirty="0">
                <a:solidFill>
                  <a:srgbClr val="000000"/>
                </a:solidFill>
                <a:latin typeface="Montserrat" panose="00000500000000000000" pitchFamily="2" charset="0"/>
              </a:rPr>
              <a:t>To discuss vision &amp; priorities for next generation RAN, system architecture, CN and protocols. </a:t>
            </a:r>
          </a:p>
        </p:txBody>
      </p:sp>
      <p:sp>
        <p:nvSpPr>
          <p:cNvPr id="11" name="Rectangle: Rounded Corners 10">
            <a:extLst>
              <a:ext uri="{FF2B5EF4-FFF2-40B4-BE49-F238E27FC236}">
                <a16:creationId xmlns:a16="http://schemas.microsoft.com/office/drawing/2014/main" id="{22E0F29F-E151-39B2-3D2F-DDB436BDEF3A}"/>
              </a:ext>
            </a:extLst>
          </p:cNvPr>
          <p:cNvSpPr/>
          <p:nvPr/>
        </p:nvSpPr>
        <p:spPr>
          <a:xfrm>
            <a:off x="681441" y="3775270"/>
            <a:ext cx="11010900" cy="1090076"/>
          </a:xfrm>
          <a:prstGeom prst="roundRect">
            <a:avLst>
              <a:gd name="adj" fmla="val 10000"/>
            </a:avLst>
          </a:prstGeom>
          <a:solidFill>
            <a:schemeClr val="accent1">
              <a:lumMod val="20000"/>
              <a:lumOff val="80000"/>
            </a:schemeClr>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E6E45F5F-302F-D8B2-313C-3E97FF7FCE10}"/>
              </a:ext>
            </a:extLst>
          </p:cNvPr>
          <p:cNvSpPr/>
          <p:nvPr/>
        </p:nvSpPr>
        <p:spPr>
          <a:xfrm>
            <a:off x="1791866" y="3963804"/>
            <a:ext cx="4954905" cy="695875"/>
          </a:xfrm>
          <a:custGeom>
            <a:avLst/>
            <a:gdLst>
              <a:gd name="connsiteX0" fmla="*/ 0 w 4954905"/>
              <a:gd name="connsiteY0" fmla="*/ 0 h 961407"/>
              <a:gd name="connsiteX1" fmla="*/ 4954905 w 4954905"/>
              <a:gd name="connsiteY1" fmla="*/ 0 h 961407"/>
              <a:gd name="connsiteX2" fmla="*/ 4954905 w 4954905"/>
              <a:gd name="connsiteY2" fmla="*/ 961407 h 961407"/>
              <a:gd name="connsiteX3" fmla="*/ 0 w 4954905"/>
              <a:gd name="connsiteY3" fmla="*/ 961407 h 961407"/>
              <a:gd name="connsiteX4" fmla="*/ 0 w 4954905"/>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905" h="961407">
                <a:moveTo>
                  <a:pt x="0" y="0"/>
                </a:moveTo>
                <a:lnTo>
                  <a:pt x="4954905" y="0"/>
                </a:lnTo>
                <a:lnTo>
                  <a:pt x="4954905"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000" b="1"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rPr>
              <a:t>Studies for 6G</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13" name="Freeform: Shape 12">
            <a:extLst>
              <a:ext uri="{FF2B5EF4-FFF2-40B4-BE49-F238E27FC236}">
                <a16:creationId xmlns:a16="http://schemas.microsoft.com/office/drawing/2014/main" id="{67DA3A5D-ED13-57F6-EABD-A27BA71F0371}"/>
              </a:ext>
            </a:extLst>
          </p:cNvPr>
          <p:cNvSpPr/>
          <p:nvPr/>
        </p:nvSpPr>
        <p:spPr>
          <a:xfrm>
            <a:off x="4600321" y="3971900"/>
            <a:ext cx="2146450" cy="695875"/>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US" sz="2000" b="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from </a:t>
            </a:r>
            <a:r>
              <a:rPr kumimoji="0" lang="en-US" sz="2000" b="1"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Release 20</a:t>
            </a: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14" name="Rectangle: Rounded Corners 13">
            <a:extLst>
              <a:ext uri="{FF2B5EF4-FFF2-40B4-BE49-F238E27FC236}">
                <a16:creationId xmlns:a16="http://schemas.microsoft.com/office/drawing/2014/main" id="{F9CEFE5E-35BD-58A8-9087-6AB72F0E94F5}"/>
              </a:ext>
            </a:extLst>
          </p:cNvPr>
          <p:cNvSpPr/>
          <p:nvPr/>
        </p:nvSpPr>
        <p:spPr>
          <a:xfrm>
            <a:off x="681441" y="5088417"/>
            <a:ext cx="11010900" cy="1230652"/>
          </a:xfrm>
          <a:prstGeom prst="roundRect">
            <a:avLst>
              <a:gd name="adj" fmla="val 10000"/>
            </a:avLst>
          </a:prstGeom>
          <a:solidFill>
            <a:schemeClr val="accent1">
              <a:lumMod val="20000"/>
              <a:lumOff val="80000"/>
            </a:schemeClr>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5" name="Rectangle 14" descr="Books">
            <a:extLst>
              <a:ext uri="{FF2B5EF4-FFF2-40B4-BE49-F238E27FC236}">
                <a16:creationId xmlns:a16="http://schemas.microsoft.com/office/drawing/2014/main" id="{5466BA00-F8E7-6776-CB6B-E440F7224209}"/>
              </a:ext>
            </a:extLst>
          </p:cNvPr>
          <p:cNvSpPr/>
          <p:nvPr/>
        </p:nvSpPr>
        <p:spPr>
          <a:xfrm>
            <a:off x="1069805" y="4197111"/>
            <a:ext cx="353805" cy="350679"/>
          </a:xfrm>
          <a:prstGeom prst="rect">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IntelOne Display Light" panose="020B0403020203020204" pitchFamily="34" charset="0"/>
            </a:endParaRPr>
          </a:p>
        </p:txBody>
      </p:sp>
      <p:sp>
        <p:nvSpPr>
          <p:cNvPr id="16" name="Freeform: Shape 15">
            <a:extLst>
              <a:ext uri="{FF2B5EF4-FFF2-40B4-BE49-F238E27FC236}">
                <a16:creationId xmlns:a16="http://schemas.microsoft.com/office/drawing/2014/main" id="{AE99BEAE-AD1C-170A-B990-E9395B44F9BF}"/>
              </a:ext>
            </a:extLst>
          </p:cNvPr>
          <p:cNvSpPr/>
          <p:nvPr/>
        </p:nvSpPr>
        <p:spPr>
          <a:xfrm>
            <a:off x="1791866" y="5442774"/>
            <a:ext cx="4954905" cy="538765"/>
          </a:xfrm>
          <a:custGeom>
            <a:avLst/>
            <a:gdLst>
              <a:gd name="connsiteX0" fmla="*/ 0 w 4954905"/>
              <a:gd name="connsiteY0" fmla="*/ 0 h 961407"/>
              <a:gd name="connsiteX1" fmla="*/ 4954905 w 4954905"/>
              <a:gd name="connsiteY1" fmla="*/ 0 h 961407"/>
              <a:gd name="connsiteX2" fmla="*/ 4954905 w 4954905"/>
              <a:gd name="connsiteY2" fmla="*/ 961407 h 961407"/>
              <a:gd name="connsiteX3" fmla="*/ 0 w 4954905"/>
              <a:gd name="connsiteY3" fmla="*/ 961407 h 961407"/>
              <a:gd name="connsiteX4" fmla="*/ 0 w 4954905"/>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905" h="961407">
                <a:moveTo>
                  <a:pt x="0" y="0"/>
                </a:moveTo>
                <a:lnTo>
                  <a:pt x="4954905" y="0"/>
                </a:lnTo>
                <a:lnTo>
                  <a:pt x="4954905"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000" b="1"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Normative work for 6G</a:t>
            </a:r>
            <a:endParaRPr kumimoji="0" lang="en-US" sz="2000" b="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17" name="Freeform: Shape 16">
            <a:extLst>
              <a:ext uri="{FF2B5EF4-FFF2-40B4-BE49-F238E27FC236}">
                <a16:creationId xmlns:a16="http://schemas.microsoft.com/office/drawing/2014/main" id="{AE7F300C-B361-E27B-D012-7BD22E029657}"/>
              </a:ext>
            </a:extLst>
          </p:cNvPr>
          <p:cNvSpPr/>
          <p:nvPr/>
        </p:nvSpPr>
        <p:spPr>
          <a:xfrm>
            <a:off x="4614716" y="5432712"/>
            <a:ext cx="1915797" cy="538765"/>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US" sz="2000" b="0"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rPr>
              <a:t>from </a:t>
            </a:r>
            <a:r>
              <a:rPr kumimoji="0" lang="en-US" sz="2000" b="1"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rPr>
              <a:t>Release 21</a:t>
            </a:r>
            <a:endParaRPr kumimoji="0" lang="en-US" sz="2000" b="0"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endParaRPr>
          </a:p>
        </p:txBody>
      </p:sp>
      <p:sp>
        <p:nvSpPr>
          <p:cNvPr id="19" name="Freeform: Shape 18">
            <a:extLst>
              <a:ext uri="{FF2B5EF4-FFF2-40B4-BE49-F238E27FC236}">
                <a16:creationId xmlns:a16="http://schemas.microsoft.com/office/drawing/2014/main" id="{BBC9C7AE-DC69-774A-DD51-C509B842C512}"/>
              </a:ext>
            </a:extLst>
          </p:cNvPr>
          <p:cNvSpPr/>
          <p:nvPr/>
        </p:nvSpPr>
        <p:spPr>
          <a:xfrm>
            <a:off x="1811507" y="1870428"/>
            <a:ext cx="4339614" cy="408780"/>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US" sz="1200" i="0" u="none" strike="noStrike" kern="1200" cap="none" spc="0" normalizeH="0" baseline="0" noProof="0">
                <a:ln>
                  <a:noFill/>
                </a:ln>
                <a:solidFill>
                  <a:prstClr val="black">
                    <a:hueOff val="0"/>
                    <a:satOff val="0"/>
                    <a:lumOff val="0"/>
                    <a:alphaOff val="0"/>
                  </a:prstClr>
                </a:solidFill>
                <a:effectLst/>
                <a:uLnTx/>
                <a:uFillTx/>
                <a:latin typeface="IntelOne Display Light" panose="020B0403020203020204" pitchFamily="34" charset="0"/>
              </a:rPr>
              <a:t>Rotterdam, Netherland, May 8 – 10, 2024</a:t>
            </a:r>
          </a:p>
        </p:txBody>
      </p:sp>
      <p:sp>
        <p:nvSpPr>
          <p:cNvPr id="20" name="TextBox 19">
            <a:extLst>
              <a:ext uri="{FF2B5EF4-FFF2-40B4-BE49-F238E27FC236}">
                <a16:creationId xmlns:a16="http://schemas.microsoft.com/office/drawing/2014/main" id="{B3110BA2-0203-956B-9377-697F5C516533}"/>
              </a:ext>
            </a:extLst>
          </p:cNvPr>
          <p:cNvSpPr txBox="1"/>
          <p:nvPr/>
        </p:nvSpPr>
        <p:spPr>
          <a:xfrm>
            <a:off x="8045047" y="2034146"/>
            <a:ext cx="2944667" cy="53860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200" b="1" i="0" u="none" strike="noStrike" kern="1200" cap="none" spc="0" normalizeH="0" baseline="0" noProof="0" dirty="0">
                <a:ln>
                  <a:noFill/>
                </a:ln>
                <a:solidFill>
                  <a:srgbClr val="46A800"/>
                </a:solidFill>
                <a:effectLst/>
                <a:uLnTx/>
                <a:uFillTx/>
                <a:latin typeface="Montserrat" panose="00000500000000000000" pitchFamily="50" charset="0"/>
                <a:ea typeface="+mn-ea"/>
                <a:cs typeface="+mn-cs"/>
                <a:sym typeface="Helvetica"/>
              </a:rPr>
              <a:t>Workshop Summary: </a:t>
            </a:r>
            <a:r>
              <a:rPr kumimoji="0" lang="en-GB" sz="1200" b="1" i="0" u="none" strike="noStrike" kern="1200" cap="none" spc="0" normalizeH="0" baseline="0" noProof="0" dirty="0">
                <a:ln>
                  <a:noFill/>
                </a:ln>
                <a:solidFill>
                  <a:srgbClr val="46A800"/>
                </a:solidFill>
                <a:effectLst/>
                <a:uLnTx/>
                <a:uFillTx/>
                <a:latin typeface="Montserrat" panose="00000500000000000000" pitchFamily="50" charset="0"/>
                <a:ea typeface="+mn-ea"/>
                <a:cs typeface="+mn-cs"/>
                <a:sym typeface="Helvetica"/>
                <a:hlinkClick r:id="rId6">
                  <a:extLst>
                    <a:ext uri="{A12FA001-AC4F-418D-AE19-62706E023703}">
                      <ahyp:hlinkClr xmlns:ahyp="http://schemas.microsoft.com/office/drawing/2018/hyperlinkcolor" val="tx"/>
                    </a:ext>
                  </a:extLst>
                </a:hlinkClick>
              </a:rPr>
              <a:t>SWS-240025</a:t>
            </a:r>
            <a:endParaRPr kumimoji="0" lang="en-GB" sz="1200" b="1" i="0" u="none" strike="noStrike" kern="1200" cap="none" spc="0" normalizeH="0" baseline="0" noProof="0" dirty="0">
              <a:ln>
                <a:noFill/>
              </a:ln>
              <a:solidFill>
                <a:srgbClr val="46A800"/>
              </a:solidFill>
              <a:effectLst/>
              <a:uLnTx/>
              <a:uFillTx/>
              <a:latin typeface="Montserrat" panose="00000500000000000000" pitchFamily="50" charset="0"/>
              <a:ea typeface="+mn-ea"/>
              <a:cs typeface="+mn-cs"/>
              <a:sym typeface="Helvetica"/>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200" b="1" i="0" u="none" strike="noStrike" kern="1200" cap="none" spc="0" normalizeH="0" baseline="0" noProof="0" dirty="0">
                <a:ln>
                  <a:noFill/>
                </a:ln>
                <a:solidFill>
                  <a:srgbClr val="46A800"/>
                </a:solidFill>
                <a:effectLst/>
                <a:uLnTx/>
                <a:uFillTx/>
                <a:latin typeface="Montserrat" panose="00000500000000000000" pitchFamily="50" charset="0"/>
                <a:ea typeface="+mn-ea"/>
                <a:cs typeface="+mn-cs"/>
                <a:sym typeface="Helvetica"/>
              </a:rPr>
              <a:t>Workshop Presentations: </a:t>
            </a:r>
            <a:r>
              <a:rPr kumimoji="0" lang="en-GB" sz="1200" b="1" i="0" u="none" strike="noStrike" kern="1200" cap="none" spc="0" normalizeH="0" baseline="0" noProof="0" dirty="0">
                <a:ln>
                  <a:noFill/>
                </a:ln>
                <a:solidFill>
                  <a:srgbClr val="46A800"/>
                </a:solidFill>
                <a:effectLst/>
                <a:uLnTx/>
                <a:uFillTx/>
                <a:latin typeface="Montserrat" panose="00000500000000000000" pitchFamily="50" charset="0"/>
                <a:ea typeface="+mn-ea"/>
                <a:cs typeface="+mn-cs"/>
                <a:sym typeface="Helvetica"/>
                <a:hlinkClick r:id="rId7">
                  <a:extLst>
                    <a:ext uri="{A12FA001-AC4F-418D-AE19-62706E023703}">
                      <ahyp:hlinkClr xmlns:ahyp="http://schemas.microsoft.com/office/drawing/2018/hyperlinkcolor" val="tx"/>
                    </a:ext>
                  </a:extLst>
                </a:hlinkClick>
              </a:rPr>
              <a:t>Link</a:t>
            </a:r>
            <a:endParaRPr kumimoji="0" lang="en-US" sz="1200" b="1" i="0" u="none" strike="noStrike" kern="1200" cap="none" spc="0" normalizeH="0" baseline="0" noProof="0" dirty="0">
              <a:ln>
                <a:noFill/>
              </a:ln>
              <a:solidFill>
                <a:srgbClr val="46A800"/>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id="{0C0EFDC3-40D9-EC13-3B29-4D1573805122}"/>
              </a:ext>
            </a:extLst>
          </p:cNvPr>
          <p:cNvSpPr/>
          <p:nvPr/>
        </p:nvSpPr>
        <p:spPr>
          <a:xfrm>
            <a:off x="1791866" y="3212988"/>
            <a:ext cx="4339614" cy="343580"/>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GB" sz="1200"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rPr>
              <a:t>Incheon, S. Korea, March 10 – 11, 2025</a:t>
            </a:r>
            <a:endParaRPr kumimoji="0" lang="en-US" sz="2000" i="0" u="none" strike="noStrike" kern="1200" cap="none" spc="0" normalizeH="0" baseline="0" noProof="0" dirty="0">
              <a:ln>
                <a:noFill/>
              </a:ln>
              <a:solidFill>
                <a:prstClr val="black">
                  <a:hueOff val="0"/>
                  <a:satOff val="0"/>
                  <a:lumOff val="0"/>
                  <a:alphaOff val="0"/>
                </a:prstClr>
              </a:solidFill>
              <a:effectLst/>
              <a:uLnTx/>
              <a:uFillTx/>
              <a:latin typeface="IntelOne Display Light" panose="020B0403020203020204" pitchFamily="34" charset="0"/>
            </a:endParaRPr>
          </a:p>
        </p:txBody>
      </p:sp>
      <p:pic>
        <p:nvPicPr>
          <p:cNvPr id="26" name="Picture 25" descr="A blue logo with black background&#10;&#10;Description automatically generated">
            <a:extLst>
              <a:ext uri="{FF2B5EF4-FFF2-40B4-BE49-F238E27FC236}">
                <a16:creationId xmlns:a16="http://schemas.microsoft.com/office/drawing/2014/main" id="{6BAFAD7A-AA98-97FB-4219-DE7CF81BD07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8271" y="2699141"/>
            <a:ext cx="617952" cy="547751"/>
          </a:xfrm>
          <a:prstGeom prst="rect">
            <a:avLst/>
          </a:prstGeom>
        </p:spPr>
      </p:pic>
      <p:pic>
        <p:nvPicPr>
          <p:cNvPr id="27" name="Picture 26" descr="A blue logo with black background&#10;&#10;Description automatically generated">
            <a:extLst>
              <a:ext uri="{FF2B5EF4-FFF2-40B4-BE49-F238E27FC236}">
                <a16:creationId xmlns:a16="http://schemas.microsoft.com/office/drawing/2014/main" id="{0EE1B7E6-8BAA-2EB2-97F7-199F846F3EF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93936" y="4013622"/>
            <a:ext cx="368254" cy="326419"/>
          </a:xfrm>
          <a:prstGeom prst="rect">
            <a:avLst/>
          </a:prstGeom>
        </p:spPr>
      </p:pic>
      <p:pic>
        <p:nvPicPr>
          <p:cNvPr id="29" name="Picture 28" descr="A blue and black logo&#10;&#10;Description automatically generated">
            <a:extLst>
              <a:ext uri="{FF2B5EF4-FFF2-40B4-BE49-F238E27FC236}">
                <a16:creationId xmlns:a16="http://schemas.microsoft.com/office/drawing/2014/main" id="{77BE5D8D-E706-5AED-0534-9EEB87C51CA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88786" y="5520980"/>
            <a:ext cx="769121" cy="432631"/>
          </a:xfrm>
          <a:prstGeom prst="rect">
            <a:avLst/>
          </a:prstGeom>
        </p:spPr>
      </p:pic>
      <p:sp>
        <p:nvSpPr>
          <p:cNvPr id="30" name="TextBox 29">
            <a:extLst>
              <a:ext uri="{FF2B5EF4-FFF2-40B4-BE49-F238E27FC236}">
                <a16:creationId xmlns:a16="http://schemas.microsoft.com/office/drawing/2014/main" id="{C8929F8F-C6FF-2536-EC19-25B64ABEC391}"/>
              </a:ext>
            </a:extLst>
          </p:cNvPr>
          <p:cNvSpPr txBox="1"/>
          <p:nvPr/>
        </p:nvSpPr>
        <p:spPr>
          <a:xfrm>
            <a:off x="912248" y="1888605"/>
            <a:ext cx="72968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D6A92"/>
                </a:solidFill>
                <a:effectLst/>
                <a:uLnTx/>
                <a:uFillTx/>
                <a:latin typeface="IntelOne Display Light" panose="020B0403020203020204" pitchFamily="34" charset="0"/>
              </a:rPr>
              <a:t>WG SA1</a:t>
            </a:r>
          </a:p>
        </p:txBody>
      </p:sp>
      <p:sp>
        <p:nvSpPr>
          <p:cNvPr id="31" name="TextBox 30">
            <a:extLst>
              <a:ext uri="{FF2B5EF4-FFF2-40B4-BE49-F238E27FC236}">
                <a16:creationId xmlns:a16="http://schemas.microsoft.com/office/drawing/2014/main" id="{802FEDDB-CE64-9DD3-A3C0-053CB5C22F85}"/>
              </a:ext>
            </a:extLst>
          </p:cNvPr>
          <p:cNvSpPr txBox="1"/>
          <p:nvPr/>
        </p:nvSpPr>
        <p:spPr>
          <a:xfrm>
            <a:off x="797610" y="3246892"/>
            <a:ext cx="89159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D6A92"/>
                </a:solidFill>
                <a:effectLst/>
                <a:uLnTx/>
                <a:uFillTx/>
                <a:latin typeface="IntelOne Display Light" panose="020B0403020203020204" pitchFamily="34" charset="0"/>
              </a:rPr>
              <a:t>TSGs#107</a:t>
            </a:r>
          </a:p>
        </p:txBody>
      </p:sp>
      <p:sp>
        <p:nvSpPr>
          <p:cNvPr id="32" name="Arrow: Down 31">
            <a:extLst>
              <a:ext uri="{FF2B5EF4-FFF2-40B4-BE49-F238E27FC236}">
                <a16:creationId xmlns:a16="http://schemas.microsoft.com/office/drawing/2014/main" id="{A8AD6CFE-7BCA-E248-072F-3ED950F39E25}"/>
              </a:ext>
            </a:extLst>
          </p:cNvPr>
          <p:cNvSpPr/>
          <p:nvPr/>
        </p:nvSpPr>
        <p:spPr>
          <a:xfrm>
            <a:off x="188400" y="1581856"/>
            <a:ext cx="280615" cy="4602257"/>
          </a:xfrm>
          <a:prstGeom prst="downArrow">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IntelOne Display Light" panose="020B0403020203020204" pitchFamily="34" charset="0"/>
            </a:endParaRPr>
          </a:p>
        </p:txBody>
      </p:sp>
      <p:sp>
        <p:nvSpPr>
          <p:cNvPr id="33" name="TextBox 32">
            <a:extLst>
              <a:ext uri="{FF2B5EF4-FFF2-40B4-BE49-F238E27FC236}">
                <a16:creationId xmlns:a16="http://schemas.microsoft.com/office/drawing/2014/main" id="{FC4B5099-F758-BAFC-8519-0F956F9AA690}"/>
              </a:ext>
            </a:extLst>
          </p:cNvPr>
          <p:cNvSpPr txBox="1"/>
          <p:nvPr/>
        </p:nvSpPr>
        <p:spPr>
          <a:xfrm>
            <a:off x="81273" y="1285093"/>
            <a:ext cx="53732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70C0"/>
                </a:solidFill>
                <a:effectLst/>
                <a:uLnTx/>
                <a:uFillTx/>
                <a:latin typeface="IntelOne Display Light" panose="020B0403020203020204" pitchFamily="34" charset="0"/>
              </a:rPr>
              <a:t>2024</a:t>
            </a:r>
          </a:p>
        </p:txBody>
      </p:sp>
      <p:sp>
        <p:nvSpPr>
          <p:cNvPr id="23" name="TextBox 22">
            <a:extLst>
              <a:ext uri="{FF2B5EF4-FFF2-40B4-BE49-F238E27FC236}">
                <a16:creationId xmlns:a16="http://schemas.microsoft.com/office/drawing/2014/main" id="{86C87831-A35D-67BF-2DF4-2E501F1007FD}"/>
              </a:ext>
            </a:extLst>
          </p:cNvPr>
          <p:cNvSpPr txBox="1"/>
          <p:nvPr/>
        </p:nvSpPr>
        <p:spPr>
          <a:xfrm>
            <a:off x="7212795" y="3969047"/>
            <a:ext cx="4405881" cy="800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spcBef>
                <a:spcPts val="600"/>
              </a:spcBef>
              <a:spcAft>
                <a:spcPts val="600"/>
              </a:spcAft>
            </a:pPr>
            <a:r>
              <a:rPr lang="en-GB" sz="1200" b="1" dirty="0">
                <a:latin typeface="Montserrat" panose="00000500000000000000" pitchFamily="2" charset="0"/>
                <a:hlinkClick r:id="rId11"/>
              </a:rPr>
              <a:t>SP-241391</a:t>
            </a:r>
            <a:r>
              <a:rPr lang="en-GB" sz="1200" dirty="0">
                <a:latin typeface="Montserrat" panose="00000500000000000000" pitchFamily="2" charset="0"/>
              </a:rPr>
              <a:t>: SA1 6G study item on </a:t>
            </a:r>
            <a:r>
              <a:rPr lang="en-US" sz="1200" dirty="0">
                <a:latin typeface="Montserrat" panose="00000500000000000000" pitchFamily="2" charset="0"/>
              </a:rPr>
              <a:t>use cases and service requirements </a:t>
            </a:r>
            <a:r>
              <a:rPr lang="en-GB" sz="1200" dirty="0">
                <a:latin typeface="Montserrat" panose="00000500000000000000" pitchFamily="2" charset="0"/>
              </a:rPr>
              <a:t>(FS_6G_REQ) </a:t>
            </a:r>
            <a:r>
              <a:rPr lang="en-US" sz="1200" b="1" dirty="0">
                <a:latin typeface="Montserrat" panose="00000500000000000000" pitchFamily="2" charset="0"/>
              </a:rPr>
              <a:t>approved</a:t>
            </a:r>
            <a:r>
              <a:rPr lang="en-US" sz="1200" dirty="0">
                <a:latin typeface="Montserrat" panose="00000500000000000000" pitchFamily="2" charset="0"/>
              </a:rPr>
              <a:t> at </a:t>
            </a:r>
            <a:r>
              <a:rPr lang="en-GB" sz="1200" dirty="0">
                <a:latin typeface="Montserrat" panose="00000500000000000000" pitchFamily="2" charset="0"/>
              </a:rPr>
              <a:t>TSG SA#105.</a:t>
            </a:r>
          </a:p>
          <a:p>
            <a:pPr>
              <a:spcBef>
                <a:spcPts val="600"/>
              </a:spcBef>
              <a:spcAft>
                <a:spcPts val="600"/>
              </a:spcAft>
            </a:pPr>
            <a:r>
              <a:rPr lang="en-GB" sz="1200" dirty="0">
                <a:latin typeface="Montserrat" panose="00000500000000000000" pitchFamily="2" charset="0"/>
              </a:rPr>
              <a:t>SA2 6G Study is expected to be approved at TSG#108 </a:t>
            </a:r>
          </a:p>
        </p:txBody>
      </p:sp>
      <p:sp>
        <p:nvSpPr>
          <p:cNvPr id="35" name="TextBox 34">
            <a:extLst>
              <a:ext uri="{FF2B5EF4-FFF2-40B4-BE49-F238E27FC236}">
                <a16:creationId xmlns:a16="http://schemas.microsoft.com/office/drawing/2014/main" id="{32428C59-7411-9C82-DA04-15E7F30E5B75}"/>
              </a:ext>
            </a:extLst>
          </p:cNvPr>
          <p:cNvSpPr txBox="1"/>
          <p:nvPr/>
        </p:nvSpPr>
        <p:spPr>
          <a:xfrm>
            <a:off x="7200619" y="5109955"/>
            <a:ext cx="4490635" cy="12111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lvl="0" algn="l" defTabSz="488950">
              <a:lnSpc>
                <a:spcPct val="100000"/>
              </a:lnSpc>
              <a:spcBef>
                <a:spcPct val="0"/>
              </a:spcBef>
              <a:spcAft>
                <a:spcPct val="35000"/>
              </a:spcAft>
            </a:pPr>
            <a:r>
              <a:rPr lang="en-US" sz="1100" kern="1200" dirty="0">
                <a:latin typeface="Montserrat" panose="00000500000000000000" pitchFamily="2" charset="0"/>
              </a:rPr>
              <a:t>Release 21 is expected to produce the 1st set of 3GPP 6G technical specifications and will be the release for IMT-2030 submission before 2030 and is expected to be delivered with a single drop (i.e., a single code freeze).</a:t>
            </a:r>
          </a:p>
          <a:p>
            <a:pPr defTabSz="488950">
              <a:spcBef>
                <a:spcPct val="0"/>
              </a:spcBef>
              <a:spcAft>
                <a:spcPct val="35000"/>
              </a:spcAft>
            </a:pPr>
            <a:r>
              <a:rPr lang="en-US" sz="1100" b="1" dirty="0">
                <a:latin typeface="Montserrat" panose="00000500000000000000" pitchFamily="2" charset="0"/>
              </a:rPr>
              <a:t>Rel-21 timeline is to be decided no later than June 2026</a:t>
            </a:r>
          </a:p>
          <a:p>
            <a:pPr marL="171450" indent="-171450" defTabSz="488950">
              <a:spcBef>
                <a:spcPct val="0"/>
              </a:spcBef>
              <a:spcAft>
                <a:spcPct val="35000"/>
              </a:spcAft>
              <a:buFont typeface="Arial" panose="020B0604020202020204" pitchFamily="34" charset="0"/>
              <a:buChar char="•"/>
            </a:pPr>
            <a:r>
              <a:rPr lang="en-US" sz="1000" dirty="0">
                <a:latin typeface="Montserrat" panose="00000500000000000000" pitchFamily="2" charset="0"/>
              </a:rPr>
              <a:t>However, ASN.1/</a:t>
            </a:r>
            <a:r>
              <a:rPr lang="en-US" sz="1000" dirty="0" err="1">
                <a:latin typeface="Montserrat" panose="00000500000000000000" pitchFamily="2" charset="0"/>
              </a:rPr>
              <a:t>OpenAPI</a:t>
            </a:r>
            <a:r>
              <a:rPr lang="en-US" sz="1000" dirty="0">
                <a:latin typeface="Montserrat" panose="00000500000000000000" pitchFamily="2" charset="0"/>
              </a:rPr>
              <a:t> freeze date is no earlier than Mar. 2029</a:t>
            </a:r>
          </a:p>
        </p:txBody>
      </p:sp>
      <p:sp>
        <p:nvSpPr>
          <p:cNvPr id="18" name="TextBox 17">
            <a:extLst>
              <a:ext uri="{FF2B5EF4-FFF2-40B4-BE49-F238E27FC236}">
                <a16:creationId xmlns:a16="http://schemas.microsoft.com/office/drawing/2014/main" id="{909F2395-9949-46B7-51C9-075B24F03783}"/>
              </a:ext>
            </a:extLst>
          </p:cNvPr>
          <p:cNvSpPr txBox="1"/>
          <p:nvPr/>
        </p:nvSpPr>
        <p:spPr>
          <a:xfrm>
            <a:off x="42905" y="6289195"/>
            <a:ext cx="546945"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0070C0"/>
                </a:solidFill>
                <a:effectLst/>
                <a:uLnTx/>
                <a:uFillTx/>
                <a:latin typeface="IntelOne Display Light" panose="020B0403020203020204" pitchFamily="34" charset="0"/>
              </a:rPr>
              <a:t>2030</a:t>
            </a:r>
          </a:p>
        </p:txBody>
      </p:sp>
      <p:sp>
        <p:nvSpPr>
          <p:cNvPr id="21" name="TextBox 19">
            <a:extLst>
              <a:ext uri="{FF2B5EF4-FFF2-40B4-BE49-F238E27FC236}">
                <a16:creationId xmlns:a16="http://schemas.microsoft.com/office/drawing/2014/main" id="{79D03CC4-A482-7AE1-AFD2-E490705273D1}"/>
              </a:ext>
            </a:extLst>
          </p:cNvPr>
          <p:cNvSpPr txBox="1"/>
          <p:nvPr/>
        </p:nvSpPr>
        <p:spPr>
          <a:xfrm>
            <a:off x="8045047" y="3199926"/>
            <a:ext cx="3091018" cy="53860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200" b="1" i="0" u="none" strike="noStrike" kern="1200" cap="none" spc="0" normalizeH="0" baseline="0" noProof="0" dirty="0">
                <a:ln>
                  <a:noFill/>
                </a:ln>
                <a:solidFill>
                  <a:srgbClr val="46A800"/>
                </a:solidFill>
                <a:effectLst/>
                <a:uLnTx/>
                <a:uFillTx/>
                <a:latin typeface="Montserrat" panose="00000500000000000000" pitchFamily="50" charset="0"/>
                <a:ea typeface="+mn-ea"/>
                <a:cs typeface="+mn-cs"/>
                <a:sym typeface="Helvetica"/>
              </a:rPr>
              <a:t>Workshop Summary: </a:t>
            </a:r>
            <a:r>
              <a:rPr lang="de-DE" sz="1200" b="1" dirty="0">
                <a:solidFill>
                  <a:srgbClr val="46A800"/>
                </a:solidFill>
                <a:latin typeface="Montserrat" panose="00000500000000000000" pitchFamily="50" charset="0"/>
                <a:hlinkClick r:id="rId12">
                  <a:extLst>
                    <a:ext uri="{A12FA001-AC4F-418D-AE19-62706E023703}">
                      <ahyp:hlinkClr xmlns:ahyp="http://schemas.microsoft.com/office/drawing/2018/hyperlinkcolor" val="tx"/>
                    </a:ext>
                  </a:extLst>
                </a:hlinkClick>
              </a:rPr>
              <a:t>6GWS-250243</a:t>
            </a:r>
            <a:endParaRPr lang="en-GB" sz="1200" b="1" dirty="0">
              <a:solidFill>
                <a:srgbClr val="46A800"/>
              </a:solidFill>
              <a:latin typeface="Montserrat" panose="00000500000000000000" pitchFamily="50" charset="0"/>
              <a:sym typeface="Helvetica"/>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200" b="1" i="0" u="none" strike="noStrike" kern="1200" cap="none" spc="0" normalizeH="0" baseline="0" noProof="0" dirty="0">
                <a:ln>
                  <a:noFill/>
                </a:ln>
                <a:solidFill>
                  <a:srgbClr val="46A800"/>
                </a:solidFill>
                <a:effectLst/>
                <a:uLnTx/>
                <a:uFillTx/>
                <a:latin typeface="Montserrat" panose="00000500000000000000" pitchFamily="50" charset="0"/>
                <a:ea typeface="+mn-ea"/>
                <a:cs typeface="+mn-cs"/>
                <a:sym typeface="Helvetica"/>
              </a:rPr>
              <a:t>Workshop Presentations: </a:t>
            </a:r>
            <a:r>
              <a:rPr kumimoji="0" lang="en-GB" sz="1200" b="1" i="0" u="none" strike="noStrike" kern="1200" cap="none" spc="0" normalizeH="0" baseline="0" noProof="0" dirty="0">
                <a:ln>
                  <a:noFill/>
                </a:ln>
                <a:solidFill>
                  <a:srgbClr val="46A800"/>
                </a:solidFill>
                <a:effectLst/>
                <a:uLnTx/>
                <a:uFillTx/>
                <a:latin typeface="Montserrat" panose="00000500000000000000" pitchFamily="50" charset="0"/>
                <a:ea typeface="+mn-ea"/>
                <a:cs typeface="+mn-cs"/>
                <a:sym typeface="Helvetica"/>
                <a:hlinkClick r:id="rId13">
                  <a:extLst>
                    <a:ext uri="{A12FA001-AC4F-418D-AE19-62706E023703}">
                      <ahyp:hlinkClr xmlns:ahyp="http://schemas.microsoft.com/office/drawing/2018/hyperlinkcolor" val="tx"/>
                    </a:ext>
                  </a:extLst>
                </a:hlinkClick>
              </a:rPr>
              <a:t>Link</a:t>
            </a:r>
            <a:endParaRPr kumimoji="0" lang="en-US" sz="1200" b="1" i="0" u="none" strike="noStrike" kern="1200" cap="none" spc="0" normalizeH="0" baseline="0" noProof="0" dirty="0">
              <a:ln>
                <a:noFill/>
              </a:ln>
              <a:solidFill>
                <a:srgbClr val="46A800"/>
              </a:solidFill>
              <a:effectLst/>
              <a:uLnTx/>
              <a:uFillTx/>
              <a:latin typeface="Calibri" panose="020F0502020204030204"/>
              <a:ea typeface="+mn-ea"/>
              <a:cs typeface="+mn-cs"/>
            </a:endParaRPr>
          </a:p>
        </p:txBody>
      </p:sp>
      <p:pic>
        <p:nvPicPr>
          <p:cNvPr id="37" name="Picture 18" descr="A blue and black logo&#10;&#10;Description automatically generated">
            <a:extLst>
              <a:ext uri="{FF2B5EF4-FFF2-40B4-BE49-F238E27FC236}">
                <a16:creationId xmlns:a16="http://schemas.microsoft.com/office/drawing/2014/main" id="{D97AC74D-E6CE-3FF1-F966-B0EB7D84CEA3}"/>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565450" y="207063"/>
            <a:ext cx="1502268" cy="845025"/>
          </a:xfrm>
          <a:prstGeom prst="rect">
            <a:avLst/>
          </a:prstGeom>
        </p:spPr>
      </p:pic>
      <p:pic>
        <p:nvPicPr>
          <p:cNvPr id="24" name="Grafik 23" descr="Abzeichen Tick1 mit einfarbiger Füllung">
            <a:extLst>
              <a:ext uri="{FF2B5EF4-FFF2-40B4-BE49-F238E27FC236}">
                <a16:creationId xmlns:a16="http://schemas.microsoft.com/office/drawing/2014/main" id="{C0E33D6C-D440-153A-7BB2-F5902EC561C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6468765" y="1548702"/>
            <a:ext cx="625641" cy="625641"/>
          </a:xfrm>
          <a:prstGeom prst="rect">
            <a:avLst/>
          </a:prstGeom>
        </p:spPr>
      </p:pic>
      <p:pic>
        <p:nvPicPr>
          <p:cNvPr id="38" name="Grafik 37" descr="Abzeichen Tick1 mit einfarbiger Füllung">
            <a:extLst>
              <a:ext uri="{FF2B5EF4-FFF2-40B4-BE49-F238E27FC236}">
                <a16:creationId xmlns:a16="http://schemas.microsoft.com/office/drawing/2014/main" id="{6AD7159F-550D-522F-A4DE-D5394ECD182E}"/>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6468765" y="2795248"/>
            <a:ext cx="625641" cy="625641"/>
          </a:xfrm>
          <a:prstGeom prst="rect">
            <a:avLst/>
          </a:prstGeom>
        </p:spPr>
      </p:pic>
      <p:sp>
        <p:nvSpPr>
          <p:cNvPr id="25" name="TextBox 24">
            <a:extLst>
              <a:ext uri="{FF2B5EF4-FFF2-40B4-BE49-F238E27FC236}">
                <a16:creationId xmlns:a16="http://schemas.microsoft.com/office/drawing/2014/main" id="{FA047B15-B705-C746-FB9A-E77B3BC55164}"/>
              </a:ext>
            </a:extLst>
          </p:cNvPr>
          <p:cNvSpPr txBox="1"/>
          <p:nvPr/>
        </p:nvSpPr>
        <p:spPr>
          <a:xfrm>
            <a:off x="7233703" y="1344080"/>
            <a:ext cx="4046050" cy="646331"/>
          </a:xfrm>
          <a:prstGeom prst="rect">
            <a:avLst/>
          </a:prstGeom>
          <a:noFill/>
        </p:spPr>
        <p:txBody>
          <a:bodyPr wrap="square">
            <a:spAutoFit/>
          </a:bodyPr>
          <a:lstStyle/>
          <a:p>
            <a:pPr defTabSz="488950" eaLnBrk="1" fontAlgn="auto" hangingPunct="1">
              <a:spcAft>
                <a:spcPts val="100"/>
              </a:spcAft>
              <a:defRPr/>
            </a:pPr>
            <a:r>
              <a:rPr lang="en-US" sz="1200" dirty="0">
                <a:solidFill>
                  <a:srgbClr val="000000"/>
                </a:solidFill>
                <a:latin typeface="Montserrat" panose="00000500000000000000" pitchFamily="2" charset="0"/>
                <a:cs typeface="+mn-cs"/>
              </a:rPr>
              <a:t>To bring 3GPP closer to the ongoing initiatives of various global/regional research organizations and MRPs related to the  6G use cases </a:t>
            </a:r>
          </a:p>
        </p:txBody>
      </p:sp>
    </p:spTree>
    <p:extLst>
      <p:ext uri="{BB962C8B-B14F-4D97-AF65-F5344CB8AC3E}">
        <p14:creationId xmlns:p14="http://schemas.microsoft.com/office/powerpoint/2010/main" val="3742797205"/>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5A9D7629-D95A-ECF0-F482-F306FF15E599}"/>
              </a:ext>
            </a:extLst>
          </p:cNvPr>
          <p:cNvSpPr/>
          <p:nvPr/>
        </p:nvSpPr>
        <p:spPr>
          <a:xfrm>
            <a:off x="816708" y="1777670"/>
            <a:ext cx="4144107" cy="3730645"/>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1974079" y="18256"/>
            <a:ext cx="8383259" cy="1084152"/>
          </a:xfrm>
        </p:spPr>
        <p:txBody>
          <a:bodyPr>
            <a:noAutofit/>
          </a:bodyPr>
          <a:lstStyle/>
          <a:p>
            <a:pPr algn="ctr"/>
            <a:r>
              <a:rPr lang="en-GB" dirty="0"/>
              <a:t>3GPP Workshop on 6G</a:t>
            </a:r>
          </a:p>
        </p:txBody>
      </p:sp>
      <p:sp>
        <p:nvSpPr>
          <p:cNvPr id="3" name="Content Placeholder 2">
            <a:extLst>
              <a:ext uri="{FF2B5EF4-FFF2-40B4-BE49-F238E27FC236}">
                <a16:creationId xmlns:a16="http://schemas.microsoft.com/office/drawing/2014/main" id="{627DC7A7-372E-68CB-5856-6DBEC87604CB}"/>
              </a:ext>
            </a:extLst>
          </p:cNvPr>
          <p:cNvSpPr>
            <a:spLocks noGrp="1"/>
          </p:cNvSpPr>
          <p:nvPr>
            <p:ph idx="1"/>
          </p:nvPr>
        </p:nvSpPr>
        <p:spPr>
          <a:xfrm>
            <a:off x="999354" y="1987065"/>
            <a:ext cx="3730752" cy="3392424"/>
          </a:xfrm>
        </p:spPr>
        <p:txBody>
          <a:bodyPr>
            <a:normAutofit lnSpcReduction="10000"/>
          </a:bodyPr>
          <a:lstStyle/>
          <a:p>
            <a:pPr>
              <a:buBlip>
                <a:blip r:embed="rId2"/>
              </a:buBlip>
            </a:pPr>
            <a:r>
              <a:rPr lang="en-GB" sz="1800" dirty="0"/>
              <a:t>Opportunity for 3GPP members to present their </a:t>
            </a:r>
            <a:r>
              <a:rPr lang="en-US" sz="1800" b="1" dirty="0"/>
              <a:t>vision &amp; priorities for next generation radio technology, system architecture, core network and protocols</a:t>
            </a:r>
            <a:r>
              <a:rPr lang="en-GB" sz="1800" b="1" dirty="0"/>
              <a:t>.</a:t>
            </a:r>
          </a:p>
          <a:p>
            <a:pPr>
              <a:buBlip>
                <a:blip r:embed="rId2"/>
              </a:buBlip>
            </a:pPr>
            <a:r>
              <a:rPr lang="en-GB" sz="1800" b="1" dirty="0"/>
              <a:t>𝟭,676 𝗿𝗲𝗴𝗶𝘀𝘁𝗿𝗮𝘁𝗶𝗼𝗻𝘀,  𝟳48 𝗶𝗻-𝗽𝗲𝗿𝘀𝗼𝗻 registrants</a:t>
            </a:r>
          </a:p>
          <a:p>
            <a:pPr>
              <a:buBlip>
                <a:blip r:embed="rId2"/>
              </a:buBlip>
            </a:pPr>
            <a:r>
              <a:rPr lang="en-GB" sz="1800" b="1" dirty="0"/>
              <a:t>𝟮19 input 𝗰𝗼𝗻𝘁𝗿𝗶𝗯𝘂𝘁𝗶𝗼𝗻𝘀 from 𝗼𝗽𝗲𝗿𝗮𝘁𝗼𝗿𝘀, 𝘃𝗲𝗻𝗱𝗼𝗿𝘀, 𝗮𝗰𝗮𝗱𝗲𝗺𝗶𝗮, 𝗮𝗻𝗱 𝗠𝗥𝗣𝘀</a:t>
            </a:r>
          </a:p>
          <a:p>
            <a:pPr>
              <a:buBlip>
                <a:blip r:embed="rId2"/>
              </a:buBlip>
            </a:pPr>
            <a:r>
              <a:rPr lang="en-GB" sz="1800" dirty="0"/>
              <a:t>Discussions covering 𝗿𝗮𝗱𝗶𝗼, 𝗰𝗼𝗿𝗲 𝗻𝗲𝘁𝘄𝗼𝗿𝗸, 𝗽𝗿𝗼𝘁𝗼𝗰𝗼𝗹𝘀, 𝗮𝗻𝗱 𝗺𝗼𝗿𝗲</a:t>
            </a:r>
          </a:p>
        </p:txBody>
      </p:sp>
      <p:sp>
        <p:nvSpPr>
          <p:cNvPr id="12" name="TextBox 11">
            <a:extLst>
              <a:ext uri="{FF2B5EF4-FFF2-40B4-BE49-F238E27FC236}">
                <a16:creationId xmlns:a16="http://schemas.microsoft.com/office/drawing/2014/main" id="{46E494B9-71C9-8251-46DD-C43218B0CC27}"/>
              </a:ext>
            </a:extLst>
          </p:cNvPr>
          <p:cNvSpPr txBox="1"/>
          <p:nvPr/>
        </p:nvSpPr>
        <p:spPr>
          <a:xfrm>
            <a:off x="4508866" y="937718"/>
            <a:ext cx="3611886" cy="338554"/>
          </a:xfrm>
          <a:prstGeom prst="rect">
            <a:avLst/>
          </a:prstGeom>
          <a:noFill/>
        </p:spPr>
        <p:txBody>
          <a:bodyPr wrap="none" rtlCol="0">
            <a:spAutoFit/>
          </a:bodyPr>
          <a:lstStyle/>
          <a:p>
            <a:r>
              <a:rPr lang="en-GB" sz="1600" b="0" i="0" dirty="0">
                <a:solidFill>
                  <a:schemeClr val="bg2">
                    <a:lumMod val="25000"/>
                  </a:schemeClr>
                </a:solidFill>
                <a:effectLst/>
                <a:highlight>
                  <a:srgbClr val="FFFFFF"/>
                </a:highlight>
                <a:latin typeface="Montserrat" panose="00000500000000000000" pitchFamily="2" charset="0"/>
              </a:rPr>
              <a:t>Mar </a:t>
            </a:r>
            <a:r>
              <a:rPr lang="en-GB" sz="1600" dirty="0">
                <a:solidFill>
                  <a:schemeClr val="bg2">
                    <a:lumMod val="25000"/>
                  </a:schemeClr>
                </a:solidFill>
                <a:highlight>
                  <a:srgbClr val="FFFFFF"/>
                </a:highlight>
                <a:latin typeface="Montserrat" panose="00000500000000000000" pitchFamily="2" charset="0"/>
              </a:rPr>
              <a:t>10</a:t>
            </a:r>
            <a:r>
              <a:rPr lang="en-GB" sz="1600" b="0" i="0" dirty="0">
                <a:solidFill>
                  <a:schemeClr val="bg2">
                    <a:lumMod val="25000"/>
                  </a:schemeClr>
                </a:solidFill>
                <a:effectLst/>
                <a:highlight>
                  <a:srgbClr val="FFFFFF"/>
                </a:highlight>
                <a:latin typeface="Montserrat" panose="00000500000000000000" pitchFamily="2" charset="0"/>
              </a:rPr>
              <a:t>th to 11th in Incheon, Korea</a:t>
            </a:r>
            <a:endParaRPr lang="en-GB" sz="1600" dirty="0">
              <a:solidFill>
                <a:schemeClr val="bg2">
                  <a:lumMod val="25000"/>
                </a:schemeClr>
              </a:solidFill>
            </a:endParaRPr>
          </a:p>
        </p:txBody>
      </p:sp>
      <p:pic>
        <p:nvPicPr>
          <p:cNvPr id="1026" name="Picture 2" descr="2025 6g agenda">
            <a:extLst>
              <a:ext uri="{FF2B5EF4-FFF2-40B4-BE49-F238E27FC236}">
                <a16:creationId xmlns:a16="http://schemas.microsoft.com/office/drawing/2014/main" id="{5DFB2BDC-4F77-E6E4-AD53-B060C82915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6183" y="2893325"/>
            <a:ext cx="5008504" cy="30843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close-up of a logo&#10;&#10;AI-generated content may be incorrect.">
            <a:extLst>
              <a:ext uri="{FF2B5EF4-FFF2-40B4-BE49-F238E27FC236}">
                <a16:creationId xmlns:a16="http://schemas.microsoft.com/office/drawing/2014/main" id="{E8FBF3A1-BF75-CA99-5E8D-D3BBDE1AC3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23992" y="1034323"/>
            <a:ext cx="1768008" cy="5297908"/>
          </a:xfrm>
          <a:prstGeom prst="rect">
            <a:avLst/>
          </a:prstGeom>
        </p:spPr>
      </p:pic>
      <p:sp>
        <p:nvSpPr>
          <p:cNvPr id="5" name="TextBox 19">
            <a:extLst>
              <a:ext uri="{FF2B5EF4-FFF2-40B4-BE49-F238E27FC236}">
                <a16:creationId xmlns:a16="http://schemas.microsoft.com/office/drawing/2014/main" id="{F87275D0-640D-FB88-B1D3-47C021317781}"/>
              </a:ext>
            </a:extLst>
          </p:cNvPr>
          <p:cNvSpPr txBox="1"/>
          <p:nvPr/>
        </p:nvSpPr>
        <p:spPr>
          <a:xfrm>
            <a:off x="1343252" y="5239010"/>
            <a:ext cx="3091018" cy="53860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200" b="1" i="0" u="none" strike="noStrike" kern="1200" cap="none" spc="0" normalizeH="0" baseline="0" noProof="0" dirty="0">
                <a:ln>
                  <a:noFill/>
                </a:ln>
                <a:solidFill>
                  <a:srgbClr val="46A800"/>
                </a:solidFill>
                <a:effectLst/>
                <a:uLnTx/>
                <a:uFillTx/>
                <a:latin typeface="Montserrat" panose="00000500000000000000" pitchFamily="50" charset="0"/>
                <a:ea typeface="+mn-ea"/>
                <a:cs typeface="+mn-cs"/>
                <a:sym typeface="Helvetica"/>
              </a:rPr>
              <a:t>Workshop Summary: </a:t>
            </a:r>
            <a:r>
              <a:rPr lang="de-DE" sz="1200" b="1" dirty="0">
                <a:solidFill>
                  <a:srgbClr val="46A800"/>
                </a:solidFill>
                <a:latin typeface="Montserrat" panose="00000500000000000000" pitchFamily="50" charset="0"/>
                <a:hlinkClick r:id="rId5">
                  <a:extLst>
                    <a:ext uri="{A12FA001-AC4F-418D-AE19-62706E023703}">
                      <ahyp:hlinkClr xmlns:ahyp="http://schemas.microsoft.com/office/drawing/2018/hyperlinkcolor" val="tx"/>
                    </a:ext>
                  </a:extLst>
                </a:hlinkClick>
              </a:rPr>
              <a:t>6GWS-250243</a:t>
            </a:r>
            <a:endParaRPr lang="en-GB" sz="1200" b="1" dirty="0">
              <a:solidFill>
                <a:srgbClr val="46A800"/>
              </a:solidFill>
              <a:latin typeface="Montserrat" panose="00000500000000000000" pitchFamily="50" charset="0"/>
              <a:sym typeface="Helvetica"/>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200" b="1" i="0" u="none" strike="noStrike" kern="1200" cap="none" spc="0" normalizeH="0" baseline="0" noProof="0" dirty="0">
                <a:ln>
                  <a:noFill/>
                </a:ln>
                <a:solidFill>
                  <a:srgbClr val="46A800"/>
                </a:solidFill>
                <a:effectLst/>
                <a:uLnTx/>
                <a:uFillTx/>
                <a:latin typeface="Montserrat" panose="00000500000000000000" pitchFamily="50" charset="0"/>
                <a:ea typeface="+mn-ea"/>
                <a:cs typeface="+mn-cs"/>
                <a:sym typeface="Helvetica"/>
              </a:rPr>
              <a:t>Workshop Presentations: </a:t>
            </a:r>
            <a:r>
              <a:rPr kumimoji="0" lang="en-GB" sz="1200" b="1" i="0" u="none" strike="noStrike" kern="1200" cap="none" spc="0" normalizeH="0" baseline="0" noProof="0" dirty="0">
                <a:ln>
                  <a:noFill/>
                </a:ln>
                <a:solidFill>
                  <a:srgbClr val="46A800"/>
                </a:solidFill>
                <a:effectLst/>
                <a:uLnTx/>
                <a:uFillTx/>
                <a:latin typeface="Montserrat" panose="00000500000000000000" pitchFamily="50" charset="0"/>
                <a:ea typeface="+mn-ea"/>
                <a:cs typeface="+mn-cs"/>
                <a:sym typeface="Helvetica"/>
                <a:hlinkClick r:id="rId6">
                  <a:extLst>
                    <a:ext uri="{A12FA001-AC4F-418D-AE19-62706E023703}">
                      <ahyp:hlinkClr xmlns:ahyp="http://schemas.microsoft.com/office/drawing/2018/hyperlinkcolor" val="tx"/>
                    </a:ext>
                  </a:extLst>
                </a:hlinkClick>
              </a:rPr>
              <a:t>Link</a:t>
            </a:r>
            <a:endParaRPr kumimoji="0" lang="en-US" sz="1200" b="1" i="0" u="none" strike="noStrike" kern="1200" cap="none" spc="0" normalizeH="0" baseline="0" noProof="0" dirty="0">
              <a:ln>
                <a:noFill/>
              </a:ln>
              <a:solidFill>
                <a:srgbClr val="46A8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6358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5A9D7629-D95A-ECF0-F482-F306FF15E599}"/>
              </a:ext>
            </a:extLst>
          </p:cNvPr>
          <p:cNvSpPr/>
          <p:nvPr/>
        </p:nvSpPr>
        <p:spPr>
          <a:xfrm>
            <a:off x="585999" y="1839754"/>
            <a:ext cx="4851633" cy="3985033"/>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2361063" y="109182"/>
            <a:ext cx="8830101" cy="905520"/>
          </a:xfrm>
        </p:spPr>
        <p:txBody>
          <a:bodyPr>
            <a:noAutofit/>
          </a:bodyPr>
          <a:lstStyle/>
          <a:p>
            <a:pPr lvl="1" algn="ctr" rtl="0" eaLnBrk="0" fontAlgn="base" hangingPunct="0">
              <a:lnSpc>
                <a:spcPct val="90000"/>
              </a:lnSpc>
              <a:spcBef>
                <a:spcPct val="0"/>
              </a:spcBef>
              <a:spcAft>
                <a:spcPct val="0"/>
              </a:spcAft>
            </a:pPr>
            <a:r>
              <a:rPr lang="en-US" sz="3600" kern="1200" dirty="0">
                <a:solidFill>
                  <a:schemeClr val="tx1"/>
                </a:solidFill>
                <a:latin typeface="+mj-lt"/>
                <a:ea typeface="+mj-ea"/>
                <a:cs typeface="+mj-cs"/>
              </a:rPr>
              <a:t>3GPP &amp; O-RAN ALLIANCE Joint Workshop on 6G Coordination</a:t>
            </a:r>
            <a:endParaRPr lang="en-GB" sz="3600" kern="1200" dirty="0">
              <a:solidFill>
                <a:schemeClr val="tx1"/>
              </a:solidFill>
              <a:latin typeface="+mj-lt"/>
              <a:ea typeface="+mj-ea"/>
              <a:cs typeface="+mj-cs"/>
            </a:endParaRPr>
          </a:p>
        </p:txBody>
      </p:sp>
      <p:sp>
        <p:nvSpPr>
          <p:cNvPr id="3" name="Content Placeholder 2">
            <a:extLst>
              <a:ext uri="{FF2B5EF4-FFF2-40B4-BE49-F238E27FC236}">
                <a16:creationId xmlns:a16="http://schemas.microsoft.com/office/drawing/2014/main" id="{627DC7A7-372E-68CB-5856-6DBEC87604CB}"/>
              </a:ext>
            </a:extLst>
          </p:cNvPr>
          <p:cNvSpPr>
            <a:spLocks noGrp="1"/>
          </p:cNvSpPr>
          <p:nvPr>
            <p:ph idx="1"/>
          </p:nvPr>
        </p:nvSpPr>
        <p:spPr>
          <a:xfrm>
            <a:off x="585999" y="2178136"/>
            <a:ext cx="4717521" cy="4279623"/>
          </a:xfrm>
        </p:spPr>
        <p:txBody>
          <a:bodyPr>
            <a:normAutofit/>
          </a:bodyPr>
          <a:lstStyle/>
          <a:p>
            <a:pPr>
              <a:buBlip>
                <a:blip r:embed="rId2"/>
              </a:buBlip>
            </a:pPr>
            <a:r>
              <a:rPr lang="en-US" sz="1800" b="1" dirty="0"/>
              <a:t>Objectives</a:t>
            </a:r>
            <a:r>
              <a:rPr lang="en-US" sz="1800" dirty="0"/>
              <a:t>: </a:t>
            </a:r>
          </a:p>
          <a:p>
            <a:pPr lvl="1">
              <a:buBlip>
                <a:blip r:embed="rId2"/>
              </a:buBlip>
            </a:pPr>
            <a:r>
              <a:rPr lang="en-US" sz="1368" dirty="0"/>
              <a:t>To </a:t>
            </a:r>
            <a:r>
              <a:rPr lang="en-US" sz="1368" b="1" dirty="0"/>
              <a:t>share high-level information</a:t>
            </a:r>
            <a:r>
              <a:rPr lang="en-US" sz="1368" dirty="0"/>
              <a:t> of 3GPP (e.g., 3GPP structure, 6G schedule, and planned studies (plenary level and working group level), and O-RAN</a:t>
            </a:r>
          </a:p>
          <a:p>
            <a:pPr lvl="1">
              <a:buBlip>
                <a:blip r:embed="rId2"/>
              </a:buBlip>
            </a:pPr>
            <a:r>
              <a:rPr lang="en-US" sz="1368" dirty="0"/>
              <a:t>To </a:t>
            </a:r>
            <a:r>
              <a:rPr lang="en-US" sz="1368" b="1" dirty="0"/>
              <a:t>invite contributions regarding interaction and collaboration between 3GPP and O-RAN</a:t>
            </a:r>
            <a:r>
              <a:rPr lang="en-US" sz="1368" dirty="0"/>
              <a:t>, including detailed areas (e.g., fronthaul, SMO, RIC, etc.) and time planning</a:t>
            </a:r>
          </a:p>
          <a:p>
            <a:pPr lvl="1">
              <a:buBlip>
                <a:blip r:embed="rId2"/>
              </a:buBlip>
            </a:pPr>
            <a:r>
              <a:rPr lang="en-US" sz="1368" dirty="0"/>
              <a:t>To </a:t>
            </a:r>
            <a:r>
              <a:rPr lang="en-US" sz="1368" b="1" dirty="0"/>
              <a:t>establish a high-level understanding of the work split between 3GPP and O-RAN</a:t>
            </a:r>
            <a:r>
              <a:rPr lang="en-US" sz="1368" dirty="0"/>
              <a:t>, future cooperations (e.g., work plannings, means of cooperations, etc.), etc., in order to avoid any fragmentation or conflict </a:t>
            </a:r>
          </a:p>
          <a:p>
            <a:pPr>
              <a:buBlip>
                <a:blip r:embed="rId2"/>
              </a:buBlip>
            </a:pPr>
            <a:r>
              <a:rPr lang="en-GB" sz="1800" b="1" dirty="0"/>
              <a:t>418 registrations, 130 in-person registrants. </a:t>
            </a:r>
          </a:p>
          <a:p>
            <a:pPr>
              <a:buBlip>
                <a:blip r:embed="rId2"/>
              </a:buBlip>
            </a:pPr>
            <a:r>
              <a:rPr lang="en-GB" sz="1800" b="1" dirty="0"/>
              <a:t>23 input contributions</a:t>
            </a:r>
          </a:p>
        </p:txBody>
      </p:sp>
      <p:sp>
        <p:nvSpPr>
          <p:cNvPr id="12" name="TextBox 11">
            <a:extLst>
              <a:ext uri="{FF2B5EF4-FFF2-40B4-BE49-F238E27FC236}">
                <a16:creationId xmlns:a16="http://schemas.microsoft.com/office/drawing/2014/main" id="{46E494B9-71C9-8251-46DD-C43218B0CC27}"/>
              </a:ext>
            </a:extLst>
          </p:cNvPr>
          <p:cNvSpPr txBox="1"/>
          <p:nvPr/>
        </p:nvSpPr>
        <p:spPr>
          <a:xfrm>
            <a:off x="4411091" y="1228700"/>
            <a:ext cx="4459875" cy="307777"/>
          </a:xfrm>
          <a:prstGeom prst="rect">
            <a:avLst/>
          </a:prstGeom>
          <a:noFill/>
        </p:spPr>
        <p:txBody>
          <a:bodyPr wrap="none" rtlCol="0">
            <a:spAutoFit/>
          </a:bodyPr>
          <a:lstStyle/>
          <a:p>
            <a:r>
              <a:rPr lang="en-GB" sz="1400" dirty="0">
                <a:solidFill>
                  <a:schemeClr val="bg2">
                    <a:lumMod val="25000"/>
                  </a:schemeClr>
                </a:solidFill>
                <a:highlight>
                  <a:srgbClr val="FFFFFF"/>
                </a:highlight>
                <a:latin typeface="Montserrat" panose="00000500000000000000" pitchFamily="2" charset="0"/>
              </a:rPr>
              <a:t>April</a:t>
            </a:r>
            <a:r>
              <a:rPr lang="en-GB" sz="1400" b="0" i="0" dirty="0">
                <a:solidFill>
                  <a:schemeClr val="bg2">
                    <a:lumMod val="25000"/>
                  </a:schemeClr>
                </a:solidFill>
                <a:effectLst/>
                <a:highlight>
                  <a:srgbClr val="FFFFFF"/>
                </a:highlight>
                <a:latin typeface="Montserrat" panose="00000500000000000000" pitchFamily="2" charset="0"/>
              </a:rPr>
              <a:t> 24th to </a:t>
            </a:r>
            <a:r>
              <a:rPr lang="en-GB" sz="1400" dirty="0">
                <a:solidFill>
                  <a:schemeClr val="bg2">
                    <a:lumMod val="25000"/>
                  </a:schemeClr>
                </a:solidFill>
                <a:highlight>
                  <a:srgbClr val="FFFFFF"/>
                </a:highlight>
                <a:latin typeface="Montserrat" panose="00000500000000000000" pitchFamily="2" charset="0"/>
              </a:rPr>
              <a:t>25</a:t>
            </a:r>
            <a:r>
              <a:rPr lang="en-GB" sz="1400" b="0" i="0" dirty="0">
                <a:solidFill>
                  <a:schemeClr val="bg2">
                    <a:lumMod val="25000"/>
                  </a:schemeClr>
                </a:solidFill>
                <a:effectLst/>
                <a:highlight>
                  <a:srgbClr val="FFFFFF"/>
                </a:highlight>
                <a:latin typeface="Montserrat" panose="00000500000000000000" pitchFamily="2" charset="0"/>
              </a:rPr>
              <a:t>th 2025, Sophia Antipolis, France</a:t>
            </a:r>
            <a:endParaRPr lang="en-GB" sz="1400" dirty="0">
              <a:solidFill>
                <a:schemeClr val="bg2">
                  <a:lumMod val="25000"/>
                </a:schemeClr>
              </a:solidFill>
            </a:endParaRPr>
          </a:p>
        </p:txBody>
      </p:sp>
      <p:graphicFrame>
        <p:nvGraphicFramePr>
          <p:cNvPr id="8" name="Table 7">
            <a:extLst>
              <a:ext uri="{FF2B5EF4-FFF2-40B4-BE49-F238E27FC236}">
                <a16:creationId xmlns:a16="http://schemas.microsoft.com/office/drawing/2014/main" id="{8875901E-0F41-FC77-9FEC-0DD870764BC4}"/>
              </a:ext>
            </a:extLst>
          </p:cNvPr>
          <p:cNvGraphicFramePr>
            <a:graphicFrameLocks noGrp="1"/>
          </p:cNvGraphicFramePr>
          <p:nvPr/>
        </p:nvGraphicFramePr>
        <p:xfrm>
          <a:off x="5742432" y="1904933"/>
          <a:ext cx="6214714" cy="4487638"/>
        </p:xfrm>
        <a:graphic>
          <a:graphicData uri="http://schemas.openxmlformats.org/drawingml/2006/table">
            <a:tbl>
              <a:tblPr firstRow="1" firstCol="1" bandRow="1"/>
              <a:tblGrid>
                <a:gridCol w="2066206">
                  <a:extLst>
                    <a:ext uri="{9D8B030D-6E8A-4147-A177-3AD203B41FA5}">
                      <a16:colId xmlns:a16="http://schemas.microsoft.com/office/drawing/2014/main" val="826526570"/>
                    </a:ext>
                  </a:extLst>
                </a:gridCol>
                <a:gridCol w="2155185">
                  <a:extLst>
                    <a:ext uri="{9D8B030D-6E8A-4147-A177-3AD203B41FA5}">
                      <a16:colId xmlns:a16="http://schemas.microsoft.com/office/drawing/2014/main" val="2143092163"/>
                    </a:ext>
                  </a:extLst>
                </a:gridCol>
                <a:gridCol w="1993323">
                  <a:extLst>
                    <a:ext uri="{9D8B030D-6E8A-4147-A177-3AD203B41FA5}">
                      <a16:colId xmlns:a16="http://schemas.microsoft.com/office/drawing/2014/main" val="3945869609"/>
                    </a:ext>
                  </a:extLst>
                </a:gridCol>
              </a:tblGrid>
              <a:tr h="379182">
                <a:tc>
                  <a:txBody>
                    <a:bodyPr/>
                    <a:lstStyle/>
                    <a:p>
                      <a:pPr marL="0" marR="0" algn="ctr">
                        <a:lnSpc>
                          <a:spcPct val="106000"/>
                        </a:lnSpc>
                        <a:buNone/>
                      </a:pPr>
                      <a:r>
                        <a:rPr lang="en-GB" sz="1400" b="1" kern="1200"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Time</a:t>
                      </a:r>
                      <a:endParaRPr lang="en-US" sz="105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06000"/>
                        </a:lnSpc>
                        <a:buNone/>
                      </a:pPr>
                      <a:r>
                        <a:rPr lang="en-GB" sz="1400" b="1" kern="12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Thursday April 24</a:t>
                      </a:r>
                      <a:r>
                        <a:rPr lang="en-GB" sz="1400" b="1" kern="1200" baseline="300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th</a:t>
                      </a:r>
                      <a:endParaRPr lang="en-US" sz="105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06000"/>
                        </a:lnSpc>
                        <a:buNone/>
                      </a:pPr>
                      <a:r>
                        <a:rPr lang="en-GB" sz="1400" b="1" kern="12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Friday April 25</a:t>
                      </a:r>
                      <a:r>
                        <a:rPr lang="en-GB" sz="1400" b="1" kern="1200" baseline="300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th</a:t>
                      </a:r>
                      <a:endParaRPr lang="en-US" sz="105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val="1387949496"/>
                  </a:ext>
                </a:extLst>
              </a:tr>
              <a:tr h="1038831">
                <a:tc>
                  <a:txBody>
                    <a:bodyPr/>
                    <a:lstStyle/>
                    <a:p>
                      <a:pPr marL="0" marR="0">
                        <a:lnSpc>
                          <a:spcPct val="106000"/>
                        </a:lnSpc>
                        <a:buNone/>
                      </a:pPr>
                      <a:r>
                        <a:rPr lang="en-US" sz="1200" b="1" kern="1200" dirty="0">
                          <a:solidFill>
                            <a:srgbClr val="FFFFFF"/>
                          </a:solidFill>
                          <a:effectLst/>
                          <a:latin typeface="Calibri" panose="020F0502020204030204" pitchFamily="34" charset="0"/>
                          <a:ea typeface="SimSun" panose="02010600030101010101" pitchFamily="2" charset="-122"/>
                          <a:cs typeface="Times New Roman" panose="02020603050405020304" pitchFamily="18" charset="0"/>
                        </a:rPr>
                        <a:t>1</a:t>
                      </a:r>
                      <a:r>
                        <a:rPr lang="en-US" sz="1200" b="1" kern="1200" baseline="30000" dirty="0">
                          <a:solidFill>
                            <a:srgbClr val="FFFFFF"/>
                          </a:solidFill>
                          <a:effectLst/>
                          <a:latin typeface="Calibri" panose="020F0502020204030204" pitchFamily="34" charset="0"/>
                          <a:ea typeface="SimSun" panose="02010600030101010101" pitchFamily="2" charset="-122"/>
                          <a:cs typeface="Times New Roman" panose="02020603050405020304" pitchFamily="18" charset="0"/>
                        </a:rPr>
                        <a:t>st</a:t>
                      </a:r>
                      <a:r>
                        <a:rPr lang="en-US" sz="1200" b="1" kern="1200" dirty="0">
                          <a:solidFill>
                            <a:srgbClr val="FFFFFF"/>
                          </a:solidFill>
                          <a:effectLst/>
                          <a:latin typeface="Calibri" panose="020F0502020204030204" pitchFamily="34" charset="0"/>
                          <a:ea typeface="SimSun" panose="02010600030101010101" pitchFamily="2" charset="-122"/>
                          <a:cs typeface="Times New Roman" panose="02020603050405020304" pitchFamily="18" charset="0"/>
                        </a:rPr>
                        <a:t> session (09:00 – 10:30)</a:t>
                      </a:r>
                      <a:endParaRPr lang="en-US" sz="105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nSpc>
                          <a:spcPct val="106000"/>
                        </a:lnSpc>
                        <a:buNone/>
                      </a:pPr>
                      <a:r>
                        <a:rPr lang="en-US" sz="1200" b="1"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AI 1: Opening</a:t>
                      </a:r>
                      <a:endParaRPr lang="en-US" sz="105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6000"/>
                        </a:lnSpc>
                        <a:buNone/>
                      </a:pPr>
                      <a:r>
                        <a:rPr lang="en-US" sz="1200" b="1"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AI 2: Introduction</a:t>
                      </a:r>
                      <a:endParaRPr lang="en-US" sz="105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6000"/>
                        </a:lnSpc>
                        <a:buNone/>
                      </a:pPr>
                      <a:r>
                        <a:rPr lang="en-US" sz="1200" b="1"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AI 3: Interaction and Collaboration between 3GPP and O-RAN</a:t>
                      </a:r>
                      <a:endParaRPr lang="en-US" sz="105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nSpc>
                          <a:spcPct val="106000"/>
                        </a:lnSpc>
                        <a:buNone/>
                      </a:pPr>
                      <a:r>
                        <a:rPr lang="en-US" sz="1200" b="1" kern="120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AI 3: Interaction and Collaboration between 3GPP and O-RAN – Cont’d</a:t>
                      </a:r>
                      <a:endParaRPr lang="en-US" sz="105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297288911"/>
                  </a:ext>
                </a:extLst>
              </a:tr>
              <a:tr h="252960">
                <a:tc>
                  <a:txBody>
                    <a:bodyPr/>
                    <a:lstStyle/>
                    <a:p>
                      <a:pPr marL="0" marR="0">
                        <a:lnSpc>
                          <a:spcPct val="106000"/>
                        </a:lnSpc>
                        <a:buNone/>
                      </a:pPr>
                      <a:r>
                        <a:rPr lang="en-US" sz="1200" b="1" kern="1200">
                          <a:solidFill>
                            <a:srgbClr val="FFFFFF"/>
                          </a:solidFill>
                          <a:effectLst/>
                          <a:latin typeface="Calibri" panose="020F0502020204030204" pitchFamily="34" charset="0"/>
                          <a:ea typeface="SimSun" panose="02010600030101010101" pitchFamily="2" charset="-122"/>
                          <a:cs typeface="Times New Roman" panose="02020603050405020304" pitchFamily="18" charset="0"/>
                        </a:rPr>
                        <a:t>Morning break (10:30 – 11:00)</a:t>
                      </a:r>
                      <a:endParaRPr lang="en-US" sz="105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06000"/>
                        </a:lnSpc>
                        <a:buNone/>
                      </a:pPr>
                      <a:r>
                        <a:rPr lang="en-US" sz="1200" i="1" kern="1200"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Morning break</a:t>
                      </a:r>
                      <a:endParaRPr lang="en-US" sz="105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06000"/>
                        </a:lnSpc>
                        <a:buNone/>
                      </a:pPr>
                      <a:r>
                        <a:rPr lang="en-US" sz="1200" i="1" kern="120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Morning break</a:t>
                      </a:r>
                      <a:endParaRPr lang="en-US" sz="105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982008889"/>
                  </a:ext>
                </a:extLst>
              </a:tr>
              <a:tr h="839879">
                <a:tc>
                  <a:txBody>
                    <a:bodyPr/>
                    <a:lstStyle/>
                    <a:p>
                      <a:pPr marL="0" marR="0">
                        <a:lnSpc>
                          <a:spcPct val="106000"/>
                        </a:lnSpc>
                        <a:buNone/>
                      </a:pPr>
                      <a:r>
                        <a:rPr lang="en-US" sz="1200" b="1" kern="1200">
                          <a:solidFill>
                            <a:srgbClr val="FFFFFF"/>
                          </a:solidFill>
                          <a:effectLst/>
                          <a:latin typeface="Calibri" panose="020F0502020204030204" pitchFamily="34" charset="0"/>
                          <a:ea typeface="SimSun" panose="02010600030101010101" pitchFamily="2" charset="-122"/>
                          <a:cs typeface="Times New Roman" panose="02020603050405020304" pitchFamily="18" charset="0"/>
                        </a:rPr>
                        <a:t>2</a:t>
                      </a:r>
                      <a:r>
                        <a:rPr lang="en-US" sz="1200" b="1" kern="1200" baseline="30000">
                          <a:solidFill>
                            <a:srgbClr val="FFFFFF"/>
                          </a:solidFill>
                          <a:effectLst/>
                          <a:latin typeface="Calibri" panose="020F0502020204030204" pitchFamily="34" charset="0"/>
                          <a:ea typeface="SimSun" panose="02010600030101010101" pitchFamily="2" charset="-122"/>
                          <a:cs typeface="Times New Roman" panose="02020603050405020304" pitchFamily="18" charset="0"/>
                        </a:rPr>
                        <a:t>nd</a:t>
                      </a:r>
                      <a:r>
                        <a:rPr lang="en-US" sz="1200" b="1" kern="1200">
                          <a:solidFill>
                            <a:srgbClr val="FFFFFF"/>
                          </a:solidFill>
                          <a:effectLst/>
                          <a:latin typeface="Calibri" panose="020F0502020204030204" pitchFamily="34" charset="0"/>
                          <a:ea typeface="SimSun" panose="02010600030101010101" pitchFamily="2" charset="-122"/>
                          <a:cs typeface="Times New Roman" panose="02020603050405020304" pitchFamily="18" charset="0"/>
                        </a:rPr>
                        <a:t> session (11:00 - 12:30)</a:t>
                      </a:r>
                      <a:endParaRPr lang="en-US" sz="105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nSpc>
                          <a:spcPct val="106000"/>
                        </a:lnSpc>
                        <a:buNone/>
                      </a:pPr>
                      <a:r>
                        <a:rPr lang="en-US" sz="1200" b="1"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AI 3: Interaction and Collaboration between 3GPP and O-RAN</a:t>
                      </a:r>
                      <a:endParaRPr lang="en-US" sz="105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lnSpc>
                          <a:spcPct val="106000"/>
                        </a:lnSpc>
                        <a:buNone/>
                      </a:pPr>
                      <a:r>
                        <a:rPr lang="en-US" sz="1200" b="1"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AI 3: Interaction and Collaboration between 3GPP and O-RAN – Cont’d (6)</a:t>
                      </a:r>
                      <a:endParaRPr lang="en-US" sz="105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6000"/>
                        </a:lnSpc>
                        <a:buNone/>
                      </a:pPr>
                      <a:r>
                        <a:rPr lang="en-US" sz="1200" b="1"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AI 4: Summary</a:t>
                      </a:r>
                      <a:endParaRPr lang="en-US" sz="105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4158939713"/>
                  </a:ext>
                </a:extLst>
              </a:tr>
              <a:tr h="252960">
                <a:tc>
                  <a:txBody>
                    <a:bodyPr/>
                    <a:lstStyle/>
                    <a:p>
                      <a:pPr marL="0" marR="0">
                        <a:lnSpc>
                          <a:spcPct val="106000"/>
                        </a:lnSpc>
                        <a:buNone/>
                      </a:pPr>
                      <a:r>
                        <a:rPr lang="en-GB" sz="1200" b="1" kern="1200">
                          <a:solidFill>
                            <a:srgbClr val="FFFFFF"/>
                          </a:solidFill>
                          <a:effectLst/>
                          <a:latin typeface="Calibri" panose="020F0502020204030204" pitchFamily="34" charset="0"/>
                          <a:ea typeface="SimSun" panose="02010600030101010101" pitchFamily="2" charset="-122"/>
                          <a:cs typeface="Times New Roman" panose="02020603050405020304" pitchFamily="18" charset="0"/>
                        </a:rPr>
                        <a:t>Lunch break (12:30 – 14:00)</a:t>
                      </a:r>
                      <a:endParaRPr lang="en-US" sz="105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06000"/>
                        </a:lnSpc>
                        <a:buNone/>
                      </a:pPr>
                      <a:r>
                        <a:rPr lang="en-GB" sz="1200" i="1" kern="120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Lunch</a:t>
                      </a:r>
                      <a:endParaRPr lang="en-US" sz="105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06000"/>
                        </a:lnSpc>
                        <a:buNone/>
                      </a:pPr>
                      <a:r>
                        <a:rPr lang="en-GB" sz="1200" i="1" kern="1200"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Lunch</a:t>
                      </a:r>
                      <a:endParaRPr lang="en-US" sz="105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768256387"/>
                  </a:ext>
                </a:extLst>
              </a:tr>
              <a:tr h="640926">
                <a:tc>
                  <a:txBody>
                    <a:bodyPr/>
                    <a:lstStyle/>
                    <a:p>
                      <a:pPr marL="0" marR="0">
                        <a:lnSpc>
                          <a:spcPct val="106000"/>
                        </a:lnSpc>
                        <a:buNone/>
                      </a:pPr>
                      <a:r>
                        <a:rPr lang="en-US" sz="1200" b="1" kern="1200">
                          <a:solidFill>
                            <a:srgbClr val="FFFFFF"/>
                          </a:solidFill>
                          <a:effectLst/>
                          <a:latin typeface="Calibri" panose="020F0502020204030204" pitchFamily="34" charset="0"/>
                          <a:ea typeface="SimSun" panose="02010600030101010101" pitchFamily="2" charset="-122"/>
                          <a:cs typeface="Times New Roman" panose="02020603050405020304" pitchFamily="18" charset="0"/>
                        </a:rPr>
                        <a:t>3</a:t>
                      </a:r>
                      <a:r>
                        <a:rPr lang="en-US" sz="1200" b="1" kern="1200" baseline="30000">
                          <a:solidFill>
                            <a:srgbClr val="FFFFFF"/>
                          </a:solidFill>
                          <a:effectLst/>
                          <a:latin typeface="Calibri" panose="020F0502020204030204" pitchFamily="34" charset="0"/>
                          <a:ea typeface="SimSun" panose="02010600030101010101" pitchFamily="2" charset="-122"/>
                          <a:cs typeface="Times New Roman" panose="02020603050405020304" pitchFamily="18" charset="0"/>
                        </a:rPr>
                        <a:t>rd</a:t>
                      </a:r>
                      <a:r>
                        <a:rPr lang="en-US" sz="1200" b="1" kern="1200">
                          <a:solidFill>
                            <a:srgbClr val="FFFFFF"/>
                          </a:solidFill>
                          <a:effectLst/>
                          <a:latin typeface="Calibri" panose="020F0502020204030204" pitchFamily="34" charset="0"/>
                          <a:ea typeface="SimSun" panose="02010600030101010101" pitchFamily="2" charset="-122"/>
                          <a:cs typeface="Times New Roman" panose="02020603050405020304" pitchFamily="18" charset="0"/>
                        </a:rPr>
                        <a:t> session (14:00 – 15:30)</a:t>
                      </a:r>
                      <a:endParaRPr lang="en-US" sz="105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nSpc>
                          <a:spcPct val="106000"/>
                        </a:lnSpc>
                        <a:buNone/>
                      </a:pPr>
                      <a:r>
                        <a:rPr lang="en-US" sz="1200" b="1" kern="120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AI 3: Interaction and Collaboration between 3GPP and O-RAN – Cont’d</a:t>
                      </a:r>
                      <a:endParaRPr lang="en-US" sz="105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rowSpan="3">
                  <a:txBody>
                    <a:bodyPr/>
                    <a:lstStyle/>
                    <a:p>
                      <a:pPr marL="0" marR="0">
                        <a:lnSpc>
                          <a:spcPct val="106000"/>
                        </a:lnSpc>
                        <a:buNone/>
                      </a:pPr>
                      <a:r>
                        <a:rPr lang="en-US" sz="1200" b="1"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AI 4: Summary </a:t>
                      </a:r>
                      <a:endParaRPr lang="en-US" sz="105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nSpc>
                          <a:spcPct val="106000"/>
                        </a:lnSpc>
                        <a:buNone/>
                      </a:pPr>
                      <a:r>
                        <a:rPr lang="en-US" sz="1200" b="1"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AI 5: </a:t>
                      </a:r>
                      <a:r>
                        <a:rPr lang="en-US" sz="12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Closing (</a:t>
                      </a:r>
                      <a:r>
                        <a:rPr lang="en-US" sz="1200" b="1" kern="12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no later than 4:00pm</a:t>
                      </a:r>
                      <a:r>
                        <a:rPr lang="en-US" sz="12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en-US" sz="105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862773714"/>
                  </a:ext>
                </a:extLst>
              </a:tr>
              <a:tr h="441974">
                <a:tc>
                  <a:txBody>
                    <a:bodyPr/>
                    <a:lstStyle/>
                    <a:p>
                      <a:pPr marL="0" marR="0">
                        <a:lnSpc>
                          <a:spcPct val="106000"/>
                        </a:lnSpc>
                        <a:buNone/>
                      </a:pPr>
                      <a:r>
                        <a:rPr lang="en-US" sz="1200" b="1" kern="1200">
                          <a:solidFill>
                            <a:srgbClr val="FFFFFF"/>
                          </a:solidFill>
                          <a:effectLst/>
                          <a:latin typeface="Calibri" panose="020F0502020204030204" pitchFamily="34" charset="0"/>
                          <a:ea typeface="SimSun" panose="02010600030101010101" pitchFamily="2" charset="-122"/>
                          <a:cs typeface="Times New Roman" panose="02020603050405020304" pitchFamily="18" charset="0"/>
                        </a:rPr>
                        <a:t>Afternoon break (15:30 – 16:00) </a:t>
                      </a:r>
                      <a:endParaRPr lang="en-US" sz="105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gn="ctr">
                        <a:lnSpc>
                          <a:spcPct val="106000"/>
                        </a:lnSpc>
                        <a:buNone/>
                      </a:pPr>
                      <a:r>
                        <a:rPr lang="en-GB" sz="1200" i="1" kern="1200"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Afternoon break</a:t>
                      </a:r>
                      <a:endParaRPr lang="en-US" sz="105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vMerge="1">
                  <a:txBody>
                    <a:bodyPr/>
                    <a:lstStyle/>
                    <a:p>
                      <a:endParaRPr lang="en-US"/>
                    </a:p>
                  </a:txBody>
                  <a:tcPr/>
                </a:tc>
                <a:extLst>
                  <a:ext uri="{0D108BD9-81ED-4DB2-BD59-A6C34878D82A}">
                    <a16:rowId xmlns:a16="http://schemas.microsoft.com/office/drawing/2014/main" val="2388773540"/>
                  </a:ext>
                </a:extLst>
              </a:tr>
              <a:tr h="640926">
                <a:tc>
                  <a:txBody>
                    <a:bodyPr/>
                    <a:lstStyle/>
                    <a:p>
                      <a:pPr marL="0" marR="0">
                        <a:lnSpc>
                          <a:spcPct val="106000"/>
                        </a:lnSpc>
                        <a:buNone/>
                      </a:pPr>
                      <a:r>
                        <a:rPr lang="en-US" sz="1200" b="1" kern="1200">
                          <a:solidFill>
                            <a:srgbClr val="FFFFFF"/>
                          </a:solidFill>
                          <a:effectLst/>
                          <a:latin typeface="Calibri" panose="020F0502020204030204" pitchFamily="34" charset="0"/>
                          <a:ea typeface="SimSun" panose="02010600030101010101" pitchFamily="2" charset="-122"/>
                          <a:cs typeface="Times New Roman" panose="02020603050405020304" pitchFamily="18" charset="0"/>
                        </a:rPr>
                        <a:t>4</a:t>
                      </a:r>
                      <a:r>
                        <a:rPr lang="en-US" sz="1200" b="1" kern="1200" baseline="30000">
                          <a:solidFill>
                            <a:srgbClr val="FFFFFF"/>
                          </a:solidFill>
                          <a:effectLst/>
                          <a:latin typeface="Calibri" panose="020F0502020204030204" pitchFamily="34" charset="0"/>
                          <a:ea typeface="SimSun" panose="02010600030101010101" pitchFamily="2" charset="-122"/>
                          <a:cs typeface="Times New Roman" panose="02020603050405020304" pitchFamily="18" charset="0"/>
                        </a:rPr>
                        <a:t>th</a:t>
                      </a:r>
                      <a:r>
                        <a:rPr lang="en-US" sz="1200" b="1" kern="1200">
                          <a:solidFill>
                            <a:srgbClr val="FFFFFF"/>
                          </a:solidFill>
                          <a:effectLst/>
                          <a:latin typeface="Calibri" panose="020F0502020204030204" pitchFamily="34" charset="0"/>
                          <a:ea typeface="SimSun" panose="02010600030101010101" pitchFamily="2" charset="-122"/>
                          <a:cs typeface="Times New Roman" panose="02020603050405020304" pitchFamily="18" charset="0"/>
                        </a:rPr>
                        <a:t> session (16:00 – 17:30)</a:t>
                      </a:r>
                      <a:endParaRPr lang="en-US" sz="105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a:lnSpc>
                          <a:spcPct val="106000"/>
                        </a:lnSpc>
                        <a:buNone/>
                      </a:pPr>
                      <a:r>
                        <a:rPr lang="en-US" sz="1200" b="1"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AI 3: Interaction and Collaboration between 3GPP and O-RAN – Cont’d</a:t>
                      </a:r>
                      <a:endParaRPr lang="en-US" sz="105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4295" marR="19050" marT="29845" marB="2984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vMerge="1">
                  <a:txBody>
                    <a:bodyPr/>
                    <a:lstStyle/>
                    <a:p>
                      <a:endParaRPr lang="en-US"/>
                    </a:p>
                  </a:txBody>
                  <a:tcPr/>
                </a:tc>
                <a:extLst>
                  <a:ext uri="{0D108BD9-81ED-4DB2-BD59-A6C34878D82A}">
                    <a16:rowId xmlns:a16="http://schemas.microsoft.com/office/drawing/2014/main" val="1702374750"/>
                  </a:ext>
                </a:extLst>
              </a:tr>
            </a:tbl>
          </a:graphicData>
        </a:graphic>
      </p:graphicFrame>
      <p:sp>
        <p:nvSpPr>
          <p:cNvPr id="5" name="TextBox 4">
            <a:extLst>
              <a:ext uri="{FF2B5EF4-FFF2-40B4-BE49-F238E27FC236}">
                <a16:creationId xmlns:a16="http://schemas.microsoft.com/office/drawing/2014/main" id="{2F0A9621-4FCB-543A-755D-5A4B37B58497}"/>
              </a:ext>
            </a:extLst>
          </p:cNvPr>
          <p:cNvSpPr txBox="1"/>
          <p:nvPr/>
        </p:nvSpPr>
        <p:spPr>
          <a:xfrm>
            <a:off x="1444906" y="5602663"/>
            <a:ext cx="3133817" cy="53860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200" b="1" i="0" u="none" strike="noStrike" kern="1200" cap="none" spc="0" normalizeH="0" baseline="0" noProof="0" dirty="0">
                <a:ln>
                  <a:noFill/>
                </a:ln>
                <a:solidFill>
                  <a:srgbClr val="46A800"/>
                </a:solidFill>
                <a:effectLst/>
                <a:uLnTx/>
                <a:uFillTx/>
                <a:latin typeface="Montserrat" panose="00000500000000000000" pitchFamily="50" charset="0"/>
                <a:ea typeface="+mn-ea"/>
                <a:cs typeface="+mn-cs"/>
                <a:sym typeface="Helvetica"/>
              </a:rPr>
              <a:t>Workshop Summary: </a:t>
            </a:r>
            <a:r>
              <a:rPr kumimoji="0" lang="en-GB" sz="1200" b="1" i="0" u="none" strike="noStrike" kern="1200" cap="none" spc="0" normalizeH="0" baseline="0" noProof="0" dirty="0">
                <a:ln>
                  <a:noFill/>
                </a:ln>
                <a:solidFill>
                  <a:srgbClr val="46A800"/>
                </a:solidFill>
                <a:effectLst/>
                <a:uLnTx/>
                <a:uFillTx/>
                <a:latin typeface="Montserrat" panose="00000500000000000000" pitchFamily="50" charset="0"/>
                <a:ea typeface="+mn-ea"/>
                <a:cs typeface="+mn-cs"/>
                <a:sym typeface="Helvetica"/>
                <a:hlinkClick r:id="rId3"/>
              </a:rPr>
              <a:t>3ORW-250035</a:t>
            </a:r>
            <a:endParaRPr kumimoji="0" lang="en-GB" sz="1200" b="1" i="0" u="none" strike="noStrike" kern="1200" cap="none" spc="0" normalizeH="0" baseline="0" noProof="0" dirty="0">
              <a:ln>
                <a:noFill/>
              </a:ln>
              <a:solidFill>
                <a:srgbClr val="46A800"/>
              </a:solidFill>
              <a:effectLst/>
              <a:uLnTx/>
              <a:uFillTx/>
              <a:latin typeface="Montserrat" panose="00000500000000000000" pitchFamily="50" charset="0"/>
              <a:ea typeface="+mn-ea"/>
              <a:cs typeface="+mn-cs"/>
              <a:sym typeface="Helvetica"/>
            </a:endParaRP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GB" sz="1200" b="1" i="0" u="none" strike="noStrike" kern="1200" cap="none" spc="0" normalizeH="0" baseline="0" noProof="0" dirty="0">
                <a:ln>
                  <a:noFill/>
                </a:ln>
                <a:solidFill>
                  <a:srgbClr val="46A800"/>
                </a:solidFill>
                <a:effectLst/>
                <a:uLnTx/>
                <a:uFillTx/>
                <a:latin typeface="Montserrat" panose="00000500000000000000" pitchFamily="50" charset="0"/>
                <a:ea typeface="+mn-ea"/>
                <a:cs typeface="+mn-cs"/>
                <a:sym typeface="Helvetica"/>
              </a:rPr>
              <a:t>Workshop Presentations: </a:t>
            </a:r>
            <a:r>
              <a:rPr kumimoji="0" lang="en-GB" sz="1200" b="1" i="0" u="none" strike="noStrike" kern="1200" cap="none" spc="0" normalizeH="0" baseline="0" noProof="0" dirty="0">
                <a:ln>
                  <a:noFill/>
                </a:ln>
                <a:solidFill>
                  <a:srgbClr val="46A800"/>
                </a:solidFill>
                <a:effectLst/>
                <a:uLnTx/>
                <a:uFillTx/>
                <a:latin typeface="Montserrat" panose="00000500000000000000" pitchFamily="50" charset="0"/>
                <a:ea typeface="+mn-ea"/>
                <a:cs typeface="+mn-cs"/>
                <a:sym typeface="Helvetica"/>
                <a:hlinkClick r:id="rId4">
                  <a:extLst>
                    <a:ext uri="{A12FA001-AC4F-418D-AE19-62706E023703}">
                      <ahyp:hlinkClr xmlns:ahyp="http://schemas.microsoft.com/office/drawing/2018/hyperlinkcolor" val="tx"/>
                    </a:ext>
                  </a:extLst>
                </a:hlinkClick>
              </a:rPr>
              <a:t>Link</a:t>
            </a:r>
            <a:endParaRPr kumimoji="0" lang="en-US" sz="1200" b="1" i="0" u="none" strike="noStrike" kern="1200" cap="none" spc="0" normalizeH="0" baseline="0" noProof="0" dirty="0">
              <a:ln>
                <a:noFill/>
              </a:ln>
              <a:solidFill>
                <a:srgbClr val="46A8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394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905879"/>
            <a:ext cx="0" cy="4149457"/>
          </a:xfrm>
          <a:prstGeom prst="line">
            <a:avLst/>
          </a:prstGeom>
          <a:noFill/>
          <a:ln w="28575" algn="ctr">
            <a:solidFill>
              <a:schemeClr val="accent4">
                <a:lumMod val="40000"/>
                <a:lumOff val="60000"/>
              </a:schemeClr>
            </a:solidFill>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905879"/>
            <a:ext cx="7846" cy="4149457"/>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flipH="1">
            <a:off x="5311936" y="1905879"/>
            <a:ext cx="23829" cy="4149457"/>
          </a:xfrm>
          <a:prstGeom prst="line">
            <a:avLst/>
          </a:prstGeom>
          <a:noFill/>
          <a:ln w="9525" algn="ctr">
            <a:solidFill>
              <a:schemeClr val="accent4">
                <a:lumMod val="40000"/>
                <a:lumOff val="60000"/>
              </a:schemeClr>
            </a:solidFill>
            <a:prstDash val="dash"/>
            <a:round/>
            <a:headEnd/>
            <a:tailEnd/>
          </a:ln>
        </p:spPr>
      </p:cxnSp>
      <p:cxnSp>
        <p:nvCxnSpPr>
          <p:cNvPr id="48"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953297"/>
            <a:ext cx="0" cy="4149457"/>
          </a:xfrm>
          <a:prstGeom prst="line">
            <a:avLst/>
          </a:prstGeom>
          <a:noFill/>
          <a:ln w="9525" algn="ctr">
            <a:solidFill>
              <a:schemeClr val="accent4">
                <a:lumMod val="40000"/>
                <a:lumOff val="60000"/>
              </a:schemeClr>
            </a:solidFill>
            <a:prstDash val="dash"/>
            <a:round/>
            <a:headEnd/>
            <a:tailEnd/>
          </a:ln>
        </p:spPr>
      </p:cxnSp>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905879"/>
            <a:ext cx="0" cy="4149457"/>
          </a:xfrm>
          <a:prstGeom prst="line">
            <a:avLst/>
          </a:prstGeom>
          <a:noFill/>
          <a:ln w="28575" algn="ctr">
            <a:solidFill>
              <a:schemeClr val="accent4">
                <a:lumMod val="40000"/>
                <a:lumOff val="60000"/>
              </a:schemeClr>
            </a:solidFill>
            <a:round/>
            <a:headEnd/>
            <a:tailEnd/>
          </a:ln>
        </p:spPr>
      </p:cxn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flipH="1">
            <a:off x="2844800" y="1905879"/>
            <a:ext cx="70025" cy="4149457"/>
          </a:xfrm>
          <a:prstGeom prst="line">
            <a:avLst/>
          </a:prstGeom>
          <a:noFill/>
          <a:ln w="9525" algn="ctr">
            <a:solidFill>
              <a:schemeClr val="accent4">
                <a:lumMod val="40000"/>
                <a:lumOff val="60000"/>
              </a:schemeClr>
            </a:solidFill>
            <a:prstDash val="dash"/>
            <a:round/>
            <a:headEnd/>
            <a:tailEnd/>
          </a:ln>
        </p:spPr>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2107845" y="1905879"/>
            <a:ext cx="0" cy="4149457"/>
          </a:xfrm>
          <a:prstGeom prst="line">
            <a:avLst/>
          </a:prstGeom>
          <a:noFill/>
          <a:ln w="9525" algn="ctr">
            <a:solidFill>
              <a:schemeClr val="accent4">
                <a:lumMod val="40000"/>
                <a:lumOff val="60000"/>
              </a:schemeClr>
            </a:solidFill>
            <a:prstDash val="dash"/>
            <a:round/>
            <a:headEnd/>
            <a:tailEnd/>
          </a:ln>
        </p:spPr>
      </p:cxnSp>
      <p:cxnSp>
        <p:nvCxnSpPr>
          <p:cNvPr id="17495" name="Straight Connector 114">
            <a:extLst>
              <a:ext uri="{FF2B5EF4-FFF2-40B4-BE49-F238E27FC236}">
                <a16:creationId xmlns:a16="http://schemas.microsoft.com/office/drawing/2014/main" id="{2352004F-3081-FB14-E751-D8610A73D2B5}"/>
              </a:ext>
            </a:extLst>
          </p:cNvPr>
          <p:cNvCxnSpPr>
            <a:cxnSpLocks noChangeShapeType="1"/>
          </p:cNvCxnSpPr>
          <p:nvPr/>
        </p:nvCxnSpPr>
        <p:spPr bwMode="auto">
          <a:xfrm>
            <a:off x="1285125" y="1905879"/>
            <a:ext cx="0" cy="4149457"/>
          </a:xfrm>
          <a:prstGeom prst="line">
            <a:avLst/>
          </a:prstGeom>
          <a:noFill/>
          <a:ln w="9525" algn="ctr">
            <a:solidFill>
              <a:schemeClr val="accent4">
                <a:lumMod val="40000"/>
                <a:lumOff val="60000"/>
              </a:schemeClr>
            </a:solidFill>
            <a:prstDash val="dash"/>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905879"/>
            <a:ext cx="0" cy="4149457"/>
          </a:xfrm>
          <a:prstGeom prst="line">
            <a:avLst/>
          </a:prstGeom>
          <a:noFill/>
          <a:ln w="28575" algn="ctr">
            <a:solidFill>
              <a:schemeClr val="accent4">
                <a:lumMod val="40000"/>
                <a:lumOff val="60000"/>
              </a:schemeClr>
            </a:solidFill>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905879"/>
            <a:ext cx="0" cy="4149457"/>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905879"/>
            <a:ext cx="0" cy="4149457"/>
          </a:xfrm>
          <a:prstGeom prst="line">
            <a:avLst/>
          </a:prstGeom>
          <a:noFill/>
          <a:ln w="9525" algn="ctr">
            <a:solidFill>
              <a:schemeClr val="accent4">
                <a:lumMod val="40000"/>
                <a:lumOff val="60000"/>
              </a:schemeClr>
            </a:solidFill>
            <a:prstDash val="dash"/>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flipH="1">
            <a:off x="10165740" y="1905879"/>
            <a:ext cx="11905" cy="4149457"/>
          </a:xfrm>
          <a:prstGeom prst="line">
            <a:avLst/>
          </a:prstGeom>
          <a:noFill/>
          <a:ln w="28575" algn="ctr">
            <a:solidFill>
              <a:schemeClr val="accent4">
                <a:lumMod val="40000"/>
                <a:lumOff val="60000"/>
              </a:schemeClr>
            </a:solidFill>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905879"/>
            <a:ext cx="0" cy="4149457"/>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905879"/>
            <a:ext cx="0" cy="4149457"/>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905879"/>
            <a:ext cx="0" cy="4149457"/>
          </a:xfrm>
          <a:prstGeom prst="line">
            <a:avLst/>
          </a:prstGeom>
          <a:noFill/>
          <a:ln w="9525" algn="ctr">
            <a:solidFill>
              <a:schemeClr val="accent4">
                <a:lumMod val="40000"/>
                <a:lumOff val="60000"/>
              </a:schemeClr>
            </a:solidFill>
            <a:prstDash val="dash"/>
            <a:round/>
            <a:headEnd/>
            <a:tailEnd/>
          </a:ln>
        </p:spPr>
      </p:cxnSp>
      <p:sp>
        <p:nvSpPr>
          <p:cNvPr id="42" name="Rectangle: Rounded Corners 41">
            <a:extLst>
              <a:ext uri="{FF2B5EF4-FFF2-40B4-BE49-F238E27FC236}">
                <a16:creationId xmlns:a16="http://schemas.microsoft.com/office/drawing/2014/main" id="{68BFFB8E-C75E-2163-D123-A91C5C560BE4}"/>
              </a:ext>
            </a:extLst>
          </p:cNvPr>
          <p:cNvSpPr/>
          <p:nvPr/>
        </p:nvSpPr>
        <p:spPr>
          <a:xfrm>
            <a:off x="106547" y="5704370"/>
            <a:ext cx="12062001" cy="743363"/>
          </a:xfrm>
          <a:prstGeom prst="round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1223055"/>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 name="TextBox 1">
            <a:extLst>
              <a:ext uri="{FF2B5EF4-FFF2-40B4-BE49-F238E27FC236}">
                <a16:creationId xmlns:a16="http://schemas.microsoft.com/office/drawing/2014/main" id="{3B9E7960-6113-C4D1-ECEF-73196F0C03E0}"/>
              </a:ext>
            </a:extLst>
          </p:cNvPr>
          <p:cNvSpPr txBox="1"/>
          <p:nvPr/>
        </p:nvSpPr>
        <p:spPr>
          <a:xfrm>
            <a:off x="1778010" y="1060073"/>
            <a:ext cx="691215" cy="3385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1413837"/>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#103</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1413837"/>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#111</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n-ea"/>
                  <a:cs typeface="+mn-cs"/>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1413837"/>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#107</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1413837"/>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#104</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n-ea"/>
                  <a:cs typeface="+mn-cs"/>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1413837"/>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#108</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1413837"/>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#112</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1413837"/>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#105</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1413837"/>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#109</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1413837"/>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#102</a:t>
              </a:r>
              <a:endParaRPr kumimoji="0" lang="en-GB" altLang="en-US" sz="5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1413837"/>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#106</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1413837"/>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#110</a:t>
              </a:r>
              <a:endParaRPr kumimoji="0" lang="en-GB" altLang="en-US" sz="533"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a:t>
              </a:r>
            </a:p>
          </p:txBody>
        </p:sp>
      </p:gr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1278088"/>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TSGs</a:t>
            </a:r>
          </a:p>
        </p:txBody>
      </p:sp>
      <p:sp>
        <p:nvSpPr>
          <p:cNvPr id="27" name="Star: 5 Points 26">
            <a:extLst>
              <a:ext uri="{FF2B5EF4-FFF2-40B4-BE49-F238E27FC236}">
                <a16:creationId xmlns:a16="http://schemas.microsoft.com/office/drawing/2014/main" id="{F787BCF1-2498-28B4-199E-7A531CA4AEB8}"/>
              </a:ext>
            </a:extLst>
          </p:cNvPr>
          <p:cNvSpPr/>
          <p:nvPr/>
        </p:nvSpPr>
        <p:spPr bwMode="auto">
          <a:xfrm>
            <a:off x="4326087" y="2781600"/>
            <a:ext cx="342813" cy="292733"/>
          </a:xfrm>
          <a:prstGeom prst="star5">
            <a:avLst/>
          </a:prstGeom>
          <a:noFill/>
          <a:ln w="28575" cap="flat" cmpd="sng" algn="ctr">
            <a:solidFill>
              <a:srgbClr val="FF0000"/>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FF0000"/>
              </a:solidFill>
              <a:effectLst/>
              <a:uLnTx/>
              <a:uFillTx/>
              <a:latin typeface="Arial" charset="0"/>
              <a:ea typeface="+mn-ea"/>
              <a:cs typeface="+mn-cs"/>
            </a:endParaRPr>
          </a:p>
        </p:txBody>
      </p:sp>
      <p:sp>
        <p:nvSpPr>
          <p:cNvPr id="30" name="TextBox 1">
            <a:extLst>
              <a:ext uri="{FF2B5EF4-FFF2-40B4-BE49-F238E27FC236}">
                <a16:creationId xmlns:a16="http://schemas.microsoft.com/office/drawing/2014/main" id="{944B49F7-1C1D-DBCA-2AE8-96E102063762}"/>
              </a:ext>
            </a:extLst>
          </p:cNvPr>
          <p:cNvSpPr txBox="1">
            <a:spLocks noChangeArrowheads="1"/>
          </p:cNvSpPr>
          <p:nvPr/>
        </p:nvSpPr>
        <p:spPr bwMode="auto">
          <a:xfrm>
            <a:off x="3872464" y="3049017"/>
            <a:ext cx="1439472"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00" b="1"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Workshop 6G </a:t>
            </a:r>
            <a:endParaRPr kumimoji="0" lang="en-GB" altLang="en-US" sz="900" b="0" i="0" u="none" strike="noStrike" kern="1200" cap="none" spc="0" normalizeH="0" baseline="0" noProof="0" dirty="0">
              <a:ln>
                <a:noFill/>
              </a:ln>
              <a:solidFill>
                <a:prstClr val="black"/>
              </a:solidFill>
              <a:effectLst/>
              <a:uLnTx/>
              <a:uFillTx/>
              <a:latin typeface="Montserrat" panose="00000500000000000000" pitchFamily="50" charset="0"/>
              <a:ea typeface="+mn-ea"/>
              <a:cs typeface="+mn-cs"/>
            </a:endParaRPr>
          </a:p>
        </p:txBody>
      </p:sp>
      <p:sp>
        <p:nvSpPr>
          <p:cNvPr id="17485" name="Chevron 60">
            <a:extLst>
              <a:ext uri="{FF2B5EF4-FFF2-40B4-BE49-F238E27FC236}">
                <a16:creationId xmlns:a16="http://schemas.microsoft.com/office/drawing/2014/main" id="{FB1E3A0C-0C94-56B1-9E8E-15BB970781E4}"/>
              </a:ext>
            </a:extLst>
          </p:cNvPr>
          <p:cNvSpPr/>
          <p:nvPr/>
        </p:nvSpPr>
        <p:spPr bwMode="auto">
          <a:xfrm>
            <a:off x="6150591" y="5095842"/>
            <a:ext cx="1661320" cy="26385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3 6G SID </a:t>
            </a:r>
            <a:r>
              <a:rPr kumimoji="0" lang="fr-FR" sz="105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def</a:t>
            </a:r>
            <a:r>
              <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1400291"/>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#113</a:t>
              </a:r>
              <a:endParaRPr kumimoji="0" lang="en-GB" altLang="en-US" sz="5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1400291"/>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#114</a:t>
              </a:r>
              <a:endParaRPr kumimoji="0" lang="en-GB" altLang="en-US" sz="5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1418353"/>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#115</a:t>
            </a:r>
            <a:endParaRPr kumimoji="0" lang="en-GB" altLang="en-US" sz="5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623671"/>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601092"/>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Jun</a:t>
            </a:r>
          </a:p>
        </p:txBody>
      </p:sp>
      <p:sp>
        <p:nvSpPr>
          <p:cNvPr id="26" name="Star: 5 Points 25">
            <a:extLst>
              <a:ext uri="{FF2B5EF4-FFF2-40B4-BE49-F238E27FC236}">
                <a16:creationId xmlns:a16="http://schemas.microsoft.com/office/drawing/2014/main" id="{FDA1D504-5A4B-17F6-5478-9450A10EDA8D}"/>
              </a:ext>
            </a:extLst>
          </p:cNvPr>
          <p:cNvSpPr/>
          <p:nvPr/>
        </p:nvSpPr>
        <p:spPr bwMode="auto">
          <a:xfrm>
            <a:off x="1538943" y="1949144"/>
            <a:ext cx="321992" cy="293728"/>
          </a:xfrm>
          <a:prstGeom prst="star5">
            <a:avLst/>
          </a:prstGeom>
          <a:noFill/>
          <a:ln w="28575" cap="flat" cmpd="sng" algn="ctr">
            <a:solidFill>
              <a:srgbClr val="FF0000"/>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FF0000"/>
              </a:solidFill>
              <a:effectLst/>
              <a:uLnTx/>
              <a:uFillTx/>
              <a:latin typeface="Arial" charset="0"/>
              <a:ea typeface="+mn-ea"/>
              <a:cs typeface="+mn-cs"/>
            </a:endParaRPr>
          </a:p>
        </p:txBody>
      </p:sp>
      <p:sp>
        <p:nvSpPr>
          <p:cNvPr id="28" name="TextBox 1">
            <a:extLst>
              <a:ext uri="{FF2B5EF4-FFF2-40B4-BE49-F238E27FC236}">
                <a16:creationId xmlns:a16="http://schemas.microsoft.com/office/drawing/2014/main" id="{350EBDED-2AAF-158F-80CB-DEAAEA111ACD}"/>
              </a:ext>
            </a:extLst>
          </p:cNvPr>
          <p:cNvSpPr txBox="1">
            <a:spLocks noChangeArrowheads="1"/>
          </p:cNvSpPr>
          <p:nvPr/>
        </p:nvSpPr>
        <p:spPr bwMode="auto">
          <a:xfrm>
            <a:off x="1077942" y="2225342"/>
            <a:ext cx="1532049"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900" b="1"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Workshop IMT-2030 use cases</a:t>
            </a:r>
            <a:endParaRPr kumimoji="0" lang="en-GB" altLang="en-US" sz="900" b="0" i="0" u="none" strike="noStrike" kern="1200" cap="none" spc="0" normalizeH="0" baseline="0" noProof="0" dirty="0">
              <a:ln>
                <a:noFill/>
              </a:ln>
              <a:solidFill>
                <a:prstClr val="black"/>
              </a:solidFill>
              <a:effectLst/>
              <a:uLnTx/>
              <a:uFillTx/>
              <a:latin typeface="Montserrat" panose="00000500000000000000" pitchFamily="50" charset="0"/>
              <a:ea typeface="+mn-ea"/>
              <a:cs typeface="+mn-cs"/>
            </a:endParaRP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1413837"/>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9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#116</a:t>
            </a:r>
            <a:endParaRPr kumimoji="0" lang="en-GB" altLang="en-US" sz="533"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61" name="Chevron 60">
            <a:extLst>
              <a:ext uri="{FF2B5EF4-FFF2-40B4-BE49-F238E27FC236}">
                <a16:creationId xmlns:a16="http://schemas.microsoft.com/office/drawing/2014/main" id="{949047CD-F01D-8426-6AF0-4CD1206C7FB8}"/>
              </a:ext>
            </a:extLst>
          </p:cNvPr>
          <p:cNvSpPr/>
          <p:nvPr/>
        </p:nvSpPr>
        <p:spPr bwMode="auto">
          <a:xfrm>
            <a:off x="2713857" y="1946539"/>
            <a:ext cx="507096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SA1 6G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Study</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ies</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sp>
        <p:nvSpPr>
          <p:cNvPr id="5" name="Chevron 60">
            <a:extLst>
              <a:ext uri="{FF2B5EF4-FFF2-40B4-BE49-F238E27FC236}">
                <a16:creationId xmlns:a16="http://schemas.microsoft.com/office/drawing/2014/main" id="{9772A3F5-EE99-B673-A6CB-BF15F057A1FD}"/>
              </a:ext>
            </a:extLst>
          </p:cNvPr>
          <p:cNvSpPr/>
          <p:nvPr/>
        </p:nvSpPr>
        <p:spPr bwMode="auto">
          <a:xfrm>
            <a:off x="1833317" y="1955424"/>
            <a:ext cx="1110828" cy="292381"/>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SA1 6G SID </a:t>
            </a:r>
            <a:r>
              <a:rPr kumimoji="0" lang="fr-FR" sz="105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def</a:t>
            </a:r>
            <a:r>
              <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sp>
        <p:nvSpPr>
          <p:cNvPr id="25" name="Chevron 60">
            <a:extLst>
              <a:ext uri="{FF2B5EF4-FFF2-40B4-BE49-F238E27FC236}">
                <a16:creationId xmlns:a16="http://schemas.microsoft.com/office/drawing/2014/main" id="{5985ECF7-20BF-200E-8F19-EA178CFE7DB5}"/>
              </a:ext>
            </a:extLst>
          </p:cNvPr>
          <p:cNvSpPr/>
          <p:nvPr/>
        </p:nvSpPr>
        <p:spPr bwMode="auto">
          <a:xfrm>
            <a:off x="2844800" y="2316675"/>
            <a:ext cx="921173" cy="38833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RP IMT-2030 disc.</a:t>
            </a:r>
          </a:p>
        </p:txBody>
      </p:sp>
      <p:sp>
        <p:nvSpPr>
          <p:cNvPr id="9249" name="Chevron 60">
            <a:extLst>
              <a:ext uri="{FF2B5EF4-FFF2-40B4-BE49-F238E27FC236}">
                <a16:creationId xmlns:a16="http://schemas.microsoft.com/office/drawing/2014/main" id="{B36A3B24-2876-59C8-CCA5-6562DEF88E9F}"/>
              </a:ext>
            </a:extLst>
          </p:cNvPr>
          <p:cNvSpPr/>
          <p:nvPr/>
        </p:nvSpPr>
        <p:spPr bwMode="auto">
          <a:xfrm>
            <a:off x="3648570" y="2362043"/>
            <a:ext cx="1697849" cy="32434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RP ITU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Study</a:t>
            </a:r>
            <a:endPar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sp>
        <p:nvSpPr>
          <p:cNvPr id="9250" name="Chevron 60">
            <a:extLst>
              <a:ext uri="{FF2B5EF4-FFF2-40B4-BE49-F238E27FC236}">
                <a16:creationId xmlns:a16="http://schemas.microsoft.com/office/drawing/2014/main" id="{5CA2ED88-17A5-C7DC-9D89-4691B65C00C1}"/>
              </a:ext>
            </a:extLst>
          </p:cNvPr>
          <p:cNvSpPr/>
          <p:nvPr/>
        </p:nvSpPr>
        <p:spPr bwMode="auto">
          <a:xfrm>
            <a:off x="4632962" y="2805557"/>
            <a:ext cx="3991751"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RP 6G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Study</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ies</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sp>
        <p:nvSpPr>
          <p:cNvPr id="9251" name="Chevron 60">
            <a:extLst>
              <a:ext uri="{FF2B5EF4-FFF2-40B4-BE49-F238E27FC236}">
                <a16:creationId xmlns:a16="http://schemas.microsoft.com/office/drawing/2014/main" id="{3ACF84FC-3DCF-7BAF-3948-80C3F1974504}"/>
              </a:ext>
            </a:extLst>
          </p:cNvPr>
          <p:cNvSpPr/>
          <p:nvPr/>
        </p:nvSpPr>
        <p:spPr bwMode="auto">
          <a:xfrm>
            <a:off x="5311936" y="4302381"/>
            <a:ext cx="5766983" cy="261888"/>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RAN1 6G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Study</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ies</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sp>
        <p:nvSpPr>
          <p:cNvPr id="9252" name="Chevron 60">
            <a:extLst>
              <a:ext uri="{FF2B5EF4-FFF2-40B4-BE49-F238E27FC236}">
                <a16:creationId xmlns:a16="http://schemas.microsoft.com/office/drawing/2014/main" id="{D2D7662F-972A-BEB4-88DD-8603D72E89DE}"/>
              </a:ext>
            </a:extLst>
          </p:cNvPr>
          <p:cNvSpPr/>
          <p:nvPr/>
        </p:nvSpPr>
        <p:spPr bwMode="auto">
          <a:xfrm>
            <a:off x="5210953" y="3357427"/>
            <a:ext cx="504839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SA2 6G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Study</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ies</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sp>
        <p:nvSpPr>
          <p:cNvPr id="9253" name="Chevron 60">
            <a:extLst>
              <a:ext uri="{FF2B5EF4-FFF2-40B4-BE49-F238E27FC236}">
                <a16:creationId xmlns:a16="http://schemas.microsoft.com/office/drawing/2014/main" id="{EDB78B5A-985D-0D72-3F44-7FD392550BB6}"/>
              </a:ext>
            </a:extLst>
          </p:cNvPr>
          <p:cNvSpPr/>
          <p:nvPr/>
        </p:nvSpPr>
        <p:spPr bwMode="auto">
          <a:xfrm>
            <a:off x="7721600" y="5084036"/>
            <a:ext cx="361244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3 6G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Study</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ies</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121854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4" y="1055560"/>
            <a:ext cx="670376" cy="3385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1223064"/>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1060082"/>
            <a:ext cx="679994" cy="3385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1209523"/>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6" y="1064604"/>
            <a:ext cx="675185" cy="338554"/>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2027</a:t>
            </a:r>
          </a:p>
        </p:txBody>
      </p:sp>
      <p:sp>
        <p:nvSpPr>
          <p:cNvPr id="9265" name="Thought Bubble: Cloud 9264">
            <a:extLst>
              <a:ext uri="{FF2B5EF4-FFF2-40B4-BE49-F238E27FC236}">
                <a16:creationId xmlns:a16="http://schemas.microsoft.com/office/drawing/2014/main" id="{AF2A54D2-8579-81B9-4303-4D6D537198DD}"/>
              </a:ext>
            </a:extLst>
          </p:cNvPr>
          <p:cNvSpPr/>
          <p:nvPr/>
        </p:nvSpPr>
        <p:spPr bwMode="auto">
          <a:xfrm>
            <a:off x="4114487" y="3808571"/>
            <a:ext cx="1754414" cy="495412"/>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sp>
        <p:nvSpPr>
          <p:cNvPr id="21" name="Chevron 60">
            <a:extLst>
              <a:ext uri="{FF2B5EF4-FFF2-40B4-BE49-F238E27FC236}">
                <a16:creationId xmlns:a16="http://schemas.microsoft.com/office/drawing/2014/main" id="{32B622FC-0D4E-F8E6-3A5E-D4F5FF2BBFCD}"/>
              </a:ext>
            </a:extLst>
          </p:cNvPr>
          <p:cNvSpPr/>
          <p:nvPr/>
        </p:nvSpPr>
        <p:spPr bwMode="auto">
          <a:xfrm>
            <a:off x="4133088" y="3341289"/>
            <a:ext cx="1258485" cy="375597"/>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SA2 &amp; RAN </a:t>
            </a:r>
            <a:r>
              <a:rPr kumimoji="0" lang="fr-FR" sz="105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WGs</a:t>
            </a:r>
            <a:r>
              <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6G SID </a:t>
            </a:r>
            <a:r>
              <a:rPr kumimoji="0" lang="fr-FR" sz="105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def</a:t>
            </a:r>
            <a:r>
              <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sp>
        <p:nvSpPr>
          <p:cNvPr id="9276" name="TextBox 9275">
            <a:extLst>
              <a:ext uri="{FF2B5EF4-FFF2-40B4-BE49-F238E27FC236}">
                <a16:creationId xmlns:a16="http://schemas.microsoft.com/office/drawing/2014/main" id="{9E629B9B-1D33-4DD0-424D-CB4E78B9D692}"/>
              </a:ext>
            </a:extLst>
          </p:cNvPr>
          <p:cNvSpPr txBox="1"/>
          <p:nvPr/>
        </p:nvSpPr>
        <p:spPr>
          <a:xfrm>
            <a:off x="4253652" y="3854894"/>
            <a:ext cx="1598507"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SA3/4/5/6 SID </a:t>
            </a:r>
            <a:r>
              <a:rPr kumimoji="0" lang="fr-FR" sz="10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def</a:t>
            </a:r>
            <a:r>
              <a:rPr kumimoji="0" lang="fr-FR" sz="10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and </a:t>
            </a:r>
            <a:r>
              <a:rPr kumimoji="0" lang="fr-FR" sz="10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compl</a:t>
            </a:r>
            <a:r>
              <a:rPr kumimoji="0" lang="fr-FR" sz="10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TBD</a:t>
            </a:r>
          </a:p>
        </p:txBody>
      </p:sp>
      <p:sp>
        <p:nvSpPr>
          <p:cNvPr id="9277" name="Chevron 60">
            <a:extLst>
              <a:ext uri="{FF2B5EF4-FFF2-40B4-BE49-F238E27FC236}">
                <a16:creationId xmlns:a16="http://schemas.microsoft.com/office/drawing/2014/main" id="{68C7BE15-DE8E-30D2-86AF-788B32BA535D}"/>
              </a:ext>
            </a:extLst>
          </p:cNvPr>
          <p:cNvSpPr/>
          <p:nvPr/>
        </p:nvSpPr>
        <p:spPr bwMode="auto">
          <a:xfrm>
            <a:off x="6158438" y="4687587"/>
            <a:ext cx="5672323" cy="28303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RAN2/3/4 6G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Study</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ies</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sp>
        <p:nvSpPr>
          <p:cNvPr id="3" name="Chevron 60">
            <a:extLst>
              <a:ext uri="{FF2B5EF4-FFF2-40B4-BE49-F238E27FC236}">
                <a16:creationId xmlns:a16="http://schemas.microsoft.com/office/drawing/2014/main" id="{BFC11874-F820-8555-F3DD-56E344F97992}"/>
              </a:ext>
            </a:extLst>
          </p:cNvPr>
          <p:cNvSpPr/>
          <p:nvPr/>
        </p:nvSpPr>
        <p:spPr bwMode="auto">
          <a:xfrm>
            <a:off x="10165740" y="3339409"/>
            <a:ext cx="73427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or </a:t>
            </a:r>
          </a:p>
        </p:txBody>
      </p:sp>
      <p:sp>
        <p:nvSpPr>
          <p:cNvPr id="10" name="Thought Bubble: Cloud 9">
            <a:extLst>
              <a:ext uri="{FF2B5EF4-FFF2-40B4-BE49-F238E27FC236}">
                <a16:creationId xmlns:a16="http://schemas.microsoft.com/office/drawing/2014/main" id="{42539E43-96F0-9559-F463-14054C88F1A1}"/>
              </a:ext>
            </a:extLst>
          </p:cNvPr>
          <p:cNvSpPr/>
          <p:nvPr/>
        </p:nvSpPr>
        <p:spPr bwMode="auto">
          <a:xfrm>
            <a:off x="10709145" y="5077847"/>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sp>
        <p:nvSpPr>
          <p:cNvPr id="24" name="TextBox 23">
            <a:extLst>
              <a:ext uri="{FF2B5EF4-FFF2-40B4-BE49-F238E27FC236}">
                <a16:creationId xmlns:a16="http://schemas.microsoft.com/office/drawing/2014/main" id="{D1A40ADE-56D9-03FA-B64E-D3B3C09433EC}"/>
              </a:ext>
            </a:extLst>
          </p:cNvPr>
          <p:cNvSpPr txBox="1"/>
          <p:nvPr/>
        </p:nvSpPr>
        <p:spPr>
          <a:xfrm>
            <a:off x="10610953" y="5207022"/>
            <a:ext cx="1413367" cy="25654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TBD</a:t>
            </a:r>
          </a:p>
        </p:txBody>
      </p:sp>
      <p:sp>
        <p:nvSpPr>
          <p:cNvPr id="6" name="Title 1">
            <a:extLst>
              <a:ext uri="{FF2B5EF4-FFF2-40B4-BE49-F238E27FC236}">
                <a16:creationId xmlns:a16="http://schemas.microsoft.com/office/drawing/2014/main" id="{3B50D8AD-275C-199D-B99A-DA3D057DF43E}"/>
              </a:ext>
            </a:extLst>
          </p:cNvPr>
          <p:cNvSpPr txBox="1">
            <a:spLocks/>
          </p:cNvSpPr>
          <p:nvPr/>
        </p:nvSpPr>
        <p:spPr>
          <a:xfrm>
            <a:off x="1948441" y="201348"/>
            <a:ext cx="9715405" cy="70737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0" algn="l" defTabSz="609600" eaLnBrk="1" latinLnBrk="0" hangingPunct="1">
              <a:lnSpc>
                <a:spcPct val="90000"/>
              </a:lnSpc>
              <a:spcBef>
                <a:spcPts val="0"/>
              </a:spcBef>
              <a:spcAft>
                <a:spcPts val="0"/>
              </a:spcAft>
              <a:buClrTx/>
              <a:buSzTx/>
              <a:buFontTx/>
              <a:buNone/>
              <a:tabLst/>
              <a:defRPr sz="4000" b="0" i="0" u="none" strike="noStrike" cap="none" spc="0" baseline="0">
                <a:solidFill>
                  <a:srgbClr val="52525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a:lstStyle>
          <a:p>
            <a:pPr marL="0" marR="0" lvl="0" indent="0" algn="l" defTabSz="609600"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Montserrat" panose="00000500000000000000" pitchFamily="50" charset="0"/>
                <a:ea typeface="+mj-ea"/>
                <a:cs typeface="+mj-cs"/>
                <a:sym typeface="Helvetica"/>
              </a:rPr>
              <a:t>Release 20: 6G Study Item (SI) timeline</a:t>
            </a:r>
          </a:p>
          <a:p>
            <a:pPr marL="0" marR="0" lvl="0" indent="0" algn="l" defTabSz="609600" rtl="0" eaLnBrk="1" fontAlgn="auto" latinLnBrk="0" hangingPunct="1">
              <a:lnSpc>
                <a:spcPct val="90000"/>
              </a:lnSpc>
              <a:spcBef>
                <a:spcPts val="0"/>
              </a:spcBef>
              <a:spcAft>
                <a:spcPts val="0"/>
              </a:spcAft>
              <a:buClrTx/>
              <a:buSzTx/>
              <a:buFontTx/>
              <a:buNone/>
              <a:tabLst/>
              <a:defRPr/>
            </a:pPr>
            <a:endParaRPr kumimoji="0" lang="en-GB" sz="3400" b="0" i="0" u="none" strike="noStrike" kern="0" cap="none" spc="0" normalizeH="0" baseline="0" noProof="0" dirty="0">
              <a:ln>
                <a:noFill/>
              </a:ln>
              <a:solidFill>
                <a:srgbClr val="525252"/>
              </a:solidFill>
              <a:effectLst/>
              <a:uLnTx/>
              <a:uFillTx/>
              <a:latin typeface="Intel Clear Light" panose="020B0404020203020204" pitchFamily="34" charset="0"/>
              <a:sym typeface="Helvetica"/>
            </a:endParaRPr>
          </a:p>
        </p:txBody>
      </p:sp>
      <p:sp>
        <p:nvSpPr>
          <p:cNvPr id="7" name="Chevron 60">
            <a:extLst>
              <a:ext uri="{FF2B5EF4-FFF2-40B4-BE49-F238E27FC236}">
                <a16:creationId xmlns:a16="http://schemas.microsoft.com/office/drawing/2014/main" id="{2158C7A4-C696-4D3E-9392-6387CDEE1083}"/>
              </a:ext>
            </a:extLst>
          </p:cNvPr>
          <p:cNvSpPr/>
          <p:nvPr/>
        </p:nvSpPr>
        <p:spPr bwMode="auto">
          <a:xfrm>
            <a:off x="10413469" y="5834334"/>
            <a:ext cx="1755079" cy="31540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Tech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proposals</a:t>
            </a:r>
            <a:endPar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pic>
        <p:nvPicPr>
          <p:cNvPr id="9" name="Immagine 8">
            <a:extLst>
              <a:ext uri="{FF2B5EF4-FFF2-40B4-BE49-F238E27FC236}">
                <a16:creationId xmlns:a16="http://schemas.microsoft.com/office/drawing/2014/main" id="{6DE698BE-1E64-4162-9FD3-D2922C9FE71E}"/>
              </a:ext>
            </a:extLst>
          </p:cNvPr>
          <p:cNvPicPr>
            <a:picLocks noChangeAspect="1"/>
          </p:cNvPicPr>
          <p:nvPr/>
        </p:nvPicPr>
        <p:blipFill>
          <a:blip r:embed="rId3"/>
          <a:stretch>
            <a:fillRect/>
          </a:stretch>
        </p:blipFill>
        <p:spPr>
          <a:xfrm>
            <a:off x="247799" y="5834334"/>
            <a:ext cx="512606" cy="520862"/>
          </a:xfrm>
          <a:prstGeom prst="rect">
            <a:avLst/>
          </a:prstGeom>
        </p:spPr>
      </p:pic>
      <p:sp>
        <p:nvSpPr>
          <p:cNvPr id="11" name="Chevron 60">
            <a:extLst>
              <a:ext uri="{FF2B5EF4-FFF2-40B4-BE49-F238E27FC236}">
                <a16:creationId xmlns:a16="http://schemas.microsoft.com/office/drawing/2014/main" id="{C93BA056-722A-420C-8C39-5FB3BE6E6DD3}"/>
              </a:ext>
            </a:extLst>
          </p:cNvPr>
          <p:cNvSpPr/>
          <p:nvPr/>
        </p:nvSpPr>
        <p:spPr bwMode="auto">
          <a:xfrm>
            <a:off x="984340" y="5848291"/>
            <a:ext cx="6744251" cy="31403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IMT-2030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Technical</a:t>
            </a:r>
            <a:r>
              <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Performance </a:t>
            </a:r>
            <a:r>
              <a:rPr kumimoji="0" lang="fr-FR" sz="11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Requirements</a:t>
            </a:r>
            <a:endParaRPr kumimoji="0" lang="fr-FR" sz="11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sp>
        <p:nvSpPr>
          <p:cNvPr id="14" name="Star: 5 Points 13">
            <a:extLst>
              <a:ext uri="{FF2B5EF4-FFF2-40B4-BE49-F238E27FC236}">
                <a16:creationId xmlns:a16="http://schemas.microsoft.com/office/drawing/2014/main" id="{5BFDF589-4AD1-47DD-89B7-BAEAFEF8F9A7}"/>
              </a:ext>
            </a:extLst>
          </p:cNvPr>
          <p:cNvSpPr/>
          <p:nvPr/>
        </p:nvSpPr>
        <p:spPr bwMode="auto">
          <a:xfrm>
            <a:off x="9454746" y="5884700"/>
            <a:ext cx="319410" cy="272451"/>
          </a:xfrm>
          <a:prstGeom prst="star5">
            <a:avLst/>
          </a:prstGeom>
          <a:noFill/>
          <a:ln w="28575" cap="flat" cmpd="sng" algn="ctr">
            <a:solidFill>
              <a:srgbClr val="FF0000"/>
            </a:solidFill>
            <a:prstDash val="solid"/>
            <a:round/>
            <a:headEnd type="none" w="med" len="med"/>
            <a:tailEnd type="none" w="med" len="med"/>
          </a:ln>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FF0000"/>
              </a:solidFill>
              <a:effectLst/>
              <a:uLnTx/>
              <a:uFillTx/>
              <a:latin typeface="Arial" charset="0"/>
              <a:ea typeface="+mn-ea"/>
              <a:cs typeface="+mn-cs"/>
            </a:endParaRPr>
          </a:p>
        </p:txBody>
      </p:sp>
      <p:sp>
        <p:nvSpPr>
          <p:cNvPr id="15" name="Star: 5 Points 14">
            <a:extLst>
              <a:ext uri="{FF2B5EF4-FFF2-40B4-BE49-F238E27FC236}">
                <a16:creationId xmlns:a16="http://schemas.microsoft.com/office/drawing/2014/main" id="{42025CAC-0C24-4ACB-9E0B-6D6F8C97759A}"/>
              </a:ext>
            </a:extLst>
          </p:cNvPr>
          <p:cNvSpPr/>
          <p:nvPr/>
        </p:nvSpPr>
        <p:spPr bwMode="auto">
          <a:xfrm>
            <a:off x="7336648" y="5843358"/>
            <a:ext cx="319410" cy="272451"/>
          </a:xfrm>
          <a:prstGeom prst="star5">
            <a:avLst/>
          </a:prstGeom>
          <a:noFill/>
          <a:ln w="28575" cap="flat" cmpd="sng" algn="ctr">
            <a:solidFill>
              <a:srgbClr val="FF0000"/>
            </a:solidFill>
            <a:prstDash val="solid"/>
            <a:round/>
            <a:headEnd type="none" w="med" len="med"/>
            <a:tailEnd type="none" w="med" len="med"/>
          </a:ln>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FF0000"/>
              </a:solidFill>
              <a:effectLst/>
              <a:uLnTx/>
              <a:uFillTx/>
              <a:latin typeface="Arial" charset="0"/>
              <a:ea typeface="+mn-ea"/>
              <a:cs typeface="+mn-cs"/>
            </a:endParaRPr>
          </a:p>
        </p:txBody>
      </p:sp>
      <p:sp>
        <p:nvSpPr>
          <p:cNvPr id="18" name="Star: 5 Points 17">
            <a:extLst>
              <a:ext uri="{FF2B5EF4-FFF2-40B4-BE49-F238E27FC236}">
                <a16:creationId xmlns:a16="http://schemas.microsoft.com/office/drawing/2014/main" id="{2B2D820C-9C93-4AB9-A7E8-040BF4FE21DE}"/>
              </a:ext>
            </a:extLst>
          </p:cNvPr>
          <p:cNvSpPr/>
          <p:nvPr/>
        </p:nvSpPr>
        <p:spPr bwMode="auto">
          <a:xfrm>
            <a:off x="10409920" y="5859001"/>
            <a:ext cx="319410" cy="272451"/>
          </a:xfrm>
          <a:prstGeom prst="star5">
            <a:avLst/>
          </a:prstGeom>
          <a:noFill/>
          <a:ln w="28575" cap="flat" cmpd="sng" algn="ctr">
            <a:solidFill>
              <a:srgbClr val="FF0000"/>
            </a:solidFill>
            <a:prstDash val="solid"/>
            <a:round/>
            <a:headEnd type="none" w="med" len="med"/>
            <a:tailEnd type="none" w="med" len="med"/>
          </a:ln>
          <a:effec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FF0000"/>
              </a:solidFill>
              <a:effectLst/>
              <a:uLnTx/>
              <a:uFillTx/>
              <a:latin typeface="Arial" charset="0"/>
              <a:ea typeface="+mn-ea"/>
              <a:cs typeface="+mn-cs"/>
            </a:endParaRPr>
          </a:p>
        </p:txBody>
      </p:sp>
      <p:sp>
        <p:nvSpPr>
          <p:cNvPr id="39" name="TextBox 1">
            <a:extLst>
              <a:ext uri="{FF2B5EF4-FFF2-40B4-BE49-F238E27FC236}">
                <a16:creationId xmlns:a16="http://schemas.microsoft.com/office/drawing/2014/main" id="{E8142E9E-247C-456C-95F4-E26A1D4812DB}"/>
              </a:ext>
            </a:extLst>
          </p:cNvPr>
          <p:cNvSpPr txBox="1">
            <a:spLocks noChangeArrowheads="1"/>
          </p:cNvSpPr>
          <p:nvPr/>
        </p:nvSpPr>
        <p:spPr bwMode="auto">
          <a:xfrm>
            <a:off x="8151473" y="5764869"/>
            <a:ext cx="1298173" cy="646331"/>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900" b="1"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Requirements, evaluation criteria and submission templates</a:t>
            </a:r>
            <a:endParaRPr kumimoji="0" lang="en-GB" altLang="en-US" sz="900" b="0" i="0" u="none" strike="noStrike" kern="1200" cap="none" spc="0" normalizeH="0" baseline="0" noProof="0" dirty="0">
              <a:ln>
                <a:noFill/>
              </a:ln>
              <a:solidFill>
                <a:prstClr val="black"/>
              </a:solidFill>
              <a:effectLst/>
              <a:uLnTx/>
              <a:uFillTx/>
              <a:latin typeface="Montserrat" panose="00000500000000000000" pitchFamily="50" charset="0"/>
              <a:ea typeface="+mn-ea"/>
              <a:cs typeface="+mn-cs"/>
            </a:endParaRPr>
          </a:p>
        </p:txBody>
      </p:sp>
      <p:sp>
        <p:nvSpPr>
          <p:cNvPr id="40" name="TextBox 1">
            <a:extLst>
              <a:ext uri="{FF2B5EF4-FFF2-40B4-BE49-F238E27FC236}">
                <a16:creationId xmlns:a16="http://schemas.microsoft.com/office/drawing/2014/main" id="{045C3E92-97E8-425C-8081-6C6F4DF84B44}"/>
              </a:ext>
            </a:extLst>
          </p:cNvPr>
          <p:cNvSpPr txBox="1">
            <a:spLocks noChangeArrowheads="1"/>
          </p:cNvSpPr>
          <p:nvPr/>
        </p:nvSpPr>
        <p:spPr bwMode="auto">
          <a:xfrm>
            <a:off x="9831281" y="6125359"/>
            <a:ext cx="1519762" cy="369332"/>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900" b="1"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Workshop on technology proposals</a:t>
            </a:r>
            <a:endParaRPr kumimoji="0" lang="en-GB" altLang="en-US" sz="900" b="0" i="0" u="none" strike="noStrike" kern="1200" cap="none" spc="0" normalizeH="0" baseline="0" noProof="0" dirty="0">
              <a:ln>
                <a:noFill/>
              </a:ln>
              <a:solidFill>
                <a:prstClr val="black"/>
              </a:solidFill>
              <a:effectLst/>
              <a:uLnTx/>
              <a:uFillTx/>
              <a:latin typeface="Montserrat" panose="00000500000000000000" pitchFamily="50" charset="0"/>
              <a:ea typeface="+mn-ea"/>
              <a:cs typeface="+mn-cs"/>
            </a:endParaRPr>
          </a:p>
        </p:txBody>
      </p:sp>
      <p:pic>
        <p:nvPicPr>
          <p:cNvPr id="19" name="Picture 18" descr="A blue and black logo&#10;&#10;Description automatically generated">
            <a:extLst>
              <a:ext uri="{FF2B5EF4-FFF2-40B4-BE49-F238E27FC236}">
                <a16:creationId xmlns:a16="http://schemas.microsoft.com/office/drawing/2014/main" id="{EAF4A5A6-CEE9-C777-EB26-DF1696F89E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02834" y="122839"/>
            <a:ext cx="1364884" cy="767747"/>
          </a:xfrm>
          <a:prstGeom prst="rect">
            <a:avLst/>
          </a:prstGeom>
        </p:spPr>
      </p:pic>
      <p:sp>
        <p:nvSpPr>
          <p:cNvPr id="29" name="Freeform: Shape 28">
            <a:extLst>
              <a:ext uri="{FF2B5EF4-FFF2-40B4-BE49-F238E27FC236}">
                <a16:creationId xmlns:a16="http://schemas.microsoft.com/office/drawing/2014/main" id="{6315D6B5-1C24-991D-B0DD-653D8A8B28C3}"/>
              </a:ext>
            </a:extLst>
          </p:cNvPr>
          <p:cNvSpPr/>
          <p:nvPr/>
        </p:nvSpPr>
        <p:spPr>
          <a:xfrm>
            <a:off x="114721" y="3202205"/>
            <a:ext cx="3170435" cy="2155602"/>
          </a:xfrm>
          <a:custGeom>
            <a:avLst/>
            <a:gdLst>
              <a:gd name="connsiteX0" fmla="*/ 0 w 5145230"/>
              <a:gd name="connsiteY0" fmla="*/ 0 h 4234848"/>
              <a:gd name="connsiteX1" fmla="*/ 5145230 w 5145230"/>
              <a:gd name="connsiteY1" fmla="*/ 0 h 4234848"/>
              <a:gd name="connsiteX2" fmla="*/ 5145230 w 5145230"/>
              <a:gd name="connsiteY2" fmla="*/ 4234848 h 4234848"/>
              <a:gd name="connsiteX3" fmla="*/ 0 w 5145230"/>
              <a:gd name="connsiteY3" fmla="*/ 4234848 h 4234848"/>
              <a:gd name="connsiteX4" fmla="*/ 0 w 5145230"/>
              <a:gd name="connsiteY4" fmla="*/ 0 h 423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4234848">
                <a:moveTo>
                  <a:pt x="0" y="0"/>
                </a:moveTo>
                <a:lnTo>
                  <a:pt x="5145230" y="0"/>
                </a:lnTo>
                <a:lnTo>
                  <a:pt x="5145230" y="4234848"/>
                </a:lnTo>
                <a:lnTo>
                  <a:pt x="0" y="4234848"/>
                </a:lnTo>
                <a:lnTo>
                  <a:pt x="0" y="0"/>
                </a:lnTo>
                <a:close/>
              </a:path>
            </a:pathLst>
          </a:custGeom>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marR="0" lvl="1" indent="-228600" algn="l" defTabSz="889000" rtl="0" eaLnBrk="1" fontAlgn="auto" latinLnBrk="0" hangingPunct="1">
              <a:lnSpc>
                <a:spcPct val="90000"/>
              </a:lnSpc>
              <a:spcBef>
                <a:spcPct val="0"/>
              </a:spcBef>
              <a:spcAft>
                <a:spcPct val="15000"/>
              </a:spcAft>
              <a:buClrTx/>
              <a:buSzTx/>
              <a:buFontTx/>
              <a:buChar char="•"/>
              <a:tabLst/>
              <a:defRPr/>
            </a:pPr>
            <a:r>
              <a:rPr kumimoji="0" lang="en-US" sz="1400" b="1"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6G SI Approval</a:t>
            </a: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nb-NO"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SA1 SI approval: TSG#105 (Sept 2024)</a:t>
            </a:r>
            <a:endParaRPr kumimoji="0" lang="en-US"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endParaRP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nb-NO"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SA2 SI approval: TSG#108 (Jun 2025) </a:t>
            </a:r>
            <a:endParaRPr kumimoji="0" lang="en-US"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endParaRP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en-US"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Other SA WG (SA3, SA4, SA5, SA6) SI approval: TBD at future TSG meeting</a:t>
            </a:r>
          </a:p>
          <a:p>
            <a:pPr marL="228600" marR="0" lvl="1" indent="-228600" algn="l" defTabSz="889000" rtl="0" eaLnBrk="1" fontAlgn="auto" latinLnBrk="0" hangingPunct="1">
              <a:lnSpc>
                <a:spcPct val="90000"/>
              </a:lnSpc>
              <a:spcBef>
                <a:spcPct val="0"/>
              </a:spcBef>
              <a:spcAft>
                <a:spcPct val="15000"/>
              </a:spcAft>
              <a:buClrTx/>
              <a:buSzTx/>
              <a:buFontTx/>
              <a:buChar char="•"/>
              <a:tabLst/>
              <a:defRPr/>
            </a:pPr>
            <a:r>
              <a:rPr kumimoji="0" lang="en-US" sz="1400" b="1"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6G SI completion</a:t>
            </a: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en-US"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SA1 6G SI completion: Mar 2026</a:t>
            </a: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en-US"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SA2 6G SI completion: No later than mar 2027</a:t>
            </a:r>
          </a:p>
          <a:p>
            <a:pPr marL="0" marR="0" lvl="1" algn="l" defTabSz="889000" rtl="0" eaLnBrk="1" fontAlgn="auto" latinLnBrk="0" hangingPunct="1">
              <a:lnSpc>
                <a:spcPct val="90000"/>
              </a:lnSpc>
              <a:spcBef>
                <a:spcPct val="0"/>
              </a:spcBef>
              <a:spcAft>
                <a:spcPct val="15000"/>
              </a:spcAft>
              <a:buClrTx/>
              <a:buSzTx/>
              <a:tabLst/>
              <a:defRPr/>
            </a:pPr>
            <a:endParaRPr kumimoji="0" lang="en-US" sz="14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endParaRPr>
          </a:p>
        </p:txBody>
      </p:sp>
    </p:spTree>
    <p:extLst>
      <p:ext uri="{BB962C8B-B14F-4D97-AF65-F5344CB8AC3E}">
        <p14:creationId xmlns:p14="http://schemas.microsoft.com/office/powerpoint/2010/main" val="423464621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999D0DC-483C-ABDD-F34A-949DC59F4B01}"/>
              </a:ext>
            </a:extLst>
          </p:cNvPr>
          <p:cNvSpPr/>
          <p:nvPr/>
        </p:nvSpPr>
        <p:spPr>
          <a:xfrm>
            <a:off x="11282519" y="6229884"/>
            <a:ext cx="794759" cy="3247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B49AD79-4F9E-7E46-9060-6A3A27BA0ABC}"/>
              </a:ext>
            </a:extLst>
          </p:cNvPr>
          <p:cNvSpPr>
            <a:spLocks noGrp="1"/>
          </p:cNvSpPr>
          <p:nvPr>
            <p:ph type="title"/>
          </p:nvPr>
        </p:nvSpPr>
        <p:spPr>
          <a:xfrm>
            <a:off x="1974079" y="18256"/>
            <a:ext cx="8720815" cy="1084152"/>
          </a:xfrm>
        </p:spPr>
        <p:txBody>
          <a:bodyPr>
            <a:normAutofit/>
          </a:bodyPr>
          <a:lstStyle/>
          <a:p>
            <a:pPr algn="ctr"/>
            <a:r>
              <a:rPr lang="en-GB" sz="4000" dirty="0"/>
              <a:t>Rel-20 6G Study Status (1/2)</a:t>
            </a:r>
            <a:endParaRPr lang="en-GB" dirty="0"/>
          </a:p>
        </p:txBody>
      </p:sp>
      <p:sp>
        <p:nvSpPr>
          <p:cNvPr id="5" name="Content Placeholder 2">
            <a:extLst>
              <a:ext uri="{FF2B5EF4-FFF2-40B4-BE49-F238E27FC236}">
                <a16:creationId xmlns:a16="http://schemas.microsoft.com/office/drawing/2014/main" id="{7E368B25-D608-D9D9-F9C4-EDCEF937E29F}"/>
              </a:ext>
            </a:extLst>
          </p:cNvPr>
          <p:cNvSpPr txBox="1">
            <a:spLocks/>
          </p:cNvSpPr>
          <p:nvPr/>
        </p:nvSpPr>
        <p:spPr>
          <a:xfrm>
            <a:off x="562368" y="1721410"/>
            <a:ext cx="5291894" cy="3628016"/>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spcBef>
                <a:spcPts val="600"/>
              </a:spcBef>
              <a:spcAft>
                <a:spcPts val="600"/>
              </a:spcAft>
              <a:buBlip>
                <a:blip r:embed="rId2"/>
              </a:buBlip>
            </a:pPr>
            <a:r>
              <a:rPr lang="en-GB" sz="2000" b="1" dirty="0"/>
              <a:t>SA1 6G study item (FS_6G_REQ) </a:t>
            </a:r>
            <a:r>
              <a:rPr lang="en-GB" sz="2000" dirty="0"/>
              <a:t>on </a:t>
            </a:r>
            <a:r>
              <a:rPr lang="en-US" sz="2000" dirty="0"/>
              <a:t>use cases and service requirements </a:t>
            </a:r>
            <a:r>
              <a:rPr lang="en-GB" sz="2000" dirty="0"/>
              <a:t>(FS_6G_REQ) </a:t>
            </a:r>
            <a:r>
              <a:rPr lang="en-US" sz="2000" dirty="0"/>
              <a:t>was </a:t>
            </a:r>
            <a:r>
              <a:rPr lang="en-US" sz="2000" b="1" dirty="0"/>
              <a:t>approved</a:t>
            </a:r>
            <a:r>
              <a:rPr lang="en-US" sz="2000" dirty="0"/>
              <a:t> at </a:t>
            </a:r>
            <a:r>
              <a:rPr lang="en-GB" sz="2000" dirty="0"/>
              <a:t>TSG SA#105. </a:t>
            </a:r>
          </a:p>
          <a:p>
            <a:pPr marL="914400" lvl="1" indent="-457200">
              <a:spcBef>
                <a:spcPts val="600"/>
              </a:spcBef>
              <a:spcAft>
                <a:spcPts val="600"/>
              </a:spcAft>
              <a:buBlip>
                <a:blip r:embed="rId2"/>
              </a:buBlip>
            </a:pPr>
            <a:r>
              <a:rPr lang="it-IT" sz="1600" dirty="0"/>
              <a:t>Approved SA1 6G SID is available here - </a:t>
            </a:r>
            <a:r>
              <a:rPr lang="en-GB" sz="1600" dirty="0">
                <a:hlinkClick r:id="rId3"/>
              </a:rPr>
              <a:t>SP-241391</a:t>
            </a:r>
            <a:endParaRPr lang="it-IT" sz="1600" dirty="0"/>
          </a:p>
          <a:p>
            <a:pPr marL="914400" lvl="1" indent="-457200">
              <a:spcBef>
                <a:spcPts val="600"/>
              </a:spcBef>
              <a:spcAft>
                <a:spcPts val="600"/>
              </a:spcAft>
              <a:buBlip>
                <a:blip r:embed="rId2"/>
              </a:buBlip>
            </a:pPr>
            <a:r>
              <a:rPr lang="it-IT" sz="1600" dirty="0"/>
              <a:t>SA1 SID Rapporteurs are Xiaonan Shi, (China Mobile) and Jean Trakinat (T-Mobile USA). </a:t>
            </a:r>
          </a:p>
          <a:p>
            <a:pPr marL="914400" lvl="1" indent="-457200">
              <a:spcBef>
                <a:spcPts val="600"/>
              </a:spcBef>
              <a:spcAft>
                <a:spcPts val="600"/>
              </a:spcAft>
              <a:buBlip>
                <a:blip r:embed="rId2"/>
              </a:buBlip>
            </a:pPr>
            <a:r>
              <a:rPr lang="it-IT" sz="1600" dirty="0"/>
              <a:t>Target completion date for the SA1 6G SID is TSG SA#111 (Mar 2026). </a:t>
            </a:r>
          </a:p>
          <a:p>
            <a:pPr marL="457200" lvl="1" indent="0">
              <a:spcBef>
                <a:spcPts val="600"/>
              </a:spcBef>
              <a:spcAft>
                <a:spcPts val="600"/>
              </a:spcAft>
              <a:buNone/>
            </a:pPr>
            <a:endParaRPr lang="it-IT" sz="1600" dirty="0"/>
          </a:p>
          <a:p>
            <a:pPr marL="457200" marR="0" lvl="0" indent="-457200">
              <a:spcBef>
                <a:spcPts val="600"/>
              </a:spcBef>
              <a:spcAft>
                <a:spcPts val="600"/>
              </a:spcAft>
              <a:buClrTx/>
              <a:buSzTx/>
              <a:buBlip>
                <a:blip r:embed="rId2"/>
              </a:buBlip>
              <a:tabLst/>
              <a:defRPr/>
            </a:pPr>
            <a:r>
              <a:rPr lang="en-US" sz="2000" dirty="0"/>
              <a:t>TR 22.870 skeleton for SA1 6G SID (FS_6G_REQ) was agreed in </a:t>
            </a:r>
            <a:r>
              <a:rPr lang="en-US" sz="2000" dirty="0">
                <a:hlinkClick r:id="rId4"/>
              </a:rPr>
              <a:t>S1-242544</a:t>
            </a:r>
            <a:r>
              <a:rPr lang="en-US" sz="2000" dirty="0"/>
              <a:t>. </a:t>
            </a:r>
          </a:p>
          <a:p>
            <a:pPr marL="914400" lvl="1" indent="-457200">
              <a:spcBef>
                <a:spcPts val="600"/>
              </a:spcBef>
              <a:spcAft>
                <a:spcPts val="600"/>
              </a:spcAft>
              <a:buBlip>
                <a:blip r:embed="rId2"/>
              </a:buBlip>
            </a:pPr>
            <a:r>
              <a:rPr lang="en-US" sz="1600" b="1" dirty="0"/>
              <a:t>Completion rate: 25% (as of March 2025)</a:t>
            </a:r>
          </a:p>
          <a:p>
            <a:pPr marL="914400" lvl="1" indent="-457200">
              <a:spcBef>
                <a:spcPts val="600"/>
              </a:spcBef>
              <a:spcAft>
                <a:spcPts val="600"/>
              </a:spcAft>
              <a:buBlip>
                <a:blip r:embed="rId2"/>
              </a:buBlip>
            </a:pPr>
            <a:r>
              <a:rPr lang="en-US" sz="1600" dirty="0"/>
              <a:t>Latest version: </a:t>
            </a:r>
            <a:r>
              <a:rPr lang="en-US" sz="1600" dirty="0">
                <a:hlinkClick r:id="rId5"/>
              </a:rPr>
              <a:t>TR 22.879 v0.2.0</a:t>
            </a:r>
            <a:endParaRPr lang="en-US" sz="1600" dirty="0"/>
          </a:p>
        </p:txBody>
      </p:sp>
      <p:pic>
        <p:nvPicPr>
          <p:cNvPr id="7" name="Picture 6" descr="A blue and black logo&#10;&#10;Description automatically generated">
            <a:extLst>
              <a:ext uri="{FF2B5EF4-FFF2-40B4-BE49-F238E27FC236}">
                <a16:creationId xmlns:a16="http://schemas.microsoft.com/office/drawing/2014/main" id="{C3A64CE9-7FE9-50B4-F245-4B118A252D4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02834" y="207063"/>
            <a:ext cx="1364884" cy="767747"/>
          </a:xfrm>
          <a:prstGeom prst="rect">
            <a:avLst/>
          </a:prstGeom>
        </p:spPr>
      </p:pic>
      <p:pic>
        <p:nvPicPr>
          <p:cNvPr id="3" name="Picture 2">
            <a:extLst>
              <a:ext uri="{FF2B5EF4-FFF2-40B4-BE49-F238E27FC236}">
                <a16:creationId xmlns:a16="http://schemas.microsoft.com/office/drawing/2014/main" id="{F04FA910-8A94-FCCC-8A62-AAAC1CC68FCC}"/>
              </a:ext>
            </a:extLst>
          </p:cNvPr>
          <p:cNvPicPr>
            <a:picLocks noChangeAspect="1"/>
          </p:cNvPicPr>
          <p:nvPr/>
        </p:nvPicPr>
        <p:blipFill rotWithShape="1">
          <a:blip r:embed="rId7"/>
          <a:srcRect t="1" b="18296"/>
          <a:stretch/>
        </p:blipFill>
        <p:spPr>
          <a:xfrm>
            <a:off x="6852672" y="1780772"/>
            <a:ext cx="4175017" cy="4832503"/>
          </a:xfrm>
          <a:prstGeom prst="rect">
            <a:avLst/>
          </a:prstGeom>
        </p:spPr>
      </p:pic>
      <p:sp>
        <p:nvSpPr>
          <p:cNvPr id="11" name="Rectangle: Rounded Corners 10">
            <a:extLst>
              <a:ext uri="{FF2B5EF4-FFF2-40B4-BE49-F238E27FC236}">
                <a16:creationId xmlns:a16="http://schemas.microsoft.com/office/drawing/2014/main" id="{16E195BC-3CF6-7132-8D37-6127844D44B2}"/>
              </a:ext>
            </a:extLst>
          </p:cNvPr>
          <p:cNvSpPr/>
          <p:nvPr/>
        </p:nvSpPr>
        <p:spPr>
          <a:xfrm>
            <a:off x="6605516" y="1552475"/>
            <a:ext cx="4677003" cy="4151734"/>
          </a:xfrm>
          <a:prstGeom prst="roundRect">
            <a:avLst>
              <a:gd name="adj" fmla="val 6383"/>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886006CB-D809-5B2F-66F2-D31D02FA4824}"/>
              </a:ext>
            </a:extLst>
          </p:cNvPr>
          <p:cNvSpPr/>
          <p:nvPr/>
        </p:nvSpPr>
        <p:spPr bwMode="auto">
          <a:xfrm>
            <a:off x="5695627" y="5400664"/>
            <a:ext cx="4589597" cy="1192941"/>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bodyPr>
          <a:lstStyle/>
          <a:p>
            <a:pPr algn="just"/>
            <a:r>
              <a:rPr lang="en-GB" altLang="en-US" sz="1400" b="1" dirty="0"/>
              <a:t>Objective: </a:t>
            </a:r>
            <a:r>
              <a:rPr lang="en-GB" sz="1400" dirty="0">
                <a:effectLst/>
                <a:ea typeface="Times New Roman" panose="02020603050405020304" pitchFamily="18" charset="0"/>
              </a:rPr>
              <a:t>This study aims to identify high level principles and use cases - to define potential requirements to enable the 3GPP system to support the needs of new and enhanced services</a:t>
            </a:r>
            <a:r>
              <a:rPr lang="en-US" sz="1400" dirty="0">
                <a:effectLst/>
                <a:ea typeface="SimSun" panose="02010600030101010101" pitchFamily="2" charset="-122"/>
              </a:rPr>
              <a:t> and scenarios, based on, but not limited to, IMT-2030 usage scenarios.</a:t>
            </a:r>
          </a:p>
        </p:txBody>
      </p:sp>
    </p:spTree>
    <p:extLst>
      <p:ext uri="{BB962C8B-B14F-4D97-AF65-F5344CB8AC3E}">
        <p14:creationId xmlns:p14="http://schemas.microsoft.com/office/powerpoint/2010/main" val="1577927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TSG SA Dates</a:t>
            </a:r>
            <a:endParaRPr lang="en-GB" dirty="0"/>
          </a:p>
        </p:txBody>
      </p:sp>
      <p:sp>
        <p:nvSpPr>
          <p:cNvPr id="7" name="Content Placeholder 6"/>
          <p:cNvSpPr>
            <a:spLocks noGrp="1"/>
          </p:cNvSpPr>
          <p:nvPr>
            <p:ph idx="1"/>
          </p:nvPr>
        </p:nvSpPr>
        <p:spPr>
          <a:xfrm>
            <a:off x="730424" y="1962150"/>
            <a:ext cx="10515600" cy="4217662"/>
          </a:xfrm>
          <a:noFill/>
        </p:spPr>
        <p:txBody>
          <a:bodyPr/>
          <a:lstStyle/>
          <a:p>
            <a:r>
              <a:rPr lang="en-US" sz="2400" dirty="0"/>
              <a:t>Meetings Since PCG#53</a:t>
            </a:r>
          </a:p>
          <a:p>
            <a:pPr lvl="2"/>
            <a:r>
              <a:rPr lang="en-US" sz="1800" b="1" dirty="0"/>
              <a:t>TSG SA#106</a:t>
            </a:r>
            <a:r>
              <a:rPr lang="en-US" sz="1800" dirty="0"/>
              <a:t>: FTF meeting, 10-13 Dec 2024, Madrid, Spain </a:t>
            </a:r>
          </a:p>
          <a:p>
            <a:pPr lvl="2"/>
            <a:r>
              <a:rPr lang="en-US" sz="1800" b="1" dirty="0"/>
              <a:t>3GPP Workshop on 6G</a:t>
            </a:r>
            <a:r>
              <a:rPr lang="en-US" sz="1800" dirty="0"/>
              <a:t>: FTF meeting, 10-11 Mar 2025, Incheon, Korea</a:t>
            </a:r>
          </a:p>
          <a:p>
            <a:pPr lvl="2"/>
            <a:r>
              <a:rPr lang="en-US" sz="1800" b="1" dirty="0"/>
              <a:t>TSG SA#107</a:t>
            </a:r>
            <a:r>
              <a:rPr lang="en-US" sz="1800" dirty="0"/>
              <a:t>: FTF meeting, 12-14 Mar 2025, Incheon, Korea</a:t>
            </a:r>
          </a:p>
          <a:p>
            <a:pPr lvl="2"/>
            <a:r>
              <a:rPr lang="en-US" sz="1800" b="1" dirty="0"/>
              <a:t>3GPP – O-RAN Alliance Workshop</a:t>
            </a:r>
            <a:r>
              <a:rPr lang="en-US" sz="1800" dirty="0"/>
              <a:t>: FTF meeting, 24-25 Apr 2025, Sophia Antipolis, France</a:t>
            </a:r>
          </a:p>
          <a:p>
            <a:pPr lvl="2"/>
            <a:endParaRPr lang="en-US" sz="1800" dirty="0"/>
          </a:p>
          <a:p>
            <a:r>
              <a:rPr lang="en-US" sz="2400" dirty="0"/>
              <a:t>Meetings before PCG#55</a:t>
            </a:r>
          </a:p>
          <a:p>
            <a:pPr lvl="2"/>
            <a:r>
              <a:rPr lang="en-US" sz="1800" b="1" dirty="0"/>
              <a:t>TSG SA#108</a:t>
            </a:r>
            <a:r>
              <a:rPr lang="en-US" sz="1800" dirty="0"/>
              <a:t>: FTF meeting, 10-13 Jun 2025, Prague, Czech Republic  </a:t>
            </a:r>
          </a:p>
          <a:p>
            <a:pPr lvl="2"/>
            <a:r>
              <a:rPr lang="en-US" sz="1800" b="1" dirty="0"/>
              <a:t>TSG SA#109</a:t>
            </a:r>
            <a:r>
              <a:rPr lang="en-US" sz="1800" dirty="0"/>
              <a:t>: FTF meeting, 16-19 Sep 2025, TBD, China</a:t>
            </a:r>
          </a:p>
          <a:p>
            <a:pPr lvl="2"/>
            <a:endParaRPr lang="en-US" sz="1800" dirty="0"/>
          </a:p>
        </p:txBody>
      </p:sp>
    </p:spTree>
    <p:extLst>
      <p:ext uri="{BB962C8B-B14F-4D97-AF65-F5344CB8AC3E}">
        <p14:creationId xmlns:p14="http://schemas.microsoft.com/office/powerpoint/2010/main" val="3244840763"/>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1B90F-499E-A31A-882A-974C2B1307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7CFB3A-F860-C792-D6A8-600B0AFD2397}"/>
              </a:ext>
            </a:extLst>
          </p:cNvPr>
          <p:cNvSpPr>
            <a:spLocks noGrp="1"/>
          </p:cNvSpPr>
          <p:nvPr>
            <p:ph type="title"/>
          </p:nvPr>
        </p:nvSpPr>
        <p:spPr>
          <a:xfrm>
            <a:off x="1974079" y="18256"/>
            <a:ext cx="8720815" cy="1084152"/>
          </a:xfrm>
        </p:spPr>
        <p:txBody>
          <a:bodyPr>
            <a:normAutofit/>
          </a:bodyPr>
          <a:lstStyle/>
          <a:p>
            <a:pPr algn="ctr"/>
            <a:r>
              <a:rPr lang="en-GB" sz="4000" dirty="0"/>
              <a:t>Rel-20 6G Study Status (2/2)</a:t>
            </a:r>
            <a:endParaRPr lang="en-GB" dirty="0"/>
          </a:p>
        </p:txBody>
      </p:sp>
      <p:sp>
        <p:nvSpPr>
          <p:cNvPr id="5" name="Content Placeholder 2">
            <a:extLst>
              <a:ext uri="{FF2B5EF4-FFF2-40B4-BE49-F238E27FC236}">
                <a16:creationId xmlns:a16="http://schemas.microsoft.com/office/drawing/2014/main" id="{4823A71D-A747-C7D1-513E-58CB964E0DB6}"/>
              </a:ext>
            </a:extLst>
          </p:cNvPr>
          <p:cNvSpPr txBox="1">
            <a:spLocks/>
          </p:cNvSpPr>
          <p:nvPr/>
        </p:nvSpPr>
        <p:spPr>
          <a:xfrm>
            <a:off x="541347" y="1532222"/>
            <a:ext cx="10715232" cy="482653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spcBef>
                <a:spcPts val="600"/>
              </a:spcBef>
              <a:spcAft>
                <a:spcPts val="600"/>
              </a:spcAft>
              <a:buBlip>
                <a:blip r:embed="rId2"/>
              </a:buBlip>
            </a:pPr>
            <a:r>
              <a:rPr lang="en-GB" sz="2400" b="1" dirty="0"/>
              <a:t>SA2 </a:t>
            </a:r>
          </a:p>
          <a:p>
            <a:pPr marL="914400" lvl="1" indent="-457200">
              <a:spcBef>
                <a:spcPts val="600"/>
              </a:spcBef>
              <a:spcAft>
                <a:spcPts val="600"/>
              </a:spcAft>
              <a:buBlip>
                <a:blip r:embed="rId2"/>
              </a:buBlip>
            </a:pPr>
            <a:r>
              <a:rPr lang="en-US" sz="1800" dirty="0"/>
              <a:t>TSG SA#107 agreed that SA WG2 6G SI completion is no later than March 2027. TSG SA will have check point in December 2025 to further review SA WG2 6G SI completion date and make final decision on whether it is Dec 2026 or March 2027.</a:t>
            </a:r>
          </a:p>
          <a:p>
            <a:pPr marL="914400" lvl="1" indent="-457200">
              <a:spcBef>
                <a:spcPts val="600"/>
              </a:spcBef>
              <a:spcAft>
                <a:spcPts val="600"/>
              </a:spcAft>
              <a:buBlip>
                <a:blip r:embed="rId2"/>
              </a:buBlip>
            </a:pPr>
            <a:r>
              <a:rPr lang="en-US" sz="1800" dirty="0"/>
              <a:t>At TSG SA#107, Jinguo Zhu (ZTE) was appointed as the moderator to lead discussion on structuring/scoping  the SA2 6G SID. SA2 is currently engaged in moderated discussions to define the scope of the 6G SID during their Q2 2025 meetings.</a:t>
            </a:r>
          </a:p>
          <a:p>
            <a:pPr marL="914400" lvl="1" indent="-457200">
              <a:spcBef>
                <a:spcPts val="600"/>
              </a:spcBef>
              <a:spcAft>
                <a:spcPts val="600"/>
              </a:spcAft>
              <a:buBlip>
                <a:blip r:embed="rId2"/>
              </a:buBlip>
            </a:pPr>
            <a:r>
              <a:rPr lang="en-US" sz="1800" dirty="0"/>
              <a:t>The </a:t>
            </a:r>
            <a:r>
              <a:rPr lang="en-US" sz="1800" b="1" dirty="0"/>
              <a:t>SA2 study on the Architecture for the 6G System (FS_6G_ARCH)</a:t>
            </a:r>
            <a:r>
              <a:rPr lang="en-US" sz="1800" dirty="0"/>
              <a:t> is expected to be approved at TSG SA#108, where rapporteurs will also be assigned.</a:t>
            </a:r>
          </a:p>
          <a:p>
            <a:pPr marL="457200" marR="0" lvl="0" indent="-457200">
              <a:spcBef>
                <a:spcPts val="1800"/>
              </a:spcBef>
              <a:spcAft>
                <a:spcPts val="600"/>
              </a:spcAft>
              <a:buClrTx/>
              <a:buSzTx/>
              <a:buBlip>
                <a:blip r:embed="rId2"/>
              </a:buBlip>
              <a:tabLst/>
              <a:defRPr/>
            </a:pPr>
            <a:r>
              <a:rPr lang="en-US" sz="2400" b="1" dirty="0"/>
              <a:t>SA3/4/5/6</a:t>
            </a:r>
          </a:p>
          <a:p>
            <a:pPr marL="914400" lvl="1" indent="-457200">
              <a:spcBef>
                <a:spcPts val="600"/>
              </a:spcBef>
              <a:spcAft>
                <a:spcPts val="600"/>
              </a:spcAft>
              <a:buBlip>
                <a:blip r:embed="rId2"/>
              </a:buBlip>
              <a:defRPr/>
            </a:pPr>
            <a:r>
              <a:rPr lang="en-US" sz="1800" dirty="0"/>
              <a:t>SA3/4/5/6 is currently engaged in 6G planning including TU split between Rel-20 5G-A and Rel-20 6G track. </a:t>
            </a:r>
          </a:p>
          <a:p>
            <a:pPr marL="914400" lvl="1" indent="-457200">
              <a:spcBef>
                <a:spcPts val="600"/>
              </a:spcBef>
              <a:spcAft>
                <a:spcPts val="600"/>
              </a:spcAft>
              <a:buBlip>
                <a:blip r:embed="rId2"/>
              </a:buBlip>
              <a:defRPr/>
            </a:pPr>
            <a:r>
              <a:rPr lang="en-US" sz="1800" dirty="0"/>
              <a:t>WG chairs were asked to provide details on 6G Study planning to TSG SA#108 (June 2025). </a:t>
            </a:r>
          </a:p>
          <a:p>
            <a:pPr marL="914400" lvl="1" indent="-457200">
              <a:spcBef>
                <a:spcPts val="600"/>
              </a:spcBef>
              <a:spcAft>
                <a:spcPts val="600"/>
              </a:spcAft>
              <a:buBlip>
                <a:blip r:embed="rId2"/>
              </a:buBlip>
              <a:defRPr/>
            </a:pPr>
            <a:r>
              <a:rPr lang="en-US" sz="1800" dirty="0"/>
              <a:t>6G SID is expected to be approved at TSG SA#109 (Sep 2025) or later. </a:t>
            </a:r>
          </a:p>
        </p:txBody>
      </p:sp>
      <p:pic>
        <p:nvPicPr>
          <p:cNvPr id="7" name="Picture 6" descr="A blue and black logo&#10;&#10;Description automatically generated">
            <a:extLst>
              <a:ext uri="{FF2B5EF4-FFF2-40B4-BE49-F238E27FC236}">
                <a16:creationId xmlns:a16="http://schemas.microsoft.com/office/drawing/2014/main" id="{740DC964-5892-200D-CCFD-EA3E73FC41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02834" y="207063"/>
            <a:ext cx="1364884" cy="767747"/>
          </a:xfrm>
          <a:prstGeom prst="rect">
            <a:avLst/>
          </a:prstGeom>
        </p:spPr>
      </p:pic>
    </p:spTree>
    <p:extLst>
      <p:ext uri="{BB962C8B-B14F-4D97-AF65-F5344CB8AC3E}">
        <p14:creationId xmlns:p14="http://schemas.microsoft.com/office/powerpoint/2010/main" val="11483498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B64FC2E5-95C6-CA32-B6BE-3BD2D6B90DC0}"/>
              </a:ext>
            </a:extLst>
          </p:cNvPr>
          <p:cNvSpPr/>
          <p:nvPr/>
        </p:nvSpPr>
        <p:spPr>
          <a:xfrm>
            <a:off x="571370" y="1790862"/>
            <a:ext cx="11010900" cy="1895637"/>
          </a:xfrm>
          <a:prstGeom prst="roundRect">
            <a:avLst>
              <a:gd name="adj" fmla="val 10000"/>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2" name="Freeform: Shape 11">
            <a:extLst>
              <a:ext uri="{FF2B5EF4-FFF2-40B4-BE49-F238E27FC236}">
                <a16:creationId xmlns:a16="http://schemas.microsoft.com/office/drawing/2014/main" id="{E87A1633-51A5-4E05-A7D9-C76186AFBC53}"/>
              </a:ext>
            </a:extLst>
          </p:cNvPr>
          <p:cNvSpPr/>
          <p:nvPr/>
        </p:nvSpPr>
        <p:spPr>
          <a:xfrm>
            <a:off x="1681795" y="1790862"/>
            <a:ext cx="4954905" cy="1895637"/>
          </a:xfrm>
          <a:custGeom>
            <a:avLst/>
            <a:gdLst>
              <a:gd name="connsiteX0" fmla="*/ 0 w 4954905"/>
              <a:gd name="connsiteY0" fmla="*/ 0 h 961407"/>
              <a:gd name="connsiteX1" fmla="*/ 4954905 w 4954905"/>
              <a:gd name="connsiteY1" fmla="*/ 0 h 961407"/>
              <a:gd name="connsiteX2" fmla="*/ 4954905 w 4954905"/>
              <a:gd name="connsiteY2" fmla="*/ 961407 h 961407"/>
              <a:gd name="connsiteX3" fmla="*/ 0 w 4954905"/>
              <a:gd name="connsiteY3" fmla="*/ 961407 h 961407"/>
              <a:gd name="connsiteX4" fmla="*/ 0 w 4954905"/>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905" h="961407">
                <a:moveTo>
                  <a:pt x="0" y="0"/>
                </a:moveTo>
                <a:lnTo>
                  <a:pt x="4954905" y="0"/>
                </a:lnTo>
                <a:lnTo>
                  <a:pt x="4954905"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8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6G Normative work</a:t>
            </a:r>
            <a:endParaRPr kumimoji="0" lang="en-US" sz="28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08F02796-3680-072C-7AAD-90E9306B93CA}"/>
              </a:ext>
            </a:extLst>
          </p:cNvPr>
          <p:cNvSpPr/>
          <p:nvPr/>
        </p:nvSpPr>
        <p:spPr>
          <a:xfrm>
            <a:off x="5495732" y="1790862"/>
            <a:ext cx="6085451" cy="1895637"/>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US" sz="14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IMT-2030 submission and normative work for 6G in 3GPP are expected to start from Release 21</a:t>
            </a:r>
          </a:p>
          <a:p>
            <a:pPr marL="171450" marR="0" lvl="0" indent="-171450" algn="l" defTabSz="488950" rtl="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Release 21 is expected to produce the 1st set of 3GPP 6G technical specifications, and will be the release for IMT-2030 submission before 2030</a:t>
            </a:r>
          </a:p>
          <a:p>
            <a:pPr marL="171450" marR="0" lvl="0" indent="-171450" algn="l" defTabSz="488950" rtl="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Release 21 is expected to be delivered with a single drop (i.e., a single code freeze)</a:t>
            </a:r>
          </a:p>
        </p:txBody>
      </p:sp>
      <p:sp>
        <p:nvSpPr>
          <p:cNvPr id="18" name="Rectangle: Rounded Corners 17">
            <a:extLst>
              <a:ext uri="{FF2B5EF4-FFF2-40B4-BE49-F238E27FC236}">
                <a16:creationId xmlns:a16="http://schemas.microsoft.com/office/drawing/2014/main" id="{87AADCBB-A224-AA4B-ED8C-92BE4B1F8130}"/>
              </a:ext>
            </a:extLst>
          </p:cNvPr>
          <p:cNvSpPr/>
          <p:nvPr/>
        </p:nvSpPr>
        <p:spPr>
          <a:xfrm>
            <a:off x="571370" y="4259298"/>
            <a:ext cx="11010900" cy="1684299"/>
          </a:xfrm>
          <a:prstGeom prst="roundRect">
            <a:avLst>
              <a:gd name="adj" fmla="val 10000"/>
            </a:avLst>
          </a:prstGeom>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id="{E96FD8B1-D1B0-DA59-9A95-34A1BBE477A8}"/>
              </a:ext>
            </a:extLst>
          </p:cNvPr>
          <p:cNvSpPr/>
          <p:nvPr/>
        </p:nvSpPr>
        <p:spPr>
          <a:xfrm>
            <a:off x="1681795" y="4337403"/>
            <a:ext cx="4954905" cy="1304029"/>
          </a:xfrm>
          <a:custGeom>
            <a:avLst/>
            <a:gdLst>
              <a:gd name="connsiteX0" fmla="*/ 0 w 4954905"/>
              <a:gd name="connsiteY0" fmla="*/ 0 h 961407"/>
              <a:gd name="connsiteX1" fmla="*/ 4954905 w 4954905"/>
              <a:gd name="connsiteY1" fmla="*/ 0 h 961407"/>
              <a:gd name="connsiteX2" fmla="*/ 4954905 w 4954905"/>
              <a:gd name="connsiteY2" fmla="*/ 961407 h 961407"/>
              <a:gd name="connsiteX3" fmla="*/ 0 w 4954905"/>
              <a:gd name="connsiteY3" fmla="*/ 961407 h 961407"/>
              <a:gd name="connsiteX4" fmla="*/ 0 w 4954905"/>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4905" h="961407">
                <a:moveTo>
                  <a:pt x="0" y="0"/>
                </a:moveTo>
                <a:lnTo>
                  <a:pt x="4954905" y="0"/>
                </a:lnTo>
                <a:lnTo>
                  <a:pt x="4954905"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933450" rtl="0" eaLnBrk="1" fontAlgn="auto" latinLnBrk="0" hangingPunct="1">
              <a:lnSpc>
                <a:spcPct val="100000"/>
              </a:lnSpc>
              <a:spcBef>
                <a:spcPct val="0"/>
              </a:spcBef>
              <a:spcAft>
                <a:spcPct val="35000"/>
              </a:spcAft>
              <a:buClrTx/>
              <a:buSzTx/>
              <a:buFontTx/>
              <a:buNone/>
              <a:tabLst/>
              <a:defRPr/>
            </a:pPr>
            <a:r>
              <a:rPr kumimoji="0" lang="en-US" sz="28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Release 21 timeline</a:t>
            </a:r>
            <a:endParaRPr kumimoji="0" lang="en-US" sz="28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21" name="Freeform: Shape 20">
            <a:extLst>
              <a:ext uri="{FF2B5EF4-FFF2-40B4-BE49-F238E27FC236}">
                <a16:creationId xmlns:a16="http://schemas.microsoft.com/office/drawing/2014/main" id="{8F7DA1E3-6E07-3AB9-7690-653F70EEF06C}"/>
              </a:ext>
            </a:extLst>
          </p:cNvPr>
          <p:cNvSpPr/>
          <p:nvPr/>
        </p:nvSpPr>
        <p:spPr>
          <a:xfrm>
            <a:off x="5495732" y="4328259"/>
            <a:ext cx="6085452" cy="1304029"/>
          </a:xfrm>
          <a:custGeom>
            <a:avLst/>
            <a:gdLst>
              <a:gd name="connsiteX0" fmla="*/ 0 w 4944483"/>
              <a:gd name="connsiteY0" fmla="*/ 0 h 961407"/>
              <a:gd name="connsiteX1" fmla="*/ 4944483 w 4944483"/>
              <a:gd name="connsiteY1" fmla="*/ 0 h 961407"/>
              <a:gd name="connsiteX2" fmla="*/ 4944483 w 4944483"/>
              <a:gd name="connsiteY2" fmla="*/ 961407 h 961407"/>
              <a:gd name="connsiteX3" fmla="*/ 0 w 4944483"/>
              <a:gd name="connsiteY3" fmla="*/ 961407 h 961407"/>
              <a:gd name="connsiteX4" fmla="*/ 0 w 4944483"/>
              <a:gd name="connsiteY4" fmla="*/ 0 h 961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4483" h="961407">
                <a:moveTo>
                  <a:pt x="0" y="0"/>
                </a:moveTo>
                <a:lnTo>
                  <a:pt x="4944483" y="0"/>
                </a:lnTo>
                <a:lnTo>
                  <a:pt x="4944483" y="961407"/>
                </a:lnTo>
                <a:lnTo>
                  <a:pt x="0" y="96140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1749" tIns="101749" rIns="101749" bIns="101749" numCol="1" spcCol="1270" anchor="ctr" anchorCtr="0">
            <a:noAutofit/>
          </a:bodyPr>
          <a:lstStyle/>
          <a:p>
            <a:pPr marL="0" marR="0" lvl="0" indent="0" algn="l" defTabSz="488950" rtl="0" eaLnBrk="1" fontAlgn="auto" latinLnBrk="0" hangingPunct="1">
              <a:lnSpc>
                <a:spcPct val="100000"/>
              </a:lnSpc>
              <a:spcBef>
                <a:spcPct val="0"/>
              </a:spcBef>
              <a:spcAft>
                <a:spcPct val="35000"/>
              </a:spcAft>
              <a:buClrTx/>
              <a:buSzTx/>
              <a:buFontTx/>
              <a:buNone/>
              <a:tabLst/>
              <a:defRPr/>
            </a:pPr>
            <a:r>
              <a:rPr kumimoji="0" lang="en-US" sz="1400" b="1"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Rel-21 timeline is to be decided no later than June 2026</a:t>
            </a:r>
          </a:p>
          <a:p>
            <a:pPr marL="171450" marR="0" lvl="0" indent="-171450" algn="l" defTabSz="488950" rtl="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However, ASN.1/</a:t>
            </a:r>
            <a:r>
              <a:rPr kumimoji="0" lang="en-US" sz="1400" b="0" i="0" u="none" strike="noStrike" kern="1200" cap="none" spc="0" normalizeH="0" baseline="0" noProof="0" dirty="0" err="1">
                <a:ln>
                  <a:noFill/>
                </a:ln>
                <a:solidFill>
                  <a:prstClr val="black">
                    <a:hueOff val="0"/>
                    <a:satOff val="0"/>
                    <a:lumOff val="0"/>
                    <a:alphaOff val="0"/>
                  </a:prstClr>
                </a:solidFill>
                <a:effectLst/>
                <a:uLnTx/>
                <a:uFillTx/>
                <a:latin typeface="Calibri" panose="020F0502020204030204"/>
                <a:ea typeface="+mn-ea"/>
                <a:cs typeface="+mn-cs"/>
              </a:rPr>
              <a:t>OpenAPI</a:t>
            </a:r>
            <a:r>
              <a:rPr kumimoji="0" lang="en-US" sz="140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rPr>
              <a:t> freeze date is no earlier than March 2029</a:t>
            </a:r>
          </a:p>
        </p:txBody>
      </p:sp>
      <p:sp>
        <p:nvSpPr>
          <p:cNvPr id="3" name="Title 1">
            <a:extLst>
              <a:ext uri="{FF2B5EF4-FFF2-40B4-BE49-F238E27FC236}">
                <a16:creationId xmlns:a16="http://schemas.microsoft.com/office/drawing/2014/main" id="{E60DD59B-F6B6-C884-A15D-C6031D65E7CD}"/>
              </a:ext>
            </a:extLst>
          </p:cNvPr>
          <p:cNvSpPr txBox="1">
            <a:spLocks/>
          </p:cNvSpPr>
          <p:nvPr/>
        </p:nvSpPr>
        <p:spPr>
          <a:xfrm>
            <a:off x="1948441" y="323061"/>
            <a:ext cx="9632742" cy="9524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0" algn="l" defTabSz="609600" eaLnBrk="1" latinLnBrk="0" hangingPunct="1">
              <a:lnSpc>
                <a:spcPct val="90000"/>
              </a:lnSpc>
              <a:spcBef>
                <a:spcPts val="0"/>
              </a:spcBef>
              <a:spcAft>
                <a:spcPts val="0"/>
              </a:spcAft>
              <a:buClrTx/>
              <a:buSzTx/>
              <a:buFontTx/>
              <a:buNone/>
              <a:tabLst/>
              <a:defRPr sz="4000" b="0" i="0" u="none" strike="noStrike" cap="none" spc="0" baseline="0">
                <a:solidFill>
                  <a:srgbClr val="52525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400" b="0" i="0" u="none" strike="noStrike" kern="1200" cap="none" spc="0" normalizeH="0" baseline="0" noProof="0" dirty="0">
                <a:ln>
                  <a:noFill/>
                </a:ln>
                <a:solidFill>
                  <a:schemeClr val="tx1"/>
                </a:solidFill>
                <a:effectLst/>
                <a:uLnTx/>
                <a:uFillTx/>
                <a:latin typeface="Montserrat" panose="00000500000000000000" pitchFamily="50" charset="0"/>
                <a:ea typeface="+mj-ea"/>
                <a:cs typeface="+mj-cs"/>
                <a:sym typeface="Helvetica"/>
              </a:rPr>
              <a:t>Release 21: 6G Normative work timeline</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3400" b="0" i="0" u="none" strike="noStrike" kern="1200" cap="none" spc="0" normalizeH="0" baseline="0" noProof="0" dirty="0">
              <a:ln>
                <a:noFill/>
              </a:ln>
              <a:solidFill>
                <a:schemeClr val="tx1"/>
              </a:solidFill>
              <a:effectLst/>
              <a:uLnTx/>
              <a:uFillTx/>
              <a:latin typeface="Montserrat" panose="00000500000000000000" pitchFamily="50" charset="0"/>
              <a:ea typeface="+mj-ea"/>
              <a:cs typeface="+mj-cs"/>
              <a:sym typeface="Helvetica"/>
            </a:endParaRPr>
          </a:p>
        </p:txBody>
      </p:sp>
      <p:sp>
        <p:nvSpPr>
          <p:cNvPr id="5" name="Rectangle 4" descr="Checkmark">
            <a:extLst>
              <a:ext uri="{FF2B5EF4-FFF2-40B4-BE49-F238E27FC236}">
                <a16:creationId xmlns:a16="http://schemas.microsoft.com/office/drawing/2014/main" id="{362A70A9-85B1-6611-2A7D-7BB5355E3C0F}"/>
              </a:ext>
            </a:extLst>
          </p:cNvPr>
          <p:cNvSpPr/>
          <p:nvPr/>
        </p:nvSpPr>
        <p:spPr>
          <a:xfrm>
            <a:off x="889336" y="4775207"/>
            <a:ext cx="543282" cy="542751"/>
          </a:xfrm>
          <a:prstGeom prst="rect">
            <a:avLst/>
          </a:prstGeom>
          <a: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D6A92"/>
              </a:solidFill>
              <a:effectLst/>
              <a:uLnTx/>
              <a:uFillTx/>
              <a:latin typeface="Calibri" panose="020F0502020204030204"/>
              <a:ea typeface="+mn-ea"/>
              <a:cs typeface="+mn-cs"/>
            </a:endParaRPr>
          </a:p>
        </p:txBody>
      </p:sp>
      <p:pic>
        <p:nvPicPr>
          <p:cNvPr id="2" name="Picture 1" descr="A blue and black logo&#10;&#10;Description automatically generated">
            <a:extLst>
              <a:ext uri="{FF2B5EF4-FFF2-40B4-BE49-F238E27FC236}">
                <a16:creationId xmlns:a16="http://schemas.microsoft.com/office/drawing/2014/main" id="{63CB46A2-4114-9599-88FE-703040C988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2022" y="2522364"/>
            <a:ext cx="769121" cy="432631"/>
          </a:xfrm>
          <a:prstGeom prst="rect">
            <a:avLst/>
          </a:prstGeom>
        </p:spPr>
      </p:pic>
      <p:pic>
        <p:nvPicPr>
          <p:cNvPr id="4" name="Picture 3" descr="A blue and black logo&#10;&#10;Description automatically generated">
            <a:extLst>
              <a:ext uri="{FF2B5EF4-FFF2-40B4-BE49-F238E27FC236}">
                <a16:creationId xmlns:a16="http://schemas.microsoft.com/office/drawing/2014/main" id="{C918FC49-DA78-C594-CEBB-259F893F9B1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02834" y="207063"/>
            <a:ext cx="1364884" cy="767747"/>
          </a:xfrm>
          <a:prstGeom prst="rect">
            <a:avLst/>
          </a:prstGeom>
        </p:spPr>
      </p:pic>
      <p:sp>
        <p:nvSpPr>
          <p:cNvPr id="6" name="Title 1">
            <a:extLst>
              <a:ext uri="{FF2B5EF4-FFF2-40B4-BE49-F238E27FC236}">
                <a16:creationId xmlns:a16="http://schemas.microsoft.com/office/drawing/2014/main" id="{00B5D071-132C-FE70-8CED-4BC632DBF312}"/>
              </a:ext>
            </a:extLst>
          </p:cNvPr>
          <p:cNvSpPr txBox="1">
            <a:spLocks/>
          </p:cNvSpPr>
          <p:nvPr/>
        </p:nvSpPr>
        <p:spPr>
          <a:xfrm>
            <a:off x="4339591" y="1084933"/>
            <a:ext cx="3794475" cy="3417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0" marR="0" indent="0" algn="l" defTabSz="609600" eaLnBrk="1" latinLnBrk="0" hangingPunct="1">
              <a:lnSpc>
                <a:spcPct val="90000"/>
              </a:lnSpc>
              <a:spcBef>
                <a:spcPts val="0"/>
              </a:spcBef>
              <a:spcAft>
                <a:spcPts val="0"/>
              </a:spcAft>
              <a:buClrTx/>
              <a:buSzTx/>
              <a:buFontTx/>
              <a:buNone/>
              <a:tabLst/>
              <a:defRPr sz="4000" b="0" i="0" u="none" strike="noStrike" cap="none" spc="0" baseline="0">
                <a:solidFill>
                  <a:srgbClr val="52525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0" i="0" u="none" strike="noStrike" kern="1200" cap="none" spc="0" normalizeH="0" baseline="0" noProof="0" dirty="0">
                <a:ln>
                  <a:noFill/>
                </a:ln>
                <a:solidFill>
                  <a:srgbClr val="FF0000"/>
                </a:solidFill>
                <a:effectLst/>
                <a:uLnTx/>
                <a:uFillTx/>
                <a:latin typeface="Montserrat" panose="00000500000000000000" pitchFamily="50" charset="0"/>
                <a:ea typeface="+mj-ea"/>
                <a:cs typeface="+mj-cs"/>
                <a:sym typeface="Helvetica"/>
              </a:rPr>
              <a:t>No change since PCG#53</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3400" b="0" i="0" u="none" strike="noStrike" kern="1200" cap="none" spc="0" normalizeH="0" baseline="0" noProof="0" dirty="0">
              <a:ln>
                <a:noFill/>
              </a:ln>
              <a:solidFill>
                <a:schemeClr val="tx1"/>
              </a:solidFill>
              <a:effectLst/>
              <a:uLnTx/>
              <a:uFillTx/>
              <a:latin typeface="Montserrat" panose="00000500000000000000" pitchFamily="50" charset="0"/>
              <a:ea typeface="+mj-ea"/>
              <a:cs typeface="+mj-cs"/>
              <a:sym typeface="Helvetica"/>
            </a:endParaRPr>
          </a:p>
        </p:txBody>
      </p:sp>
    </p:spTree>
    <p:extLst>
      <p:ext uri="{BB962C8B-B14F-4D97-AF65-F5344CB8AC3E}">
        <p14:creationId xmlns:p14="http://schemas.microsoft.com/office/powerpoint/2010/main" val="3583325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 TSG and SA Internal Coordination</a:t>
            </a:r>
            <a:endParaRPr lang="en-GB" dirty="0"/>
          </a:p>
        </p:txBody>
      </p:sp>
      <p:sp>
        <p:nvSpPr>
          <p:cNvPr id="3" name="Content Placeholder 2"/>
          <p:cNvSpPr>
            <a:spLocks noGrp="1"/>
          </p:cNvSpPr>
          <p:nvPr>
            <p:ph idx="1"/>
          </p:nvPr>
        </p:nvSpPr>
        <p:spPr>
          <a:noFill/>
        </p:spPr>
        <p:txBody>
          <a:bodyPr/>
          <a:lstStyle/>
          <a:p>
            <a:pPr marL="447675" indent="-447675"/>
            <a:r>
              <a:rPr lang="en-GB" sz="2000" dirty="0"/>
              <a:t>TSG Chairs have regular co-ordination calls and at least one coordination call before every TSG meeting. </a:t>
            </a:r>
          </a:p>
          <a:p>
            <a:pPr marL="447675" indent="-447675"/>
            <a:r>
              <a:rPr lang="en-GB" sz="2000" dirty="0"/>
              <a:t>SA Officials (SA Chair, SA Vice Chairs, SA MCC, SA WG Chairs) had continuous coordination, mostly by mail. </a:t>
            </a:r>
          </a:p>
        </p:txBody>
      </p:sp>
    </p:spTree>
    <p:extLst>
      <p:ext uri="{BB962C8B-B14F-4D97-AF65-F5344CB8AC3E}">
        <p14:creationId xmlns:p14="http://schemas.microsoft.com/office/powerpoint/2010/main" val="534856726"/>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PCG Information</a:t>
            </a:r>
            <a:endParaRPr lang="en-GB" dirty="0"/>
          </a:p>
        </p:txBody>
      </p:sp>
      <p:sp>
        <p:nvSpPr>
          <p:cNvPr id="3" name="Content Placeholder 2"/>
          <p:cNvSpPr>
            <a:spLocks noGrp="1"/>
          </p:cNvSpPr>
          <p:nvPr>
            <p:ph idx="1"/>
          </p:nvPr>
        </p:nvSpPr>
        <p:spPr>
          <a:xfrm>
            <a:off x="838200" y="2029097"/>
            <a:ext cx="10515600" cy="4147865"/>
          </a:xfrm>
          <a:noFill/>
        </p:spPr>
        <p:txBody>
          <a:bodyPr/>
          <a:lstStyle/>
          <a:p>
            <a:pPr marL="447675" indent="-447675"/>
            <a:r>
              <a:rPr lang="en-US" sz="2400" b="1" dirty="0">
                <a:solidFill>
                  <a:srgbClr val="FF0000"/>
                </a:solidFill>
              </a:rPr>
              <a:t>Action PCG53/07:	</a:t>
            </a:r>
            <a:r>
              <a:rPr lang="en-US" sz="2400" dirty="0"/>
              <a:t>TSG leadership to further discuss potential solutions and a potential way forward on how to improve 3GPP efficiency. If required a small discussion may be (decision by the TSG chairs) to help progressing the discussion.</a:t>
            </a:r>
          </a:p>
          <a:p>
            <a:pPr marL="447675" indent="-447675"/>
            <a:r>
              <a:rPr lang="en-US" sz="2400" dirty="0"/>
              <a:t>TSG SA#107 discussed this based on input contribution (SP-250324). </a:t>
            </a:r>
          </a:p>
          <a:p>
            <a:pPr marL="904875" lvl="1" indent="-447675"/>
            <a:r>
              <a:rPr lang="en-US" sz="1800" b="1" dirty="0">
                <a:solidFill>
                  <a:srgbClr val="FF0000"/>
                </a:solidFill>
              </a:rPr>
              <a:t>TSG SA endorsed an overall principle for TSG SA and SA WGs to create lean and streamlined standards for 6G, e.g. by dimensioning an appropriate set of functionalities, minimizing the adoption of multiple options for the same functionality, avoiding excessive configurations, etc. Any exception to the above shall be well justified.</a:t>
            </a:r>
          </a:p>
          <a:p>
            <a:pPr marL="904875" lvl="1" indent="-447675"/>
            <a:r>
              <a:rPr lang="en-US" sz="1800" b="1" dirty="0">
                <a:solidFill>
                  <a:srgbClr val="FF0000"/>
                </a:solidFill>
              </a:rPr>
              <a:t>This has no impact on the 3GPP Working Procedures.</a:t>
            </a:r>
          </a:p>
        </p:txBody>
      </p:sp>
    </p:spTree>
    <p:extLst>
      <p:ext uri="{BB962C8B-B14F-4D97-AF65-F5344CB8AC3E}">
        <p14:creationId xmlns:p14="http://schemas.microsoft.com/office/powerpoint/2010/main" val="1504382842"/>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PCG Action</a:t>
            </a:r>
            <a:endParaRPr lang="en-GB" dirty="0"/>
          </a:p>
        </p:txBody>
      </p:sp>
      <p:sp>
        <p:nvSpPr>
          <p:cNvPr id="3" name="Content Placeholder 2"/>
          <p:cNvSpPr>
            <a:spLocks noGrp="1"/>
          </p:cNvSpPr>
          <p:nvPr>
            <p:ph idx="1"/>
          </p:nvPr>
        </p:nvSpPr>
        <p:spPr>
          <a:noFill/>
        </p:spPr>
        <p:txBody>
          <a:bodyPr/>
          <a:lstStyle/>
          <a:p>
            <a:pPr marL="447675" indent="-447675"/>
            <a:r>
              <a:rPr lang="en-US" sz="2400" dirty="0"/>
              <a:t>None</a:t>
            </a:r>
          </a:p>
        </p:txBody>
      </p:sp>
    </p:spTree>
    <p:extLst>
      <p:ext uri="{BB962C8B-B14F-4D97-AF65-F5344CB8AC3E}">
        <p14:creationId xmlns:p14="http://schemas.microsoft.com/office/powerpoint/2010/main" val="3627015349"/>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09600" y="274638"/>
            <a:ext cx="9112251" cy="1143000"/>
          </a:xfrm>
        </p:spPr>
        <p:txBody>
          <a:bodyPr wrap="square" anchor="ctr">
            <a:normAutofit/>
          </a:bodyPr>
          <a:lstStyle/>
          <a:p>
            <a:r>
              <a:rPr lang="en-US" dirty="0"/>
              <a:t>Acknowledgements</a:t>
            </a:r>
            <a:endParaRPr lang="en-GB" dirty="0"/>
          </a:p>
        </p:txBody>
      </p:sp>
      <p:graphicFrame>
        <p:nvGraphicFramePr>
          <p:cNvPr id="18" name="Content Placeholder 6">
            <a:extLst>
              <a:ext uri="{FF2B5EF4-FFF2-40B4-BE49-F238E27FC236}">
                <a16:creationId xmlns:a16="http://schemas.microsoft.com/office/drawing/2014/main" id="{194CE250-83A7-A8EC-5330-B39513CC2BD1}"/>
              </a:ext>
            </a:extLst>
          </p:cNvPr>
          <p:cNvGraphicFramePr>
            <a:graphicFrameLocks noGrp="1"/>
          </p:cNvGraphicFramePr>
          <p:nvPr>
            <p:ph type="tbl" idx="1"/>
            <p:extLst>
              <p:ext uri="{D42A27DB-BD31-4B8C-83A1-F6EECF244321}">
                <p14:modId xmlns:p14="http://schemas.microsoft.com/office/powerpoint/2010/main" val="491827004"/>
              </p:ext>
            </p:extLst>
          </p:nvPr>
        </p:nvGraphicFramePr>
        <p:xfrm>
          <a:off x="438152" y="1765664"/>
          <a:ext cx="109728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4261198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8200" y="365125"/>
            <a:ext cx="10515600" cy="1325563"/>
          </a:xfrm>
        </p:spPr>
        <p:txBody>
          <a:bodyPr wrap="square" anchor="ctr">
            <a:normAutofit/>
          </a:bodyPr>
          <a:lstStyle/>
          <a:p>
            <a:r>
              <a:rPr lang="en-US" dirty="0"/>
              <a:t>Thank You!</a:t>
            </a:r>
            <a:endParaRPr lang="en-GB" dirty="0"/>
          </a:p>
        </p:txBody>
      </p:sp>
      <p:pic>
        <p:nvPicPr>
          <p:cNvPr id="2" name="Picture 8" descr="webpage.jpg">
            <a:extLst>
              <a:ext uri="{FF2B5EF4-FFF2-40B4-BE49-F238E27FC236}">
                <a16:creationId xmlns:a16="http://schemas.microsoft.com/office/drawing/2014/main" id="{5E982B6D-81A0-EAF8-453F-CC5BAE99F0DA}"/>
              </a:ext>
            </a:extLst>
          </p:cNvPr>
          <p:cNvPicPr>
            <a:picLocks noChangeAspect="1"/>
          </p:cNvPicPr>
          <p:nvPr/>
        </p:nvPicPr>
        <p:blipFill>
          <a:blip r:embed="rId2">
            <a:extLst>
              <a:ext uri="{28A0092B-C50C-407E-A947-70E740481C1C}">
                <a14:useLocalDpi xmlns:a14="http://schemas.microsoft.com/office/drawing/2010/main" val="0"/>
              </a:ext>
            </a:extLst>
          </a:blip>
          <a:srcRect l="4235" r="2917" b="-2"/>
          <a:stretch/>
        </p:blipFill>
        <p:spPr bwMode="auto">
          <a:xfrm>
            <a:off x="838200" y="1881188"/>
            <a:ext cx="5067300" cy="43525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DA1E05D4-514E-BEDE-CC38-BA4F0446189E}"/>
              </a:ext>
            </a:extLst>
          </p:cNvPr>
          <p:cNvSpPr txBox="1"/>
          <p:nvPr/>
        </p:nvSpPr>
        <p:spPr bwMode="auto">
          <a:xfrm>
            <a:off x="7236822" y="4023360"/>
            <a:ext cx="3169921" cy="1907177"/>
          </a:xfrm>
          <a:prstGeom prst="rect">
            <a:avLst/>
          </a:prstGeom>
          <a:noFill/>
          <a:ln>
            <a:noFill/>
          </a:ln>
        </p:spPr>
        <p:txBody>
          <a:bodyPr anchor="t">
            <a:normAutofit fontScale="92500"/>
          </a:bodyPr>
          <a:lstStyle/>
          <a:p>
            <a:pPr algn="ctr">
              <a:spcAft>
                <a:spcPts val="600"/>
              </a:spcAft>
            </a:pPr>
            <a:r>
              <a:rPr lang="en-US" altLang="en-US" sz="2400" b="1" kern="1200" dirty="0"/>
              <a:t>Puneet Jain</a:t>
            </a:r>
          </a:p>
          <a:p>
            <a:pPr algn="ctr">
              <a:spcAft>
                <a:spcPts val="600"/>
              </a:spcAft>
            </a:pPr>
            <a:r>
              <a:rPr lang="en-US" altLang="en-US" sz="2400" kern="1200" dirty="0"/>
              <a:t>3GPP TSG SA Chair</a:t>
            </a:r>
          </a:p>
          <a:p>
            <a:pPr algn="ctr">
              <a:spcAft>
                <a:spcPts val="600"/>
              </a:spcAft>
            </a:pPr>
            <a:r>
              <a:rPr lang="en-US" altLang="en-US" sz="2400" kern="1200" dirty="0">
                <a:hlinkClick r:id="rId3"/>
              </a:rPr>
              <a:t>puneet.jain@intel.com</a:t>
            </a:r>
            <a:r>
              <a:rPr lang="en-US" altLang="en-US" sz="2400" kern="1200" dirty="0"/>
              <a:t> </a:t>
            </a:r>
          </a:p>
          <a:p>
            <a:pPr algn="ctr">
              <a:spcAft>
                <a:spcPts val="600"/>
              </a:spcAft>
            </a:pPr>
            <a:r>
              <a:rPr lang="en-US" altLang="en-US" sz="2400" kern="1200" dirty="0">
                <a:hlinkClick r:id="rId4"/>
              </a:rPr>
              <a:t>www.3gpp.org</a:t>
            </a:r>
            <a:r>
              <a:rPr lang="en-US" altLang="en-US" sz="2400" kern="1200" dirty="0"/>
              <a:t> </a:t>
            </a:r>
          </a:p>
        </p:txBody>
      </p:sp>
    </p:spTree>
    <p:extLst>
      <p:ext uri="{BB962C8B-B14F-4D97-AF65-F5344CB8AC3E}">
        <p14:creationId xmlns:p14="http://schemas.microsoft.com/office/powerpoint/2010/main" val="336536212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 altLang="en-US" dirty="0"/>
              <a:t>TSG SA Officials</a:t>
            </a:r>
            <a:endParaRPr lang="en-US" altLang="en-US" dirty="0"/>
          </a:p>
        </p:txBody>
      </p:sp>
      <p:sp>
        <p:nvSpPr>
          <p:cNvPr id="6149"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ea typeface="Malgun Gothic" panose="020B0503020000020004" pitchFamily="34" charset="-127"/>
              </a:rPr>
              <a:t>Mona Mustapha</a:t>
            </a:r>
            <a:endParaRPr lang="" altLang="en-US" sz="1800">
              <a:ea typeface="Malgun Gothic" panose="020B0503020000020004" pitchFamily="34" charset="-127"/>
            </a:endParaRPr>
          </a:p>
          <a:p>
            <a:pPr>
              <a:lnSpc>
                <a:spcPct val="100000"/>
              </a:lnSpc>
              <a:spcBef>
                <a:spcPct val="0"/>
              </a:spcBef>
              <a:buFontTx/>
              <a:buNone/>
            </a:pPr>
            <a:r>
              <a:rPr lang="" altLang="en-US" sz="1800">
                <a:ea typeface="Malgun Gothic" panose="020B0503020000020004" pitchFamily="34" charset="-127"/>
              </a:rPr>
              <a:t>TSG SA Vicechair</a:t>
            </a:r>
          </a:p>
          <a:p>
            <a:pPr>
              <a:lnSpc>
                <a:spcPct val="100000"/>
              </a:lnSpc>
              <a:spcBef>
                <a:spcPct val="0"/>
              </a:spcBef>
              <a:buFontTx/>
              <a:buNone/>
            </a:pPr>
            <a:r>
              <a:rPr lang="" altLang="en-US" sz="1800">
                <a:ea typeface="Malgun Gothic" panose="020B0503020000020004" pitchFamily="34" charset="-127"/>
              </a:rPr>
              <a:t>ETSI</a:t>
            </a:r>
          </a:p>
          <a:p>
            <a:pPr>
              <a:lnSpc>
                <a:spcPct val="100000"/>
              </a:lnSpc>
              <a:spcBef>
                <a:spcPct val="0"/>
              </a:spcBef>
              <a:buFontTx/>
              <a:buNone/>
            </a:pPr>
            <a:r>
              <a:rPr lang="en-US" altLang="en-US" sz="1800">
                <a:ea typeface="Malgun Gothic" panose="020B0503020000020004" pitchFamily="34" charset="-127"/>
              </a:rPr>
              <a:t>mona_mustapha@apple.com</a:t>
            </a:r>
            <a:endParaRPr lang="" altLang="en-US" sz="1800">
              <a:ea typeface="Malgun Gothic" panose="020B0503020000020004" pitchFamily="34" charset="-127"/>
            </a:endParaRPr>
          </a:p>
          <a:p>
            <a:pPr>
              <a:buFontTx/>
              <a:buNone/>
            </a:pPr>
            <a:endParaRPr lang="" altLang="en-US" sz="1800">
              <a:ea typeface="Malgun Gothic" panose="020B0503020000020004" pitchFamily="34" charset="-127"/>
            </a:endParaRPr>
          </a:p>
          <a:p>
            <a:pPr>
              <a:buFontTx/>
              <a:buNone/>
            </a:pPr>
            <a:endParaRPr lang="en-US" altLang="en-US" sz="1800">
              <a:ea typeface="Malgun Gothic" panose="020B0503020000020004" pitchFamily="34" charset="-127"/>
            </a:endParaRPr>
          </a:p>
        </p:txBody>
      </p:sp>
      <p:sp>
        <p:nvSpPr>
          <p:cNvPr id="6150"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ja-JP" altLang="en-US" sz="1800"/>
              <a:t>永田 聡　</a:t>
            </a:r>
            <a:r>
              <a:rPr lang="en-US" altLang="en-US" sz="1800">
                <a:ea typeface="MS PGothic" panose="020B0600070205080204" pitchFamily="34" charset="-128"/>
              </a:rPr>
              <a:t>Satoshi Nagata</a:t>
            </a:r>
            <a:endParaRPr lang="" altLang="en-US" sz="1800">
              <a:ea typeface="MS PGothic" panose="020B0600070205080204" pitchFamily="34" charset="-128"/>
            </a:endParaRP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ARIB</a:t>
            </a:r>
            <a:br>
              <a:rPr lang="" altLang="en-US" sz="1800">
                <a:ea typeface="MS PGothic" panose="020B0600070205080204" pitchFamily="34" charset="-128"/>
              </a:rPr>
            </a:br>
            <a:r>
              <a:rPr lang="en-US" altLang="en-US" sz="1800">
                <a:ea typeface="MS PGothic" panose="020B0600070205080204" pitchFamily="34" charset="-128"/>
              </a:rPr>
              <a:t>nagatas@nttdocomo.com</a:t>
            </a:r>
          </a:p>
        </p:txBody>
      </p:sp>
      <p:sp>
        <p:nvSpPr>
          <p:cNvPr id="6151"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ea typeface="MS PGothic" panose="020B0600070205080204" pitchFamily="34" charset="-128"/>
              </a:rPr>
              <a:t>Mark Younge </a:t>
            </a: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ATIS</a:t>
            </a:r>
          </a:p>
          <a:p>
            <a:pPr>
              <a:lnSpc>
                <a:spcPct val="100000"/>
              </a:lnSpc>
              <a:spcBef>
                <a:spcPct val="0"/>
              </a:spcBef>
              <a:buFontTx/>
              <a:buNone/>
            </a:pPr>
            <a:r>
              <a:rPr lang="en-US" altLang="en-US" sz="1800">
                <a:ea typeface="MS PGothic" panose="020B0600070205080204" pitchFamily="34" charset="-128"/>
              </a:rPr>
              <a:t>Mark.Younge@T-Mobile.com</a:t>
            </a:r>
          </a:p>
        </p:txBody>
      </p:sp>
      <p:sp>
        <p:nvSpPr>
          <p:cNvPr id="6152" name="Content Placeholder 2"/>
          <p:cNvSpPr txBox="1">
            <a:spLocks/>
          </p:cNvSpPr>
          <p:nvPr/>
        </p:nvSpPr>
        <p:spPr bwMode="auto">
          <a:xfrm>
            <a:off x="2162175" y="49403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Maurice Pope</a:t>
            </a:r>
          </a:p>
          <a:p>
            <a:pPr>
              <a:lnSpc>
                <a:spcPct val="100000"/>
              </a:lnSpc>
              <a:spcBef>
                <a:spcPct val="0"/>
              </a:spcBef>
              <a:buFontTx/>
              <a:buNone/>
            </a:pPr>
            <a:r>
              <a:rPr lang="" altLang="en-US" sz="1800" dirty="0"/>
              <a:t>Secretary</a:t>
            </a:r>
          </a:p>
          <a:p>
            <a:pPr>
              <a:lnSpc>
                <a:spcPct val="100000"/>
              </a:lnSpc>
              <a:spcBef>
                <a:spcPct val="0"/>
              </a:spcBef>
              <a:buFontTx/>
              <a:buNone/>
            </a:pPr>
            <a:r>
              <a:rPr lang="" altLang="en-US" sz="1800" dirty="0"/>
              <a:t>MCC</a:t>
            </a:r>
          </a:p>
          <a:p>
            <a:pPr>
              <a:lnSpc>
                <a:spcPct val="100000"/>
              </a:lnSpc>
              <a:spcBef>
                <a:spcPct val="0"/>
              </a:spcBef>
              <a:buFontTx/>
              <a:buNone/>
            </a:pPr>
            <a:r>
              <a:rPr lang="en-US" altLang="en-US" sz="1800" dirty="0"/>
              <a:t>maurice.pope@etsi.org</a:t>
            </a:r>
          </a:p>
        </p:txBody>
      </p:sp>
      <p:pic>
        <p:nvPicPr>
          <p:cNvPr id="6153" name="Picture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848225"/>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図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99150" y="3367088"/>
            <a:ext cx="1495425"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13A6DC56-D35B-4C8D-B8CE-66ADEB1B1E4E" descr="C244C946-E2D7-447F-9FE5-A3358195A8D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97563" y="1863725"/>
            <a:ext cx="1455737"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6" cstate="print">
            <a:extLst>
              <a:ext uri="{28A0092B-C50C-407E-A947-70E740481C1C}">
                <a14:useLocalDpi xmlns:a14="http://schemas.microsoft.com/office/drawing/2010/main" val="0"/>
              </a:ext>
            </a:extLst>
          </a:blip>
          <a:srcRect t="4017" b="8311"/>
          <a:stretch/>
        </p:blipFill>
        <p:spPr>
          <a:xfrm>
            <a:off x="5896283" y="4848225"/>
            <a:ext cx="1497012" cy="1312433"/>
          </a:xfrm>
          <a:prstGeom prst="rect">
            <a:avLst/>
          </a:prstGeom>
        </p:spPr>
      </p:pic>
      <p:sp>
        <p:nvSpPr>
          <p:cNvPr id="13"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Puneet Jain</a:t>
            </a:r>
          </a:p>
          <a:p>
            <a:pPr>
              <a:lnSpc>
                <a:spcPct val="100000"/>
              </a:lnSpc>
              <a:spcBef>
                <a:spcPct val="0"/>
              </a:spcBef>
              <a:buFontTx/>
              <a:buNone/>
            </a:pPr>
            <a:r>
              <a:rPr lang="" altLang="en-US" sz="1800" dirty="0"/>
              <a:t>TSG SA Chair</a:t>
            </a:r>
          </a:p>
          <a:p>
            <a:pPr>
              <a:lnSpc>
                <a:spcPct val="100000"/>
              </a:lnSpc>
              <a:spcBef>
                <a:spcPct val="0"/>
              </a:spcBef>
              <a:buFontTx/>
              <a:buNone/>
            </a:pPr>
            <a:r>
              <a:rPr lang="en-US" altLang="en-US" sz="1800" dirty="0"/>
              <a:t>ATIS</a:t>
            </a:r>
            <a:endParaRPr lang="" altLang="en-US" sz="1800" dirty="0"/>
          </a:p>
          <a:p>
            <a:pPr>
              <a:lnSpc>
                <a:spcPct val="100000"/>
              </a:lnSpc>
              <a:spcBef>
                <a:spcPct val="0"/>
              </a:spcBef>
              <a:buFontTx/>
              <a:buNone/>
            </a:pPr>
            <a:r>
              <a:rPr lang="en-US" altLang="en-US" sz="1800" dirty="0"/>
              <a:t>puneet.jain@intel.com</a:t>
            </a:r>
            <a:endParaRPr lang="" altLang="en-US" sz="1800" dirty="0"/>
          </a:p>
          <a:p>
            <a:pPr>
              <a:buFontTx/>
              <a:buNone/>
            </a:pPr>
            <a:endParaRPr lang="" altLang="en-US" sz="1800" dirty="0"/>
          </a:p>
          <a:p>
            <a:pPr>
              <a:buFontTx/>
              <a:buNone/>
            </a:pPr>
            <a:endParaRPr lang="" altLang="en-US" sz="1800" dirty="0"/>
          </a:p>
          <a:p>
            <a:pPr>
              <a:buFontTx/>
              <a:buNone/>
            </a:pPr>
            <a:endParaRPr lang="en-US" altLang="en-US" sz="1800" dirty="0"/>
          </a:p>
        </p:txBody>
      </p:sp>
      <p:pic>
        <p:nvPicPr>
          <p:cNvPr id="4" name="Picture 3" descr="A person in a suit and tie&#10;&#10;Description automatically generated">
            <a:extLst>
              <a:ext uri="{FF2B5EF4-FFF2-40B4-BE49-F238E27FC236}">
                <a16:creationId xmlns:a16="http://schemas.microsoft.com/office/drawing/2014/main" id="{3D96E944-0CE2-35BF-122F-46A2F0BF0C6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0250" y="1910556"/>
            <a:ext cx="1455737" cy="1455737"/>
          </a:xfrm>
          <a:prstGeom prst="rect">
            <a:avLst/>
          </a:prstGeom>
        </p:spPr>
      </p:pic>
    </p:spTree>
    <p:extLst>
      <p:ext uri="{BB962C8B-B14F-4D97-AF65-F5344CB8AC3E}">
        <p14:creationId xmlns:p14="http://schemas.microsoft.com/office/powerpoint/2010/main" val="189887872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ECAB8-126D-07CE-CCA4-1CC39A23471F}"/>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6608BF22-76EA-F7DA-5AC6-18F07AC7315E}"/>
              </a:ext>
            </a:extLst>
          </p:cNvPr>
          <p:cNvSpPr>
            <a:spLocks noGrp="1"/>
          </p:cNvSpPr>
          <p:nvPr>
            <p:ph type="title"/>
          </p:nvPr>
        </p:nvSpPr>
        <p:spPr/>
        <p:txBody>
          <a:bodyPr/>
          <a:lstStyle/>
          <a:p>
            <a:r>
              <a:rPr lang="" altLang="en-US" dirty="0"/>
              <a:t>TSG SA Officials (</a:t>
            </a:r>
            <a:r>
              <a:rPr lang="" altLang="en-US" dirty="0">
                <a:solidFill>
                  <a:srgbClr val="FF0000"/>
                </a:solidFill>
              </a:rPr>
              <a:t>NEW</a:t>
            </a:r>
            <a:r>
              <a:rPr lang="" altLang="en-US" dirty="0"/>
              <a:t>)</a:t>
            </a:r>
            <a:endParaRPr lang="en-US" altLang="en-US" dirty="0"/>
          </a:p>
        </p:txBody>
      </p:sp>
      <p:sp>
        <p:nvSpPr>
          <p:cNvPr id="6149" name="Content Placeholder 2">
            <a:extLst>
              <a:ext uri="{FF2B5EF4-FFF2-40B4-BE49-F238E27FC236}">
                <a16:creationId xmlns:a16="http://schemas.microsoft.com/office/drawing/2014/main" id="{A7D41087-4B0C-6288-BA95-D2D9EA5B71D5}"/>
              </a:ext>
            </a:extLst>
          </p:cNvPr>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dirty="0">
                <a:ea typeface="Malgun Gothic" panose="020B0503020000020004" pitchFamily="34" charset="-127"/>
              </a:rPr>
              <a:t>Tao Sun</a:t>
            </a:r>
            <a:endParaRPr lang="" altLang="en-US" sz="1800" dirty="0">
              <a:ea typeface="Malgun Gothic" panose="020B0503020000020004" pitchFamily="34" charset="-127"/>
            </a:endParaRPr>
          </a:p>
          <a:p>
            <a:pPr>
              <a:lnSpc>
                <a:spcPct val="100000"/>
              </a:lnSpc>
              <a:spcBef>
                <a:spcPct val="0"/>
              </a:spcBef>
              <a:buFontTx/>
              <a:buNone/>
            </a:pPr>
            <a:r>
              <a:rPr lang="" altLang="en-US" sz="1800" dirty="0">
                <a:ea typeface="Malgun Gothic" panose="020B0503020000020004" pitchFamily="34" charset="-127"/>
              </a:rPr>
              <a:t>TSG SA Vicechair</a:t>
            </a:r>
          </a:p>
          <a:p>
            <a:pPr>
              <a:lnSpc>
                <a:spcPct val="100000"/>
              </a:lnSpc>
              <a:spcBef>
                <a:spcPct val="0"/>
              </a:spcBef>
              <a:buFontTx/>
              <a:buNone/>
            </a:pPr>
            <a:r>
              <a:rPr lang="" altLang="en-US" sz="1800" dirty="0">
                <a:ea typeface="Malgun Gothic" panose="020B0503020000020004" pitchFamily="34" charset="-127"/>
              </a:rPr>
              <a:t>CCSA</a:t>
            </a:r>
          </a:p>
          <a:p>
            <a:pPr>
              <a:lnSpc>
                <a:spcPct val="100000"/>
              </a:lnSpc>
              <a:spcBef>
                <a:spcPct val="0"/>
              </a:spcBef>
              <a:buFontTx/>
              <a:buNone/>
            </a:pPr>
            <a:r>
              <a:rPr lang="fi-FI" altLang="en-US" sz="1800" dirty="0">
                <a:ea typeface="Malgun Gothic" panose="020B0503020000020004" pitchFamily="34" charset="-127"/>
              </a:rPr>
              <a:t>suntao@chinamobile.com</a:t>
            </a:r>
            <a:endParaRPr lang="" altLang="en-US" sz="1800" dirty="0">
              <a:ea typeface="Malgun Gothic" panose="020B0503020000020004" pitchFamily="34" charset="-127"/>
            </a:endParaRPr>
          </a:p>
          <a:p>
            <a:pPr>
              <a:buFontTx/>
              <a:buNone/>
            </a:pPr>
            <a:endParaRPr lang="en-US" altLang="en-US" sz="1800" dirty="0">
              <a:ea typeface="Malgun Gothic" panose="020B0503020000020004" pitchFamily="34" charset="-127"/>
            </a:endParaRPr>
          </a:p>
        </p:txBody>
      </p:sp>
      <p:sp>
        <p:nvSpPr>
          <p:cNvPr id="6150" name="Content Placeholder 2">
            <a:extLst>
              <a:ext uri="{FF2B5EF4-FFF2-40B4-BE49-F238E27FC236}">
                <a16:creationId xmlns:a16="http://schemas.microsoft.com/office/drawing/2014/main" id="{48BDB41F-CFC2-1AF3-FEF5-1B147C1B5435}"/>
              </a:ext>
            </a:extLst>
          </p:cNvPr>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ea typeface="MS PGothic" panose="020B0600070205080204" pitchFamily="34" charset="-128"/>
              </a:rPr>
              <a:t>Johannes Arhter</a:t>
            </a:r>
          </a:p>
          <a:p>
            <a:pPr>
              <a:lnSpc>
                <a:spcPct val="100000"/>
              </a:lnSpc>
              <a:spcBef>
                <a:spcPct val="0"/>
              </a:spcBef>
              <a:buFontTx/>
              <a:buNone/>
            </a:pPr>
            <a:r>
              <a:rPr lang="" altLang="en-US" sz="1800" dirty="0">
                <a:ea typeface="MS PGothic" panose="020B0600070205080204" pitchFamily="34" charset="-128"/>
              </a:rPr>
              <a:t>TSG SA Vicechair</a:t>
            </a:r>
          </a:p>
          <a:p>
            <a:pPr>
              <a:lnSpc>
                <a:spcPct val="100000"/>
              </a:lnSpc>
              <a:spcBef>
                <a:spcPct val="0"/>
              </a:spcBef>
              <a:buFontTx/>
              <a:buNone/>
            </a:pPr>
            <a:r>
              <a:rPr lang="" altLang="en-US" sz="1800" dirty="0">
                <a:ea typeface="MS PGothic" panose="020B0600070205080204" pitchFamily="34" charset="-128"/>
              </a:rPr>
              <a:t>ETSI</a:t>
            </a:r>
            <a:br>
              <a:rPr lang="" altLang="en-US" sz="1800" dirty="0">
                <a:ea typeface="MS PGothic" panose="020B0600070205080204" pitchFamily="34" charset="-128"/>
              </a:rPr>
            </a:br>
            <a:r>
              <a:rPr lang="en-US" altLang="en-US" sz="1800" dirty="0">
                <a:ea typeface="MS PGothic" panose="020B0600070205080204" pitchFamily="34" charset="-128"/>
              </a:rPr>
              <a:t>johannes.achter@magenta.at</a:t>
            </a:r>
          </a:p>
        </p:txBody>
      </p:sp>
      <p:sp>
        <p:nvSpPr>
          <p:cNvPr id="6151" name="Content Placeholder 2">
            <a:extLst>
              <a:ext uri="{FF2B5EF4-FFF2-40B4-BE49-F238E27FC236}">
                <a16:creationId xmlns:a16="http://schemas.microsoft.com/office/drawing/2014/main" id="{B73B40BA-ACB9-CFB7-146F-E34B086FBCBF}"/>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 altLang="en-US" sz="1800" dirty="0">
              <a:ea typeface="MS PGothic" panose="020B0600070205080204" pitchFamily="34" charset="-128"/>
            </a:endParaRPr>
          </a:p>
          <a:p>
            <a:pPr>
              <a:lnSpc>
                <a:spcPct val="100000"/>
              </a:lnSpc>
              <a:spcBef>
                <a:spcPct val="0"/>
              </a:spcBef>
              <a:buFontTx/>
              <a:buNone/>
            </a:pPr>
            <a:r>
              <a:rPr lang="" altLang="en-US" sz="1800" dirty="0">
                <a:ea typeface="MS PGothic" panose="020B0600070205080204" pitchFamily="34" charset="-128"/>
              </a:rPr>
              <a:t>LaeYoung Kim</a:t>
            </a:r>
          </a:p>
          <a:p>
            <a:pPr>
              <a:lnSpc>
                <a:spcPct val="100000"/>
              </a:lnSpc>
              <a:spcBef>
                <a:spcPct val="0"/>
              </a:spcBef>
              <a:buFontTx/>
              <a:buNone/>
            </a:pPr>
            <a:r>
              <a:rPr lang="" altLang="en-US" sz="1800" dirty="0">
                <a:ea typeface="MS PGothic" panose="020B0600070205080204" pitchFamily="34" charset="-128"/>
              </a:rPr>
              <a:t>TSG SA Vicechair</a:t>
            </a:r>
          </a:p>
          <a:p>
            <a:pPr>
              <a:lnSpc>
                <a:spcPct val="100000"/>
              </a:lnSpc>
              <a:spcBef>
                <a:spcPct val="0"/>
              </a:spcBef>
              <a:buFontTx/>
              <a:buNone/>
            </a:pPr>
            <a:r>
              <a:rPr lang="" altLang="en-US" sz="1800" dirty="0">
                <a:ea typeface="MS PGothic" panose="020B0600070205080204" pitchFamily="34" charset="-128"/>
              </a:rPr>
              <a:t>TTA</a:t>
            </a:r>
          </a:p>
          <a:p>
            <a:pPr>
              <a:lnSpc>
                <a:spcPct val="100000"/>
              </a:lnSpc>
              <a:spcBef>
                <a:spcPct val="0"/>
              </a:spcBef>
              <a:buFontTx/>
              <a:buNone/>
            </a:pPr>
            <a:r>
              <a:rPr lang="en-US" altLang="en-US" sz="1800" dirty="0">
                <a:ea typeface="MS PGothic" panose="020B0600070205080204" pitchFamily="34" charset="-128"/>
              </a:rPr>
              <a:t>laeyoung.kim@lge.com</a:t>
            </a:r>
          </a:p>
        </p:txBody>
      </p:sp>
      <p:sp>
        <p:nvSpPr>
          <p:cNvPr id="6152" name="Content Placeholder 2">
            <a:extLst>
              <a:ext uri="{FF2B5EF4-FFF2-40B4-BE49-F238E27FC236}">
                <a16:creationId xmlns:a16="http://schemas.microsoft.com/office/drawing/2014/main" id="{53A10DD2-6AB7-099D-56D4-A7F71610A64F}"/>
              </a:ext>
            </a:extLst>
          </p:cNvPr>
          <p:cNvSpPr txBox="1">
            <a:spLocks/>
          </p:cNvSpPr>
          <p:nvPr/>
        </p:nvSpPr>
        <p:spPr bwMode="auto">
          <a:xfrm>
            <a:off x="2162175" y="49403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Maurice Pope</a:t>
            </a:r>
          </a:p>
          <a:p>
            <a:pPr>
              <a:lnSpc>
                <a:spcPct val="100000"/>
              </a:lnSpc>
              <a:spcBef>
                <a:spcPct val="0"/>
              </a:spcBef>
              <a:buFontTx/>
              <a:buNone/>
            </a:pPr>
            <a:r>
              <a:rPr lang="" altLang="en-US" sz="1800" dirty="0"/>
              <a:t>Secretary</a:t>
            </a:r>
          </a:p>
          <a:p>
            <a:pPr>
              <a:lnSpc>
                <a:spcPct val="100000"/>
              </a:lnSpc>
              <a:spcBef>
                <a:spcPct val="0"/>
              </a:spcBef>
              <a:buFontTx/>
              <a:buNone/>
            </a:pPr>
            <a:r>
              <a:rPr lang="" altLang="en-US" sz="1800" dirty="0"/>
              <a:t>MCC</a:t>
            </a:r>
          </a:p>
          <a:p>
            <a:pPr>
              <a:lnSpc>
                <a:spcPct val="100000"/>
              </a:lnSpc>
              <a:spcBef>
                <a:spcPct val="0"/>
              </a:spcBef>
              <a:buFontTx/>
              <a:buNone/>
            </a:pPr>
            <a:r>
              <a:rPr lang="en-US" altLang="en-US" sz="1800" dirty="0"/>
              <a:t>maurice.pope@etsi.org</a:t>
            </a:r>
          </a:p>
        </p:txBody>
      </p:sp>
      <p:pic>
        <p:nvPicPr>
          <p:cNvPr id="6153" name="Picture 11">
            <a:extLst>
              <a:ext uri="{FF2B5EF4-FFF2-40B4-BE49-F238E27FC236}">
                <a16:creationId xmlns:a16="http://schemas.microsoft.com/office/drawing/2014/main" id="{BEE7C9BB-6C6E-62AC-2D9D-6BCA9811699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848225"/>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Content Placeholder 2">
            <a:extLst>
              <a:ext uri="{FF2B5EF4-FFF2-40B4-BE49-F238E27FC236}">
                <a16:creationId xmlns:a16="http://schemas.microsoft.com/office/drawing/2014/main" id="{C7B625BD-5120-49BC-2383-1E5E97068E25}"/>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Puneet Jain</a:t>
            </a:r>
          </a:p>
          <a:p>
            <a:pPr>
              <a:lnSpc>
                <a:spcPct val="100000"/>
              </a:lnSpc>
              <a:spcBef>
                <a:spcPct val="0"/>
              </a:spcBef>
              <a:buFontTx/>
              <a:buNone/>
            </a:pPr>
            <a:r>
              <a:rPr lang="" altLang="en-US" sz="1800" dirty="0"/>
              <a:t>TSG SA Chair</a:t>
            </a:r>
          </a:p>
          <a:p>
            <a:pPr>
              <a:lnSpc>
                <a:spcPct val="100000"/>
              </a:lnSpc>
              <a:spcBef>
                <a:spcPct val="0"/>
              </a:spcBef>
              <a:buFontTx/>
              <a:buNone/>
            </a:pPr>
            <a:r>
              <a:rPr lang="en-US" altLang="en-US" sz="1800" dirty="0"/>
              <a:t>ATIS</a:t>
            </a:r>
            <a:endParaRPr lang="" altLang="en-US" sz="1800" dirty="0"/>
          </a:p>
          <a:p>
            <a:pPr>
              <a:lnSpc>
                <a:spcPct val="100000"/>
              </a:lnSpc>
              <a:spcBef>
                <a:spcPct val="0"/>
              </a:spcBef>
              <a:buFontTx/>
              <a:buNone/>
            </a:pPr>
            <a:r>
              <a:rPr lang="en-US" altLang="en-US" sz="1800" dirty="0"/>
              <a:t>puneet.jain@intel.com</a:t>
            </a:r>
            <a:endParaRPr lang="" altLang="en-US" sz="1800" dirty="0"/>
          </a:p>
          <a:p>
            <a:pPr>
              <a:buFontTx/>
              <a:buNone/>
            </a:pPr>
            <a:endParaRPr lang="" altLang="en-US" sz="1800" dirty="0"/>
          </a:p>
          <a:p>
            <a:pPr>
              <a:buFontTx/>
              <a:buNone/>
            </a:pPr>
            <a:endParaRPr lang="" altLang="en-US" sz="1800" dirty="0"/>
          </a:p>
          <a:p>
            <a:pPr>
              <a:buFontTx/>
              <a:buNone/>
            </a:pPr>
            <a:endParaRPr lang="en-US" altLang="en-US" sz="1800" dirty="0"/>
          </a:p>
        </p:txBody>
      </p:sp>
      <p:pic>
        <p:nvPicPr>
          <p:cNvPr id="4" name="Picture 3" descr="A person in a suit and tie&#10;&#10;Description automatically generated">
            <a:extLst>
              <a:ext uri="{FF2B5EF4-FFF2-40B4-BE49-F238E27FC236}">
                <a16:creationId xmlns:a16="http://schemas.microsoft.com/office/drawing/2014/main" id="{FFF99088-BE65-EDED-6997-B204EEC26D9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0250" y="1910556"/>
            <a:ext cx="1455737" cy="1455737"/>
          </a:xfrm>
          <a:prstGeom prst="rect">
            <a:avLst/>
          </a:prstGeom>
        </p:spPr>
      </p:pic>
      <p:pic>
        <p:nvPicPr>
          <p:cNvPr id="3" name="Picture 2" descr="A person wearing glasses and a suit&#10;&#10;AI-generated content may be incorrect.">
            <a:extLst>
              <a:ext uri="{FF2B5EF4-FFF2-40B4-BE49-F238E27FC236}">
                <a16:creationId xmlns:a16="http://schemas.microsoft.com/office/drawing/2014/main" id="{746E241D-5153-291F-3A00-3A64A18014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2204" y="1892628"/>
            <a:ext cx="1299610" cy="1473665"/>
          </a:xfrm>
          <a:prstGeom prst="rect">
            <a:avLst/>
          </a:prstGeom>
        </p:spPr>
      </p:pic>
      <p:pic>
        <p:nvPicPr>
          <p:cNvPr id="8" name="Picture 7" descr="A person wearing glasses and a suit&#10;&#10;AI-generated content may be incorrect.">
            <a:extLst>
              <a:ext uri="{FF2B5EF4-FFF2-40B4-BE49-F238E27FC236}">
                <a16:creationId xmlns:a16="http://schemas.microsoft.com/office/drawing/2014/main" id="{963F1F7F-9ACC-AC4D-AA53-F496AC3B407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92204" y="3488721"/>
            <a:ext cx="1299610" cy="1530083"/>
          </a:xfrm>
          <a:prstGeom prst="rect">
            <a:avLst/>
          </a:prstGeom>
        </p:spPr>
      </p:pic>
      <p:pic>
        <p:nvPicPr>
          <p:cNvPr id="12" name="Picture 11" descr="A person with dark hair wearing a blue suit jacket&#10;&#10;AI-generated content may be incorrect.">
            <a:extLst>
              <a:ext uri="{FF2B5EF4-FFF2-40B4-BE49-F238E27FC236}">
                <a16:creationId xmlns:a16="http://schemas.microsoft.com/office/drawing/2014/main" id="{0A9C774F-DDDA-A941-C083-DFED9D85B09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81315" y="5141232"/>
            <a:ext cx="1310499" cy="1325562"/>
          </a:xfrm>
          <a:prstGeom prst="rect">
            <a:avLst/>
          </a:prstGeom>
        </p:spPr>
      </p:pic>
    </p:spTree>
    <p:extLst>
      <p:ext uri="{BB962C8B-B14F-4D97-AF65-F5344CB8AC3E}">
        <p14:creationId xmlns:p14="http://schemas.microsoft.com/office/powerpoint/2010/main" val="398602714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US" sz="4400" dirty="0">
                <a:latin typeface="+mj-lt"/>
              </a:rPr>
              <a:t>Release 19 Timeline</a:t>
            </a:r>
            <a:endParaRPr lang="en-US" sz="4400" kern="0" dirty="0">
              <a:latin typeface="+mj-lt"/>
              <a:ea typeface="ＭＳ Ｐゴシック" charset="0"/>
              <a:cs typeface="ＭＳ Ｐゴシック" charset="0"/>
            </a:endParaRPr>
          </a:p>
        </p:txBody>
      </p:sp>
      <p:grpSp>
        <p:nvGrpSpPr>
          <p:cNvPr id="211" name="Group 210">
            <a:extLst>
              <a:ext uri="{FF2B5EF4-FFF2-40B4-BE49-F238E27FC236}">
                <a16:creationId xmlns:a16="http://schemas.microsoft.com/office/drawing/2014/main" id="{0915E0E8-C70F-FFCB-577F-8B33FF103799}"/>
              </a:ext>
            </a:extLst>
          </p:cNvPr>
          <p:cNvGrpSpPr/>
          <p:nvPr/>
        </p:nvGrpSpPr>
        <p:grpSpPr>
          <a:xfrm>
            <a:off x="81291" y="987754"/>
            <a:ext cx="10158264" cy="5482187"/>
            <a:chOff x="-22225" y="884238"/>
            <a:chExt cx="9088438" cy="4319586"/>
          </a:xfrm>
        </p:grpSpPr>
        <p:cxnSp>
          <p:nvCxnSpPr>
            <p:cNvPr id="141" name="Straight Connector 140">
              <a:extLst>
                <a:ext uri="{FF2B5EF4-FFF2-40B4-BE49-F238E27FC236}">
                  <a16:creationId xmlns:a16="http://schemas.microsoft.com/office/drawing/2014/main" id="{882328FE-67A3-063B-49AE-4305F2EA4A90}"/>
                </a:ext>
              </a:extLst>
            </p:cNvPr>
            <p:cNvCxnSpPr>
              <a:cxnSpLocks/>
            </p:cNvCxnSpPr>
            <p:nvPr/>
          </p:nvCxnSpPr>
          <p:spPr bwMode="auto">
            <a:xfrm>
              <a:off x="7548563" y="1025525"/>
              <a:ext cx="1517650"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142" name="Straight Connector 141">
              <a:extLst>
                <a:ext uri="{FF2B5EF4-FFF2-40B4-BE49-F238E27FC236}">
                  <a16:creationId xmlns:a16="http://schemas.microsoft.com/office/drawing/2014/main" id="{AD253DE6-AEFD-0A8C-9C16-A448258916F5}"/>
                </a:ext>
              </a:extLst>
            </p:cNvPr>
            <p:cNvCxnSpPr>
              <a:cxnSpLocks/>
            </p:cNvCxnSpPr>
            <p:nvPr/>
          </p:nvCxnSpPr>
          <p:spPr bwMode="auto">
            <a:xfrm>
              <a:off x="4857750" y="1025525"/>
              <a:ext cx="2527300"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143" name="Straight Connector 142">
              <a:extLst>
                <a:ext uri="{FF2B5EF4-FFF2-40B4-BE49-F238E27FC236}">
                  <a16:creationId xmlns:a16="http://schemas.microsoft.com/office/drawing/2014/main" id="{E8C76A4F-B348-93ED-C066-F94B8CA7CB61}"/>
                </a:ext>
              </a:extLst>
            </p:cNvPr>
            <p:cNvCxnSpPr>
              <a:cxnSpLocks/>
            </p:cNvCxnSpPr>
            <p:nvPr/>
          </p:nvCxnSpPr>
          <p:spPr bwMode="auto">
            <a:xfrm>
              <a:off x="2122488" y="1025525"/>
              <a:ext cx="2527300"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144" name="Straight Connector 143">
              <a:extLst>
                <a:ext uri="{FF2B5EF4-FFF2-40B4-BE49-F238E27FC236}">
                  <a16:creationId xmlns:a16="http://schemas.microsoft.com/office/drawing/2014/main" id="{DFCC62F8-687F-5A33-718E-970A16162E7A}"/>
                </a:ext>
              </a:extLst>
            </p:cNvPr>
            <p:cNvCxnSpPr>
              <a:cxnSpLocks/>
            </p:cNvCxnSpPr>
            <p:nvPr/>
          </p:nvCxnSpPr>
          <p:spPr bwMode="auto">
            <a:xfrm>
              <a:off x="220663" y="1025525"/>
              <a:ext cx="1676400"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145" name="Straight Connector 114">
              <a:extLst>
                <a:ext uri="{FF2B5EF4-FFF2-40B4-BE49-F238E27FC236}">
                  <a16:creationId xmlns:a16="http://schemas.microsoft.com/office/drawing/2014/main" id="{67F822A9-4C61-211F-F082-61441649D76E}"/>
                </a:ext>
              </a:extLst>
            </p:cNvPr>
            <p:cNvCxnSpPr>
              <a:cxnSpLocks noChangeShapeType="1"/>
            </p:cNvCxnSpPr>
            <p:nvPr/>
          </p:nvCxnSpPr>
          <p:spPr bwMode="auto">
            <a:xfrm>
              <a:off x="5450717" y="1686504"/>
              <a:ext cx="0" cy="3259138"/>
            </a:xfrm>
            <a:prstGeom prst="line">
              <a:avLst/>
            </a:prstGeom>
            <a:noFill/>
            <a:ln w="38100" cap="flat" cmpd="sng" algn="ctr">
              <a:solidFill>
                <a:srgbClr val="C00000"/>
              </a:solidFill>
              <a:prstDash val="solid"/>
              <a:headEnd/>
              <a:tailEnd/>
            </a:ln>
            <a:effectLst>
              <a:outerShdw blurRad="40000" dist="23000" dir="5400000" rotWithShape="0">
                <a:srgbClr val="000000">
                  <a:alpha val="35000"/>
                </a:srgbClr>
              </a:outerShdw>
            </a:effectLst>
          </p:spPr>
        </p:cxnSp>
        <p:cxnSp>
          <p:nvCxnSpPr>
            <p:cNvPr id="146" name="Straight Connector 114">
              <a:extLst>
                <a:ext uri="{FF2B5EF4-FFF2-40B4-BE49-F238E27FC236}">
                  <a16:creationId xmlns:a16="http://schemas.microsoft.com/office/drawing/2014/main" id="{15C80640-8784-CB94-CB19-1393B1279A0F}"/>
                </a:ext>
              </a:extLst>
            </p:cNvPr>
            <p:cNvCxnSpPr>
              <a:cxnSpLocks noChangeShapeType="1"/>
            </p:cNvCxnSpPr>
            <p:nvPr/>
          </p:nvCxnSpPr>
          <p:spPr bwMode="auto">
            <a:xfrm flipH="1">
              <a:off x="7466013" y="1763713"/>
              <a:ext cx="25400" cy="3132137"/>
            </a:xfrm>
            <a:prstGeom prst="line">
              <a:avLst/>
            </a:prstGeom>
            <a:noFill/>
            <a:ln w="28575" algn="ctr">
              <a:solidFill>
                <a:srgbClr val="8064A2">
                  <a:lumMod val="40000"/>
                  <a:lumOff val="60000"/>
                </a:srgbClr>
              </a:solidFill>
              <a:round/>
              <a:headEnd/>
              <a:tailEnd/>
            </a:ln>
          </p:spPr>
        </p:cxnSp>
        <p:cxnSp>
          <p:nvCxnSpPr>
            <p:cNvPr id="147" name="Straight Connector 114">
              <a:extLst>
                <a:ext uri="{FF2B5EF4-FFF2-40B4-BE49-F238E27FC236}">
                  <a16:creationId xmlns:a16="http://schemas.microsoft.com/office/drawing/2014/main" id="{AAAF0D60-A559-C333-B4EC-81A04FAE4ADF}"/>
                </a:ext>
              </a:extLst>
            </p:cNvPr>
            <p:cNvCxnSpPr>
              <a:cxnSpLocks noChangeShapeType="1"/>
            </p:cNvCxnSpPr>
            <p:nvPr/>
          </p:nvCxnSpPr>
          <p:spPr bwMode="auto">
            <a:xfrm flipH="1">
              <a:off x="4767263" y="1724025"/>
              <a:ext cx="4762" cy="3133725"/>
            </a:xfrm>
            <a:prstGeom prst="line">
              <a:avLst/>
            </a:prstGeom>
            <a:noFill/>
            <a:ln w="28575" algn="ctr">
              <a:solidFill>
                <a:srgbClr val="8064A2">
                  <a:lumMod val="40000"/>
                  <a:lumOff val="60000"/>
                </a:srgbClr>
              </a:solidFill>
              <a:round/>
              <a:headEnd/>
              <a:tailEnd/>
            </a:ln>
          </p:spPr>
        </p:cxnSp>
        <p:cxnSp>
          <p:nvCxnSpPr>
            <p:cNvPr id="148" name="Straight Connector 114">
              <a:extLst>
                <a:ext uri="{FF2B5EF4-FFF2-40B4-BE49-F238E27FC236}">
                  <a16:creationId xmlns:a16="http://schemas.microsoft.com/office/drawing/2014/main" id="{48553E5C-E30C-EA54-461F-503129FED820}"/>
                </a:ext>
              </a:extLst>
            </p:cNvPr>
            <p:cNvCxnSpPr>
              <a:cxnSpLocks noChangeShapeType="1"/>
            </p:cNvCxnSpPr>
            <p:nvPr/>
          </p:nvCxnSpPr>
          <p:spPr bwMode="auto">
            <a:xfrm flipH="1">
              <a:off x="2035175" y="1725613"/>
              <a:ext cx="7938" cy="3132137"/>
            </a:xfrm>
            <a:prstGeom prst="line">
              <a:avLst/>
            </a:prstGeom>
            <a:noFill/>
            <a:ln w="28575" algn="ctr">
              <a:solidFill>
                <a:srgbClr val="8064A2">
                  <a:lumMod val="40000"/>
                  <a:lumOff val="60000"/>
                </a:srgbClr>
              </a:solidFill>
              <a:round/>
              <a:headEnd/>
              <a:tailEnd/>
            </a:ln>
          </p:spPr>
        </p:cxnSp>
        <p:sp>
          <p:nvSpPr>
            <p:cNvPr id="149" name="TextBox 86">
              <a:extLst>
                <a:ext uri="{FF2B5EF4-FFF2-40B4-BE49-F238E27FC236}">
                  <a16:creationId xmlns:a16="http://schemas.microsoft.com/office/drawing/2014/main" id="{86B7EECA-6F92-59E1-9CC5-AEFAD2DEA90C}"/>
                </a:ext>
              </a:extLst>
            </p:cNvPr>
            <p:cNvSpPr txBox="1">
              <a:spLocks noChangeArrowheads="1"/>
            </p:cNvSpPr>
            <p:nvPr/>
          </p:nvSpPr>
          <p:spPr bwMode="auto">
            <a:xfrm>
              <a:off x="1289294" y="1216025"/>
              <a:ext cx="366226"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#101</a:t>
              </a:r>
            </a:p>
          </p:txBody>
        </p:sp>
        <p:cxnSp>
          <p:nvCxnSpPr>
            <p:cNvPr id="150" name="Straight Connector 115">
              <a:extLst>
                <a:ext uri="{FF2B5EF4-FFF2-40B4-BE49-F238E27FC236}">
                  <a16:creationId xmlns:a16="http://schemas.microsoft.com/office/drawing/2014/main" id="{63F66A9C-01D8-C6A7-86C3-C484298BDABA}"/>
                </a:ext>
              </a:extLst>
            </p:cNvPr>
            <p:cNvCxnSpPr>
              <a:cxnSpLocks noChangeShapeType="1"/>
            </p:cNvCxnSpPr>
            <p:nvPr/>
          </p:nvCxnSpPr>
          <p:spPr bwMode="auto">
            <a:xfrm>
              <a:off x="2737461" y="1763713"/>
              <a:ext cx="9525" cy="3132137"/>
            </a:xfrm>
            <a:prstGeom prst="line">
              <a:avLst/>
            </a:prstGeom>
            <a:noFill/>
            <a:ln w="9525" algn="ctr">
              <a:solidFill>
                <a:srgbClr val="8064A2">
                  <a:lumMod val="40000"/>
                  <a:lumOff val="60000"/>
                </a:srgbClr>
              </a:solidFill>
              <a:prstDash val="dash"/>
              <a:round/>
              <a:headEnd/>
              <a:tailEnd/>
            </a:ln>
          </p:spPr>
        </p:cxnSp>
        <p:cxnSp>
          <p:nvCxnSpPr>
            <p:cNvPr id="151" name="Straight Connector 114">
              <a:extLst>
                <a:ext uri="{FF2B5EF4-FFF2-40B4-BE49-F238E27FC236}">
                  <a16:creationId xmlns:a16="http://schemas.microsoft.com/office/drawing/2014/main" id="{176B9C59-1A29-F1CA-3F3D-E9B0776B29DA}"/>
                </a:ext>
              </a:extLst>
            </p:cNvPr>
            <p:cNvCxnSpPr>
              <a:cxnSpLocks noChangeShapeType="1"/>
            </p:cNvCxnSpPr>
            <p:nvPr/>
          </p:nvCxnSpPr>
          <p:spPr bwMode="auto">
            <a:xfrm>
              <a:off x="293688" y="1787525"/>
              <a:ext cx="0" cy="3108325"/>
            </a:xfrm>
            <a:prstGeom prst="line">
              <a:avLst/>
            </a:prstGeom>
            <a:noFill/>
            <a:ln w="9525" algn="ctr">
              <a:solidFill>
                <a:srgbClr val="8064A2">
                  <a:lumMod val="40000"/>
                  <a:lumOff val="60000"/>
                </a:srgbClr>
              </a:solidFill>
              <a:prstDash val="dash"/>
              <a:round/>
              <a:headEnd/>
              <a:tailEnd/>
            </a:ln>
          </p:spPr>
        </p:cxnSp>
        <p:cxnSp>
          <p:nvCxnSpPr>
            <p:cNvPr id="152" name="Straight Connector 114">
              <a:extLst>
                <a:ext uri="{FF2B5EF4-FFF2-40B4-BE49-F238E27FC236}">
                  <a16:creationId xmlns:a16="http://schemas.microsoft.com/office/drawing/2014/main" id="{F850CC32-25FF-1C72-FADF-071640670378}"/>
                </a:ext>
              </a:extLst>
            </p:cNvPr>
            <p:cNvCxnSpPr>
              <a:cxnSpLocks noChangeShapeType="1"/>
            </p:cNvCxnSpPr>
            <p:nvPr/>
          </p:nvCxnSpPr>
          <p:spPr bwMode="auto">
            <a:xfrm>
              <a:off x="1439098" y="1739897"/>
              <a:ext cx="0" cy="3132137"/>
            </a:xfrm>
            <a:prstGeom prst="line">
              <a:avLst/>
            </a:prstGeom>
            <a:noFill/>
            <a:ln w="9525" algn="ctr">
              <a:solidFill>
                <a:srgbClr val="8064A2">
                  <a:lumMod val="40000"/>
                  <a:lumOff val="60000"/>
                </a:srgbClr>
              </a:solidFill>
              <a:prstDash val="dash"/>
              <a:round/>
              <a:headEnd/>
              <a:tailEnd/>
            </a:ln>
          </p:spPr>
        </p:cxnSp>
        <p:cxnSp>
          <p:nvCxnSpPr>
            <p:cNvPr id="153" name="Straight Connector 114">
              <a:extLst>
                <a:ext uri="{FF2B5EF4-FFF2-40B4-BE49-F238E27FC236}">
                  <a16:creationId xmlns:a16="http://schemas.microsoft.com/office/drawing/2014/main" id="{CF97BF19-3760-23B9-5397-BCE133B02BF6}"/>
                </a:ext>
              </a:extLst>
            </p:cNvPr>
            <p:cNvCxnSpPr>
              <a:cxnSpLocks noChangeShapeType="1"/>
            </p:cNvCxnSpPr>
            <p:nvPr/>
          </p:nvCxnSpPr>
          <p:spPr bwMode="auto">
            <a:xfrm flipH="1">
              <a:off x="8037513" y="1763713"/>
              <a:ext cx="31750" cy="3094037"/>
            </a:xfrm>
            <a:prstGeom prst="line">
              <a:avLst/>
            </a:prstGeom>
            <a:noFill/>
            <a:ln w="9525" algn="ctr">
              <a:solidFill>
                <a:srgbClr val="8064A2">
                  <a:lumMod val="40000"/>
                  <a:lumOff val="60000"/>
                </a:srgbClr>
              </a:solidFill>
              <a:prstDash val="dash"/>
              <a:round/>
              <a:headEnd/>
              <a:tailEnd/>
            </a:ln>
          </p:spPr>
        </p:cxnSp>
        <p:cxnSp>
          <p:nvCxnSpPr>
            <p:cNvPr id="154" name="Straight Connector 114">
              <a:extLst>
                <a:ext uri="{FF2B5EF4-FFF2-40B4-BE49-F238E27FC236}">
                  <a16:creationId xmlns:a16="http://schemas.microsoft.com/office/drawing/2014/main" id="{38409066-3791-8C9F-44D6-05A0A4CBF4FD}"/>
                </a:ext>
              </a:extLst>
            </p:cNvPr>
            <p:cNvCxnSpPr>
              <a:cxnSpLocks noChangeShapeType="1"/>
            </p:cNvCxnSpPr>
            <p:nvPr/>
          </p:nvCxnSpPr>
          <p:spPr bwMode="auto">
            <a:xfrm>
              <a:off x="6826250" y="1763713"/>
              <a:ext cx="1588" cy="3132137"/>
            </a:xfrm>
            <a:prstGeom prst="line">
              <a:avLst/>
            </a:prstGeom>
            <a:noFill/>
            <a:ln w="9525" algn="ctr">
              <a:solidFill>
                <a:srgbClr val="8064A2">
                  <a:lumMod val="40000"/>
                  <a:lumOff val="60000"/>
                </a:srgbClr>
              </a:solidFill>
              <a:prstDash val="dash"/>
              <a:round/>
              <a:headEnd/>
              <a:tailEnd/>
            </a:ln>
          </p:spPr>
        </p:cxnSp>
        <p:cxnSp>
          <p:nvCxnSpPr>
            <p:cNvPr id="155" name="Straight Connector 114">
              <a:extLst>
                <a:ext uri="{FF2B5EF4-FFF2-40B4-BE49-F238E27FC236}">
                  <a16:creationId xmlns:a16="http://schemas.microsoft.com/office/drawing/2014/main" id="{95723431-4F4B-96F3-0F7E-A96508758163}"/>
                </a:ext>
              </a:extLst>
            </p:cNvPr>
            <p:cNvCxnSpPr>
              <a:cxnSpLocks noChangeShapeType="1"/>
            </p:cNvCxnSpPr>
            <p:nvPr/>
          </p:nvCxnSpPr>
          <p:spPr bwMode="auto">
            <a:xfrm>
              <a:off x="5434013" y="1724025"/>
              <a:ext cx="0" cy="3171825"/>
            </a:xfrm>
            <a:prstGeom prst="line">
              <a:avLst/>
            </a:prstGeom>
            <a:noFill/>
            <a:ln w="9525" algn="ctr">
              <a:solidFill>
                <a:srgbClr val="8064A2">
                  <a:lumMod val="40000"/>
                  <a:lumOff val="60000"/>
                </a:srgbClr>
              </a:solidFill>
              <a:prstDash val="dash"/>
              <a:round/>
              <a:headEnd/>
              <a:tailEnd/>
            </a:ln>
          </p:spPr>
        </p:cxnSp>
        <p:cxnSp>
          <p:nvCxnSpPr>
            <p:cNvPr id="156" name="Straight Connector 114">
              <a:extLst>
                <a:ext uri="{FF2B5EF4-FFF2-40B4-BE49-F238E27FC236}">
                  <a16:creationId xmlns:a16="http://schemas.microsoft.com/office/drawing/2014/main" id="{26C76D59-0198-C055-FF18-F9FF4B25BB7F}"/>
                </a:ext>
              </a:extLst>
            </p:cNvPr>
            <p:cNvCxnSpPr>
              <a:cxnSpLocks noChangeShapeType="1"/>
            </p:cNvCxnSpPr>
            <p:nvPr/>
          </p:nvCxnSpPr>
          <p:spPr bwMode="auto">
            <a:xfrm>
              <a:off x="6130925" y="1763713"/>
              <a:ext cx="0" cy="3132137"/>
            </a:xfrm>
            <a:prstGeom prst="line">
              <a:avLst/>
            </a:prstGeom>
            <a:noFill/>
            <a:ln w="9525" algn="ctr">
              <a:solidFill>
                <a:srgbClr val="8064A2">
                  <a:lumMod val="40000"/>
                  <a:lumOff val="60000"/>
                </a:srgbClr>
              </a:solidFill>
              <a:prstDash val="dash"/>
              <a:round/>
              <a:headEnd/>
              <a:tailEnd/>
            </a:ln>
          </p:spPr>
        </p:cxnSp>
        <p:cxnSp>
          <p:nvCxnSpPr>
            <p:cNvPr id="157" name="Straight Connector 114">
              <a:extLst>
                <a:ext uri="{FF2B5EF4-FFF2-40B4-BE49-F238E27FC236}">
                  <a16:creationId xmlns:a16="http://schemas.microsoft.com/office/drawing/2014/main" id="{C2051AE8-D4AF-B732-5625-0BA799F306D1}"/>
                </a:ext>
              </a:extLst>
            </p:cNvPr>
            <p:cNvCxnSpPr>
              <a:cxnSpLocks noChangeShapeType="1"/>
            </p:cNvCxnSpPr>
            <p:nvPr/>
          </p:nvCxnSpPr>
          <p:spPr bwMode="auto">
            <a:xfrm flipH="1">
              <a:off x="4210170" y="1763713"/>
              <a:ext cx="3175" cy="3132137"/>
            </a:xfrm>
            <a:prstGeom prst="line">
              <a:avLst/>
            </a:prstGeom>
            <a:noFill/>
            <a:ln w="9525" algn="ctr">
              <a:solidFill>
                <a:srgbClr val="8064A2">
                  <a:lumMod val="40000"/>
                  <a:lumOff val="60000"/>
                </a:srgbClr>
              </a:solidFill>
              <a:prstDash val="dash"/>
              <a:round/>
              <a:headEnd/>
              <a:tailEnd/>
            </a:ln>
          </p:spPr>
        </p:cxnSp>
        <p:cxnSp>
          <p:nvCxnSpPr>
            <p:cNvPr id="158" name="Straight Connector 114">
              <a:extLst>
                <a:ext uri="{FF2B5EF4-FFF2-40B4-BE49-F238E27FC236}">
                  <a16:creationId xmlns:a16="http://schemas.microsoft.com/office/drawing/2014/main" id="{BC3372E3-9E73-BC07-CD27-3234E4D77220}"/>
                </a:ext>
              </a:extLst>
            </p:cNvPr>
            <p:cNvCxnSpPr>
              <a:cxnSpLocks noChangeShapeType="1"/>
            </p:cNvCxnSpPr>
            <p:nvPr/>
          </p:nvCxnSpPr>
          <p:spPr bwMode="auto">
            <a:xfrm flipH="1">
              <a:off x="3395663" y="1763713"/>
              <a:ext cx="15875" cy="3132137"/>
            </a:xfrm>
            <a:prstGeom prst="line">
              <a:avLst/>
            </a:prstGeom>
            <a:noFill/>
            <a:ln w="9525" algn="ctr">
              <a:solidFill>
                <a:srgbClr val="8064A2">
                  <a:lumMod val="40000"/>
                  <a:lumOff val="60000"/>
                </a:srgbClr>
              </a:solidFill>
              <a:prstDash val="dash"/>
              <a:round/>
              <a:headEnd/>
              <a:tailEnd/>
            </a:ln>
          </p:spPr>
        </p:cxnSp>
        <p:cxnSp>
          <p:nvCxnSpPr>
            <p:cNvPr id="159" name="Straight Connector 114">
              <a:extLst>
                <a:ext uri="{FF2B5EF4-FFF2-40B4-BE49-F238E27FC236}">
                  <a16:creationId xmlns:a16="http://schemas.microsoft.com/office/drawing/2014/main" id="{285FA235-D007-3287-23AD-DFB0273A3775}"/>
                </a:ext>
              </a:extLst>
            </p:cNvPr>
            <p:cNvCxnSpPr>
              <a:cxnSpLocks noChangeShapeType="1"/>
            </p:cNvCxnSpPr>
            <p:nvPr/>
          </p:nvCxnSpPr>
          <p:spPr bwMode="auto">
            <a:xfrm>
              <a:off x="8602663" y="1766888"/>
              <a:ext cx="9525" cy="3128962"/>
            </a:xfrm>
            <a:prstGeom prst="line">
              <a:avLst/>
            </a:prstGeom>
            <a:noFill/>
            <a:ln w="9525" algn="ctr">
              <a:solidFill>
                <a:srgbClr val="8064A2">
                  <a:lumMod val="40000"/>
                  <a:lumOff val="60000"/>
                </a:srgbClr>
              </a:solidFill>
              <a:prstDash val="dash"/>
              <a:round/>
              <a:headEnd/>
              <a:tailEnd/>
            </a:ln>
          </p:spPr>
        </p:cxnSp>
        <p:sp>
          <p:nvSpPr>
            <p:cNvPr id="160" name="TextBox 1">
              <a:extLst>
                <a:ext uri="{FF2B5EF4-FFF2-40B4-BE49-F238E27FC236}">
                  <a16:creationId xmlns:a16="http://schemas.microsoft.com/office/drawing/2014/main" id="{5CD8E6B8-18E4-D3EB-EC2F-B1061771E1BB}"/>
                </a:ext>
              </a:extLst>
            </p:cNvPr>
            <p:cNvSpPr txBox="1">
              <a:spLocks noChangeArrowheads="1"/>
            </p:cNvSpPr>
            <p:nvPr/>
          </p:nvSpPr>
          <p:spPr bwMode="auto">
            <a:xfrm>
              <a:off x="16199" y="4494747"/>
              <a:ext cx="1472876" cy="151334"/>
            </a:xfrm>
            <a:prstGeom prst="rect">
              <a:avLst/>
            </a:prstGeom>
            <a:solidFill>
              <a:sysClr val="window" lastClr="FFFFFF"/>
            </a:solidFill>
            <a:ln w="3175" cap="flat" cmpd="sng" algn="ctr">
              <a:solidFill>
                <a:srgbClr val="F79646"/>
              </a:solidFill>
              <a:prstDash val="soli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altLang="en-US" sz="600" b="1" i="0" u="none" strike="noStrike" kern="0" cap="none" spc="0" normalizeH="0" baseline="0" noProof="0" dirty="0">
                  <a:ln>
                    <a:noFill/>
                  </a:ln>
                  <a:solidFill>
                    <a:prstClr val="black"/>
                  </a:solidFill>
                  <a:effectLst/>
                  <a:uLnTx/>
                  <a:uFillTx/>
                  <a:latin typeface="Montserrat" panose="00000500000000000000" pitchFamily="50" charset="0"/>
                  <a:ea typeface="+mn-ea"/>
                  <a:cs typeface="+mn-cs"/>
                </a:rPr>
                <a:t>Note</a:t>
              </a:r>
              <a:r>
                <a:rPr kumimoji="0" lang="en-GB" altLang="en-US" sz="600" b="0" i="0" u="none" strike="noStrike" kern="0" cap="none" spc="0" normalizeH="0" baseline="0" noProof="0" dirty="0">
                  <a:ln>
                    <a:noFill/>
                  </a:ln>
                  <a:solidFill>
                    <a:prstClr val="black"/>
                  </a:solidFill>
                  <a:effectLst/>
                  <a:uLnTx/>
                  <a:uFillTx/>
                  <a:latin typeface="Montserrat" panose="00000500000000000000" pitchFamily="50" charset="0"/>
                  <a:ea typeface="+mn-ea"/>
                  <a:cs typeface="+mn-cs"/>
                </a:rPr>
                <a:t>: All starting dates are indicative</a:t>
              </a:r>
            </a:p>
          </p:txBody>
        </p:sp>
        <p:sp>
          <p:nvSpPr>
            <p:cNvPr id="161" name="TextBox 86">
              <a:extLst>
                <a:ext uri="{FF2B5EF4-FFF2-40B4-BE49-F238E27FC236}">
                  <a16:creationId xmlns:a16="http://schemas.microsoft.com/office/drawing/2014/main" id="{819C26B7-5EFC-0F07-373F-50C9ED341140}"/>
                </a:ext>
              </a:extLst>
            </p:cNvPr>
            <p:cNvSpPr txBox="1">
              <a:spLocks noChangeArrowheads="1"/>
            </p:cNvSpPr>
            <p:nvPr/>
          </p:nvSpPr>
          <p:spPr bwMode="auto">
            <a:xfrm>
              <a:off x="1882158" y="1216025"/>
              <a:ext cx="385408"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#102</a:t>
              </a:r>
              <a:endParaRPr lang="en-GB" altLang="en-US" sz="500">
                <a:solidFill>
                  <a:prstClr val="black"/>
                </a:solidFill>
                <a:latin typeface="Montserrat" panose="00000500000000000000" pitchFamily="2" charset="0"/>
                <a:cs typeface="+mn-cs"/>
              </a:endParaRPr>
            </a:p>
          </p:txBody>
        </p:sp>
        <p:sp>
          <p:nvSpPr>
            <p:cNvPr id="162" name="TextBox 86">
              <a:extLst>
                <a:ext uri="{FF2B5EF4-FFF2-40B4-BE49-F238E27FC236}">
                  <a16:creationId xmlns:a16="http://schemas.microsoft.com/office/drawing/2014/main" id="{DC27F596-61E6-0E6A-89D6-D7D5E2C345F1}"/>
                </a:ext>
              </a:extLst>
            </p:cNvPr>
            <p:cNvSpPr txBox="1">
              <a:spLocks noChangeArrowheads="1"/>
            </p:cNvSpPr>
            <p:nvPr/>
          </p:nvSpPr>
          <p:spPr bwMode="auto">
            <a:xfrm>
              <a:off x="2562402" y="1216025"/>
              <a:ext cx="385408"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#103</a:t>
              </a:r>
              <a:endParaRPr lang="en-GB" altLang="en-US" sz="500">
                <a:solidFill>
                  <a:prstClr val="black"/>
                </a:solidFill>
                <a:latin typeface="Montserrat" panose="00000500000000000000" pitchFamily="2" charset="0"/>
                <a:cs typeface="+mn-cs"/>
              </a:endParaRPr>
            </a:p>
          </p:txBody>
        </p:sp>
        <p:sp>
          <p:nvSpPr>
            <p:cNvPr id="163" name="TextBox 86">
              <a:extLst>
                <a:ext uri="{FF2B5EF4-FFF2-40B4-BE49-F238E27FC236}">
                  <a16:creationId xmlns:a16="http://schemas.microsoft.com/office/drawing/2014/main" id="{3814F1FD-695E-9BC1-E1C9-84D44E3780EE}"/>
                </a:ext>
              </a:extLst>
            </p:cNvPr>
            <p:cNvSpPr txBox="1">
              <a:spLocks noChangeArrowheads="1"/>
            </p:cNvSpPr>
            <p:nvPr/>
          </p:nvSpPr>
          <p:spPr bwMode="auto">
            <a:xfrm>
              <a:off x="3250920" y="1216025"/>
              <a:ext cx="394262"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#104</a:t>
              </a:r>
              <a:endParaRPr lang="en-GB" altLang="en-US" sz="500">
                <a:solidFill>
                  <a:prstClr val="black"/>
                </a:solidFill>
                <a:latin typeface="Montserrat" panose="00000500000000000000" pitchFamily="2" charset="0"/>
                <a:cs typeface="+mn-cs"/>
              </a:endParaRPr>
            </a:p>
          </p:txBody>
        </p:sp>
        <p:sp>
          <p:nvSpPr>
            <p:cNvPr id="164" name="TextBox 86">
              <a:extLst>
                <a:ext uri="{FF2B5EF4-FFF2-40B4-BE49-F238E27FC236}">
                  <a16:creationId xmlns:a16="http://schemas.microsoft.com/office/drawing/2014/main" id="{CC0A3CF0-B12D-02BB-DBD9-41EC64678807}"/>
                </a:ext>
              </a:extLst>
            </p:cNvPr>
            <p:cNvSpPr txBox="1">
              <a:spLocks noChangeArrowheads="1"/>
            </p:cNvSpPr>
            <p:nvPr/>
          </p:nvSpPr>
          <p:spPr bwMode="auto">
            <a:xfrm>
              <a:off x="4031633" y="1216025"/>
              <a:ext cx="385408"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#105</a:t>
              </a:r>
              <a:endParaRPr lang="en-GB" altLang="en-US" sz="500">
                <a:solidFill>
                  <a:prstClr val="black"/>
                </a:solidFill>
                <a:latin typeface="Montserrat" panose="00000500000000000000" pitchFamily="2" charset="0"/>
                <a:cs typeface="+mn-cs"/>
              </a:endParaRPr>
            </a:p>
          </p:txBody>
        </p:sp>
        <p:sp>
          <p:nvSpPr>
            <p:cNvPr id="165" name="TextBox 86">
              <a:extLst>
                <a:ext uri="{FF2B5EF4-FFF2-40B4-BE49-F238E27FC236}">
                  <a16:creationId xmlns:a16="http://schemas.microsoft.com/office/drawing/2014/main" id="{C37ACBB1-7107-603E-101A-A6ED311B5DB4}"/>
                </a:ext>
              </a:extLst>
            </p:cNvPr>
            <p:cNvSpPr txBox="1">
              <a:spLocks noChangeArrowheads="1"/>
            </p:cNvSpPr>
            <p:nvPr/>
          </p:nvSpPr>
          <p:spPr bwMode="auto">
            <a:xfrm>
              <a:off x="4557263" y="1216025"/>
              <a:ext cx="389836"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#106</a:t>
              </a:r>
              <a:endParaRPr lang="en-GB" altLang="en-US" sz="500">
                <a:solidFill>
                  <a:prstClr val="black"/>
                </a:solidFill>
                <a:latin typeface="Montserrat" panose="00000500000000000000" pitchFamily="2" charset="0"/>
                <a:cs typeface="+mn-cs"/>
              </a:endParaRPr>
            </a:p>
          </p:txBody>
        </p:sp>
        <p:sp>
          <p:nvSpPr>
            <p:cNvPr id="166" name="TextBox 86">
              <a:extLst>
                <a:ext uri="{FF2B5EF4-FFF2-40B4-BE49-F238E27FC236}">
                  <a16:creationId xmlns:a16="http://schemas.microsoft.com/office/drawing/2014/main" id="{D0EED1C4-D7C0-B2C4-ACE2-27FCB47A2C42}"/>
                </a:ext>
              </a:extLst>
            </p:cNvPr>
            <p:cNvSpPr txBox="1">
              <a:spLocks noChangeArrowheads="1"/>
            </p:cNvSpPr>
            <p:nvPr/>
          </p:nvSpPr>
          <p:spPr bwMode="auto">
            <a:xfrm>
              <a:off x="5244596" y="1216025"/>
              <a:ext cx="388359"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#107</a:t>
              </a:r>
              <a:endParaRPr lang="en-GB" altLang="en-US" sz="500">
                <a:solidFill>
                  <a:prstClr val="black"/>
                </a:solidFill>
                <a:latin typeface="Montserrat" panose="00000500000000000000" pitchFamily="2" charset="0"/>
                <a:cs typeface="+mn-cs"/>
              </a:endParaRPr>
            </a:p>
          </p:txBody>
        </p:sp>
        <p:sp>
          <p:nvSpPr>
            <p:cNvPr id="167" name="TextBox 86">
              <a:extLst>
                <a:ext uri="{FF2B5EF4-FFF2-40B4-BE49-F238E27FC236}">
                  <a16:creationId xmlns:a16="http://schemas.microsoft.com/office/drawing/2014/main" id="{444F8C3A-A4E2-11C9-7CEC-FFA1E85D8A95}"/>
                </a:ext>
              </a:extLst>
            </p:cNvPr>
            <p:cNvSpPr txBox="1">
              <a:spLocks noChangeArrowheads="1"/>
            </p:cNvSpPr>
            <p:nvPr/>
          </p:nvSpPr>
          <p:spPr bwMode="auto">
            <a:xfrm>
              <a:off x="5934532" y="1216025"/>
              <a:ext cx="392787"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#108</a:t>
              </a:r>
              <a:endParaRPr lang="en-GB" altLang="en-US" sz="500">
                <a:solidFill>
                  <a:prstClr val="black"/>
                </a:solidFill>
                <a:latin typeface="Montserrat" panose="00000500000000000000" pitchFamily="2" charset="0"/>
                <a:cs typeface="+mn-cs"/>
              </a:endParaRPr>
            </a:p>
          </p:txBody>
        </p:sp>
        <p:sp>
          <p:nvSpPr>
            <p:cNvPr id="168" name="TextBox 86">
              <a:extLst>
                <a:ext uri="{FF2B5EF4-FFF2-40B4-BE49-F238E27FC236}">
                  <a16:creationId xmlns:a16="http://schemas.microsoft.com/office/drawing/2014/main" id="{06D95DED-D3F8-FFEB-C2FC-A314BB67110B}"/>
                </a:ext>
              </a:extLst>
            </p:cNvPr>
            <p:cNvSpPr txBox="1">
              <a:spLocks noChangeArrowheads="1"/>
            </p:cNvSpPr>
            <p:nvPr/>
          </p:nvSpPr>
          <p:spPr bwMode="auto">
            <a:xfrm>
              <a:off x="6664671" y="1216025"/>
              <a:ext cx="389836"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#109</a:t>
              </a:r>
              <a:endParaRPr lang="en-GB" altLang="en-US" sz="500">
                <a:solidFill>
                  <a:prstClr val="black"/>
                </a:solidFill>
                <a:latin typeface="Montserrat" panose="00000500000000000000" pitchFamily="2" charset="0"/>
                <a:cs typeface="+mn-cs"/>
              </a:endParaRPr>
            </a:p>
          </p:txBody>
        </p:sp>
        <p:sp>
          <p:nvSpPr>
            <p:cNvPr id="169" name="TextBox 86">
              <a:extLst>
                <a:ext uri="{FF2B5EF4-FFF2-40B4-BE49-F238E27FC236}">
                  <a16:creationId xmlns:a16="http://schemas.microsoft.com/office/drawing/2014/main" id="{C331E508-AF48-E744-9FF1-7876D1F3371A}"/>
                </a:ext>
              </a:extLst>
            </p:cNvPr>
            <p:cNvSpPr txBox="1">
              <a:spLocks noChangeArrowheads="1"/>
            </p:cNvSpPr>
            <p:nvPr/>
          </p:nvSpPr>
          <p:spPr bwMode="auto">
            <a:xfrm>
              <a:off x="7324968" y="1216025"/>
              <a:ext cx="366226"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#110</a:t>
              </a:r>
              <a:endParaRPr lang="en-GB" altLang="en-US" sz="500">
                <a:solidFill>
                  <a:prstClr val="black"/>
                </a:solidFill>
                <a:latin typeface="Montserrat" panose="00000500000000000000" pitchFamily="2" charset="0"/>
                <a:cs typeface="+mn-cs"/>
              </a:endParaRPr>
            </a:p>
          </p:txBody>
        </p:sp>
        <p:sp>
          <p:nvSpPr>
            <p:cNvPr id="170" name="TextBox 86">
              <a:extLst>
                <a:ext uri="{FF2B5EF4-FFF2-40B4-BE49-F238E27FC236}">
                  <a16:creationId xmlns:a16="http://schemas.microsoft.com/office/drawing/2014/main" id="{3D3F0E7F-560B-ACDC-6E28-FD0512E0B122}"/>
                </a:ext>
              </a:extLst>
            </p:cNvPr>
            <p:cNvSpPr txBox="1">
              <a:spLocks noChangeArrowheads="1"/>
            </p:cNvSpPr>
            <p:nvPr/>
          </p:nvSpPr>
          <p:spPr bwMode="auto">
            <a:xfrm>
              <a:off x="7887467" y="1216025"/>
              <a:ext cx="338191"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#111</a:t>
              </a:r>
              <a:endParaRPr lang="en-GB" altLang="en-US" sz="500">
                <a:solidFill>
                  <a:prstClr val="black"/>
                </a:solidFill>
                <a:latin typeface="Montserrat" panose="00000500000000000000" pitchFamily="2" charset="0"/>
                <a:cs typeface="+mn-cs"/>
              </a:endParaRPr>
            </a:p>
          </p:txBody>
        </p:sp>
        <p:sp>
          <p:nvSpPr>
            <p:cNvPr id="171" name="TextBox 86">
              <a:extLst>
                <a:ext uri="{FF2B5EF4-FFF2-40B4-BE49-F238E27FC236}">
                  <a16:creationId xmlns:a16="http://schemas.microsoft.com/office/drawing/2014/main" id="{011B47B7-A223-209F-C33D-34E608D079B6}"/>
                </a:ext>
              </a:extLst>
            </p:cNvPr>
            <p:cNvSpPr txBox="1">
              <a:spLocks noChangeArrowheads="1"/>
            </p:cNvSpPr>
            <p:nvPr/>
          </p:nvSpPr>
          <p:spPr bwMode="auto">
            <a:xfrm>
              <a:off x="8451757" y="1216025"/>
              <a:ext cx="357373"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#112</a:t>
              </a:r>
              <a:endParaRPr lang="en-GB" altLang="en-US" sz="500">
                <a:solidFill>
                  <a:prstClr val="black"/>
                </a:solidFill>
                <a:latin typeface="Montserrat" panose="00000500000000000000" pitchFamily="2" charset="0"/>
                <a:cs typeface="+mn-cs"/>
              </a:endParaRPr>
            </a:p>
          </p:txBody>
        </p:sp>
        <p:sp>
          <p:nvSpPr>
            <p:cNvPr id="172" name="TextBox 86">
              <a:extLst>
                <a:ext uri="{FF2B5EF4-FFF2-40B4-BE49-F238E27FC236}">
                  <a16:creationId xmlns:a16="http://schemas.microsoft.com/office/drawing/2014/main" id="{BA976BF4-FAD9-E5C2-B696-6F154C62B814}"/>
                </a:ext>
              </a:extLst>
            </p:cNvPr>
            <p:cNvSpPr txBox="1">
              <a:spLocks noChangeArrowheads="1"/>
            </p:cNvSpPr>
            <p:nvPr/>
          </p:nvSpPr>
          <p:spPr bwMode="auto">
            <a:xfrm>
              <a:off x="148114" y="1216025"/>
              <a:ext cx="351472"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#99</a:t>
              </a:r>
              <a:endParaRPr lang="en-GB" altLang="en-US" sz="500">
                <a:solidFill>
                  <a:prstClr val="black"/>
                </a:solidFill>
                <a:latin typeface="Montserrat" panose="00000500000000000000" pitchFamily="2" charset="0"/>
                <a:cs typeface="+mn-cs"/>
              </a:endParaRPr>
            </a:p>
          </p:txBody>
        </p:sp>
        <p:sp>
          <p:nvSpPr>
            <p:cNvPr id="173" name="Chevron 60">
              <a:extLst>
                <a:ext uri="{FF2B5EF4-FFF2-40B4-BE49-F238E27FC236}">
                  <a16:creationId xmlns:a16="http://schemas.microsoft.com/office/drawing/2014/main" id="{55ED90FB-A1E7-8343-DD86-993870D8639C}"/>
                </a:ext>
              </a:extLst>
            </p:cNvPr>
            <p:cNvSpPr>
              <a:spLocks noChangeArrowheads="1"/>
            </p:cNvSpPr>
            <p:nvPr/>
          </p:nvSpPr>
          <p:spPr bwMode="auto">
            <a:xfrm>
              <a:off x="1897063" y="2109788"/>
              <a:ext cx="827087" cy="280987"/>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solidFill>
                    <a:prstClr val="black"/>
                  </a:solidFill>
                  <a:latin typeface="Montserrat" panose="00000500000000000000" pitchFamily="2" charset="0"/>
                  <a:ea typeface="MS PGothic" panose="020B0600070205080204" pitchFamily="34" charset="-128"/>
                </a:rPr>
                <a:t>RAN4 </a:t>
              </a:r>
            </a:p>
            <a:p>
              <a:pPr algn="ctr"/>
              <a:r>
                <a:rPr lang="fr-FR" altLang="en-US" sz="700">
                  <a:solidFill>
                    <a:prstClr val="black"/>
                  </a:solidFill>
                  <a:latin typeface="Montserrat" panose="00000500000000000000" pitchFamily="2" charset="0"/>
                  <a:ea typeface="MS PGothic" panose="020B0600070205080204" pitchFamily="34" charset="-128"/>
                </a:rPr>
                <a:t>content def.</a:t>
              </a:r>
            </a:p>
          </p:txBody>
        </p:sp>
        <p:sp>
          <p:nvSpPr>
            <p:cNvPr id="174" name="Chevron 60">
              <a:extLst>
                <a:ext uri="{FF2B5EF4-FFF2-40B4-BE49-F238E27FC236}">
                  <a16:creationId xmlns:a16="http://schemas.microsoft.com/office/drawing/2014/main" id="{9C3C16AA-BF53-7329-DAB1-989D9A486104}"/>
                </a:ext>
              </a:extLst>
            </p:cNvPr>
            <p:cNvSpPr>
              <a:spLocks noChangeArrowheads="1"/>
            </p:cNvSpPr>
            <p:nvPr/>
          </p:nvSpPr>
          <p:spPr bwMode="auto">
            <a:xfrm>
              <a:off x="1087438" y="2109788"/>
              <a:ext cx="965200" cy="280987"/>
            </a:xfrm>
            <a:prstGeom prst="chevron">
              <a:avLst>
                <a:gd name="adj" fmla="val 49975"/>
              </a:avLst>
            </a:prstGeom>
            <a:gradFill flip="none" rotWithShape="1">
              <a:gsLst>
                <a:gs pos="12000">
                  <a:srgbClr val="9BBB59">
                    <a:lumMod val="40000"/>
                    <a:lumOff val="60000"/>
                  </a:srgbClr>
                </a:gs>
                <a:gs pos="60000">
                  <a:srgbClr val="92D050"/>
                </a:gs>
                <a:gs pos="83000">
                  <a:srgbClr val="92D050"/>
                </a:gs>
                <a:gs pos="100000">
                  <a:srgbClr val="92D050"/>
                </a:gs>
              </a:gsLst>
              <a:lin ang="3600000" scaled="0"/>
              <a:tileRect/>
            </a:gradFill>
            <a:ln>
              <a:noFill/>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altLang="en-US" sz="800" b="1" i="0" u="none" strike="noStrike" kern="0" cap="none" spc="0" normalizeH="0" baseline="0" noProof="0" dirty="0">
                  <a:ln>
                    <a:noFill/>
                  </a:ln>
                  <a:solidFill>
                    <a:prstClr val="black"/>
                  </a:solidFill>
                  <a:effectLst/>
                  <a:uLnTx/>
                  <a:uFillTx/>
                  <a:latin typeface="Montserrat" panose="00000500000000000000" pitchFamily="50" charset="0"/>
                  <a:ea typeface="MS PGothic" panose="020B0600070205080204" pitchFamily="34" charset="-128"/>
                </a:rPr>
                <a:t> </a:t>
              </a:r>
              <a:r>
                <a:rPr kumimoji="0" lang="fr-FR" altLang="en-US" sz="800" b="0" i="0" u="none" strike="noStrike" kern="0" cap="none" spc="0" normalizeH="0" baseline="0" noProof="0" dirty="0">
                  <a:ln>
                    <a:noFill/>
                  </a:ln>
                  <a:solidFill>
                    <a:prstClr val="black"/>
                  </a:solidFill>
                  <a:effectLst/>
                  <a:uLnTx/>
                  <a:uFillTx/>
                  <a:latin typeface="Montserrat" panose="00000500000000000000" pitchFamily="50" charset="0"/>
                  <a:ea typeface="MS PGothic" panose="020B0600070205080204" pitchFamily="34" charset="-128"/>
                </a:rPr>
                <a:t>RAN Content </a:t>
              </a:r>
              <a:r>
                <a:rPr kumimoji="0" lang="fr-FR" altLang="en-US" sz="800" b="0" i="0" u="none" strike="noStrike" kern="0" cap="none" spc="0" normalizeH="0" baseline="0" noProof="0" dirty="0" err="1">
                  <a:ln>
                    <a:noFill/>
                  </a:ln>
                  <a:solidFill>
                    <a:prstClr val="black"/>
                  </a:solidFill>
                  <a:effectLst/>
                  <a:uLnTx/>
                  <a:uFillTx/>
                  <a:latin typeface="Montserrat" panose="00000500000000000000" pitchFamily="50" charset="0"/>
                  <a:ea typeface="MS PGothic" panose="020B0600070205080204" pitchFamily="34" charset="-128"/>
                </a:rPr>
                <a:t>def</a:t>
              </a:r>
              <a:r>
                <a:rPr kumimoji="0" lang="fr-FR" altLang="en-US" sz="800" b="0" i="0" u="none" strike="noStrike" kern="0" cap="none" spc="0" normalizeH="0" baseline="0" noProof="0" dirty="0">
                  <a:ln>
                    <a:noFill/>
                  </a:ln>
                  <a:solidFill>
                    <a:prstClr val="black"/>
                  </a:solidFill>
                  <a:effectLst/>
                  <a:uLnTx/>
                  <a:uFillTx/>
                  <a:latin typeface="Montserrat" panose="00000500000000000000" pitchFamily="50" charset="0"/>
                  <a:ea typeface="MS PGothic" panose="020B0600070205080204" pitchFamily="34" charset="-128"/>
                </a:rPr>
                <a:t>.</a:t>
              </a:r>
            </a:p>
          </p:txBody>
        </p:sp>
        <p:sp>
          <p:nvSpPr>
            <p:cNvPr id="175" name="TextBox 174">
              <a:extLst>
                <a:ext uri="{FF2B5EF4-FFF2-40B4-BE49-F238E27FC236}">
                  <a16:creationId xmlns:a16="http://schemas.microsoft.com/office/drawing/2014/main" id="{F55C139D-35B7-8900-A7D0-C41A8F76215D}"/>
                </a:ext>
              </a:extLst>
            </p:cNvPr>
            <p:cNvSpPr txBox="1"/>
            <p:nvPr/>
          </p:nvSpPr>
          <p:spPr>
            <a:xfrm>
              <a:off x="3162300" y="903288"/>
              <a:ext cx="561052" cy="242507"/>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2024</a:t>
              </a:r>
            </a:p>
          </p:txBody>
        </p:sp>
        <p:sp>
          <p:nvSpPr>
            <p:cNvPr id="176" name="TextBox 175">
              <a:extLst>
                <a:ext uri="{FF2B5EF4-FFF2-40B4-BE49-F238E27FC236}">
                  <a16:creationId xmlns:a16="http://schemas.microsoft.com/office/drawing/2014/main" id="{31A050A1-91CC-16A1-B3B1-5B966F4D7028}"/>
                </a:ext>
              </a:extLst>
            </p:cNvPr>
            <p:cNvSpPr txBox="1"/>
            <p:nvPr/>
          </p:nvSpPr>
          <p:spPr>
            <a:xfrm>
              <a:off x="5865813" y="903288"/>
              <a:ext cx="545276" cy="242507"/>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2025</a:t>
              </a:r>
            </a:p>
          </p:txBody>
        </p:sp>
        <p:sp>
          <p:nvSpPr>
            <p:cNvPr id="177" name="TextBox 2">
              <a:extLst>
                <a:ext uri="{FF2B5EF4-FFF2-40B4-BE49-F238E27FC236}">
                  <a16:creationId xmlns:a16="http://schemas.microsoft.com/office/drawing/2014/main" id="{C864264B-5EBB-58A3-373C-91311188EC7D}"/>
                </a:ext>
              </a:extLst>
            </p:cNvPr>
            <p:cNvSpPr txBox="1">
              <a:spLocks noChangeArrowheads="1"/>
            </p:cNvSpPr>
            <p:nvPr/>
          </p:nvSpPr>
          <p:spPr bwMode="auto">
            <a:xfrm>
              <a:off x="1289050" y="1370013"/>
              <a:ext cx="375081"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Sep</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78" name="TextBox 59">
              <a:extLst>
                <a:ext uri="{FF2B5EF4-FFF2-40B4-BE49-F238E27FC236}">
                  <a16:creationId xmlns:a16="http://schemas.microsoft.com/office/drawing/2014/main" id="{E6933E7F-C0E2-582A-106E-5CB4328F8FEE}"/>
                </a:ext>
              </a:extLst>
            </p:cNvPr>
            <p:cNvSpPr txBox="1">
              <a:spLocks noChangeArrowheads="1"/>
            </p:cNvSpPr>
            <p:nvPr/>
          </p:nvSpPr>
          <p:spPr bwMode="auto">
            <a:xfrm>
              <a:off x="2582863" y="1370013"/>
              <a:ext cx="379506"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Mar</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79" name="TextBox 60">
              <a:extLst>
                <a:ext uri="{FF2B5EF4-FFF2-40B4-BE49-F238E27FC236}">
                  <a16:creationId xmlns:a16="http://schemas.microsoft.com/office/drawing/2014/main" id="{2744DD21-89A2-44C3-B58F-2049B08E7904}"/>
                </a:ext>
              </a:extLst>
            </p:cNvPr>
            <p:cNvSpPr txBox="1">
              <a:spLocks noChangeArrowheads="1"/>
            </p:cNvSpPr>
            <p:nvPr/>
          </p:nvSpPr>
          <p:spPr bwMode="auto">
            <a:xfrm>
              <a:off x="7910513" y="1370013"/>
              <a:ext cx="379506"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Mar</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0" name="TextBox 61">
              <a:extLst>
                <a:ext uri="{FF2B5EF4-FFF2-40B4-BE49-F238E27FC236}">
                  <a16:creationId xmlns:a16="http://schemas.microsoft.com/office/drawing/2014/main" id="{85A2EF4D-D572-A771-B08C-922EBB8ABFEB}"/>
                </a:ext>
              </a:extLst>
            </p:cNvPr>
            <p:cNvSpPr txBox="1">
              <a:spLocks noChangeArrowheads="1"/>
            </p:cNvSpPr>
            <p:nvPr/>
          </p:nvSpPr>
          <p:spPr bwMode="auto">
            <a:xfrm>
              <a:off x="5248275" y="1370013"/>
              <a:ext cx="379506"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Mar</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1" name="TextBox 62">
              <a:extLst>
                <a:ext uri="{FF2B5EF4-FFF2-40B4-BE49-F238E27FC236}">
                  <a16:creationId xmlns:a16="http://schemas.microsoft.com/office/drawing/2014/main" id="{FCF20B41-891C-C44D-B48A-30B0B2EB7F7A}"/>
                </a:ext>
              </a:extLst>
            </p:cNvPr>
            <p:cNvSpPr txBox="1">
              <a:spLocks noChangeArrowheads="1"/>
            </p:cNvSpPr>
            <p:nvPr/>
          </p:nvSpPr>
          <p:spPr bwMode="auto">
            <a:xfrm>
              <a:off x="3270250" y="1370013"/>
              <a:ext cx="372130"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Jun</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2" name="TextBox 63">
              <a:extLst>
                <a:ext uri="{FF2B5EF4-FFF2-40B4-BE49-F238E27FC236}">
                  <a16:creationId xmlns:a16="http://schemas.microsoft.com/office/drawing/2014/main" id="{A2155CD5-8079-E2DE-AFEE-D7671D43B21D}"/>
                </a:ext>
              </a:extLst>
            </p:cNvPr>
            <p:cNvSpPr txBox="1">
              <a:spLocks noChangeArrowheads="1"/>
            </p:cNvSpPr>
            <p:nvPr/>
          </p:nvSpPr>
          <p:spPr bwMode="auto">
            <a:xfrm>
              <a:off x="5983288" y="1370013"/>
              <a:ext cx="372130"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Jun</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3" name="TextBox 64">
              <a:extLst>
                <a:ext uri="{FF2B5EF4-FFF2-40B4-BE49-F238E27FC236}">
                  <a16:creationId xmlns:a16="http://schemas.microsoft.com/office/drawing/2014/main" id="{728BAC4C-5FAB-56EE-95FD-BA648958AF16}"/>
                </a:ext>
              </a:extLst>
            </p:cNvPr>
            <p:cNvSpPr txBox="1">
              <a:spLocks noChangeArrowheads="1"/>
            </p:cNvSpPr>
            <p:nvPr/>
          </p:nvSpPr>
          <p:spPr bwMode="auto">
            <a:xfrm>
              <a:off x="8485188" y="1370013"/>
              <a:ext cx="372130"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Jun</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4" name="TextBox 65">
              <a:extLst>
                <a:ext uri="{FF2B5EF4-FFF2-40B4-BE49-F238E27FC236}">
                  <a16:creationId xmlns:a16="http://schemas.microsoft.com/office/drawing/2014/main" id="{46D36CCF-2D86-9385-E036-B04756255CAB}"/>
                </a:ext>
              </a:extLst>
            </p:cNvPr>
            <p:cNvSpPr txBox="1">
              <a:spLocks noChangeArrowheads="1"/>
            </p:cNvSpPr>
            <p:nvPr/>
          </p:nvSpPr>
          <p:spPr bwMode="auto">
            <a:xfrm>
              <a:off x="4044950" y="1370013"/>
              <a:ext cx="375081"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Sep</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5" name="TextBox 66">
              <a:extLst>
                <a:ext uri="{FF2B5EF4-FFF2-40B4-BE49-F238E27FC236}">
                  <a16:creationId xmlns:a16="http://schemas.microsoft.com/office/drawing/2014/main" id="{8E0BCBD0-68DA-A1A1-C0AC-CE3500CE69DA}"/>
                </a:ext>
              </a:extLst>
            </p:cNvPr>
            <p:cNvSpPr txBox="1">
              <a:spLocks noChangeArrowheads="1"/>
            </p:cNvSpPr>
            <p:nvPr/>
          </p:nvSpPr>
          <p:spPr bwMode="auto">
            <a:xfrm>
              <a:off x="6694488" y="1370013"/>
              <a:ext cx="375081"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Sep</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6" name="TextBox 67">
              <a:extLst>
                <a:ext uri="{FF2B5EF4-FFF2-40B4-BE49-F238E27FC236}">
                  <a16:creationId xmlns:a16="http://schemas.microsoft.com/office/drawing/2014/main" id="{DDDD5096-8FEE-C85A-4BCE-C5FC5688DD5D}"/>
                </a:ext>
              </a:extLst>
            </p:cNvPr>
            <p:cNvSpPr txBox="1">
              <a:spLocks noChangeArrowheads="1"/>
            </p:cNvSpPr>
            <p:nvPr/>
          </p:nvSpPr>
          <p:spPr bwMode="auto">
            <a:xfrm>
              <a:off x="141288" y="1370013"/>
              <a:ext cx="379506"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Mar</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7" name="TextBox 69">
              <a:extLst>
                <a:ext uri="{FF2B5EF4-FFF2-40B4-BE49-F238E27FC236}">
                  <a16:creationId xmlns:a16="http://schemas.microsoft.com/office/drawing/2014/main" id="{6220EF01-3A40-F6A2-9455-9E719E24E7F4}"/>
                </a:ext>
              </a:extLst>
            </p:cNvPr>
            <p:cNvSpPr txBox="1">
              <a:spLocks noChangeArrowheads="1"/>
            </p:cNvSpPr>
            <p:nvPr/>
          </p:nvSpPr>
          <p:spPr bwMode="auto">
            <a:xfrm>
              <a:off x="1885950" y="1370013"/>
              <a:ext cx="383934"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Dec</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8" name="TextBox 70">
              <a:extLst>
                <a:ext uri="{FF2B5EF4-FFF2-40B4-BE49-F238E27FC236}">
                  <a16:creationId xmlns:a16="http://schemas.microsoft.com/office/drawing/2014/main" id="{25C4B7FE-2753-1BAC-4A0A-1EF1D3088645}"/>
                </a:ext>
              </a:extLst>
            </p:cNvPr>
            <p:cNvSpPr txBox="1">
              <a:spLocks noChangeArrowheads="1"/>
            </p:cNvSpPr>
            <p:nvPr/>
          </p:nvSpPr>
          <p:spPr bwMode="auto">
            <a:xfrm>
              <a:off x="4578350" y="1370013"/>
              <a:ext cx="383934"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Dec</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89" name="TextBox 71">
              <a:extLst>
                <a:ext uri="{FF2B5EF4-FFF2-40B4-BE49-F238E27FC236}">
                  <a16:creationId xmlns:a16="http://schemas.microsoft.com/office/drawing/2014/main" id="{6213CED1-8B84-6568-71F0-6B2134751D75}"/>
                </a:ext>
              </a:extLst>
            </p:cNvPr>
            <p:cNvSpPr txBox="1">
              <a:spLocks noChangeArrowheads="1"/>
            </p:cNvSpPr>
            <p:nvPr/>
          </p:nvSpPr>
          <p:spPr bwMode="auto">
            <a:xfrm>
              <a:off x="7335838" y="1370013"/>
              <a:ext cx="383934"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Dec</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190" name="TextBox 189">
              <a:extLst>
                <a:ext uri="{FF2B5EF4-FFF2-40B4-BE49-F238E27FC236}">
                  <a16:creationId xmlns:a16="http://schemas.microsoft.com/office/drawing/2014/main" id="{B8509324-17B2-2DCC-A200-92F8D973E2DC}"/>
                </a:ext>
              </a:extLst>
            </p:cNvPr>
            <p:cNvSpPr txBox="1"/>
            <p:nvPr/>
          </p:nvSpPr>
          <p:spPr>
            <a:xfrm>
              <a:off x="8359775" y="884238"/>
              <a:ext cx="552447" cy="242507"/>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2026</a:t>
              </a:r>
            </a:p>
          </p:txBody>
        </p:sp>
        <p:sp>
          <p:nvSpPr>
            <p:cNvPr id="191" name="Chevron 79">
              <a:extLst>
                <a:ext uri="{FF2B5EF4-FFF2-40B4-BE49-F238E27FC236}">
                  <a16:creationId xmlns:a16="http://schemas.microsoft.com/office/drawing/2014/main" id="{42EBF3E8-4D97-1E83-40D5-B925DCB5270C}"/>
                </a:ext>
              </a:extLst>
            </p:cNvPr>
            <p:cNvSpPr>
              <a:spLocks noChangeArrowheads="1"/>
            </p:cNvSpPr>
            <p:nvPr/>
          </p:nvSpPr>
          <p:spPr bwMode="auto">
            <a:xfrm>
              <a:off x="6618288" y="3514725"/>
              <a:ext cx="868362" cy="207963"/>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solidFill>
                    <a:prstClr val="black"/>
                  </a:solidFill>
                  <a:latin typeface="Montserrat" panose="00000500000000000000" pitchFamily="2" charset="0"/>
                  <a:ea typeface="MS PGothic" panose="020B0600070205080204" pitchFamily="34" charset="-128"/>
                </a:rPr>
                <a:t>RAN4_Perf </a:t>
              </a:r>
              <a:endParaRPr lang="fr-FR" altLang="en-US" sz="600">
                <a:solidFill>
                  <a:prstClr val="black"/>
                </a:solidFill>
                <a:latin typeface="Montserrat" panose="00000500000000000000" pitchFamily="2" charset="0"/>
                <a:ea typeface="MS PGothic" panose="020B0600070205080204" pitchFamily="34" charset="-128"/>
              </a:endParaRPr>
            </a:p>
          </p:txBody>
        </p:sp>
        <p:sp>
          <p:nvSpPr>
            <p:cNvPr id="192" name="Chevron 58">
              <a:extLst>
                <a:ext uri="{FF2B5EF4-FFF2-40B4-BE49-F238E27FC236}">
                  <a16:creationId xmlns:a16="http://schemas.microsoft.com/office/drawing/2014/main" id="{2469D6CB-B9A0-011E-3111-37A594E5E799}"/>
                </a:ext>
              </a:extLst>
            </p:cNvPr>
            <p:cNvSpPr/>
            <p:nvPr/>
          </p:nvSpPr>
          <p:spPr bwMode="auto">
            <a:xfrm>
              <a:off x="3009900" y="3763963"/>
              <a:ext cx="3819525" cy="225425"/>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Stage 3 (CT &amp; SA) </a:t>
              </a:r>
            </a:p>
          </p:txBody>
        </p:sp>
        <p:sp>
          <p:nvSpPr>
            <p:cNvPr id="193" name="Chevron 60">
              <a:extLst>
                <a:ext uri="{FF2B5EF4-FFF2-40B4-BE49-F238E27FC236}">
                  <a16:creationId xmlns:a16="http://schemas.microsoft.com/office/drawing/2014/main" id="{C469E1E1-884F-18A4-71AC-89DD46646841}"/>
                </a:ext>
              </a:extLst>
            </p:cNvPr>
            <p:cNvSpPr/>
            <p:nvPr/>
          </p:nvSpPr>
          <p:spPr bwMode="auto">
            <a:xfrm>
              <a:off x="2106613" y="3241675"/>
              <a:ext cx="4014787" cy="207963"/>
            </a:xfrm>
            <a:prstGeom prst="chevron">
              <a:avLst/>
            </a:prstGeom>
            <a:gradFill>
              <a:gsLst>
                <a:gs pos="12000">
                  <a:srgbClr val="9BBB59">
                    <a:lumMod val="40000"/>
                    <a:lumOff val="60000"/>
                  </a:srgb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RAN1</a:t>
              </a:r>
            </a:p>
          </p:txBody>
        </p:sp>
        <p:sp>
          <p:nvSpPr>
            <p:cNvPr id="194" name="Chevron 60">
              <a:extLst>
                <a:ext uri="{FF2B5EF4-FFF2-40B4-BE49-F238E27FC236}">
                  <a16:creationId xmlns:a16="http://schemas.microsoft.com/office/drawing/2014/main" id="{973E6D13-9297-F5E0-5C1C-1AA046F86A17}"/>
                </a:ext>
              </a:extLst>
            </p:cNvPr>
            <p:cNvSpPr/>
            <p:nvPr/>
          </p:nvSpPr>
          <p:spPr bwMode="auto">
            <a:xfrm>
              <a:off x="1635125" y="2952750"/>
              <a:ext cx="3136900"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Stage 2 (SA2, SA6,…) Normative</a:t>
              </a:r>
            </a:p>
          </p:txBody>
        </p:sp>
        <p:sp>
          <p:nvSpPr>
            <p:cNvPr id="195" name="Chevron 60">
              <a:extLst>
                <a:ext uri="{FF2B5EF4-FFF2-40B4-BE49-F238E27FC236}">
                  <a16:creationId xmlns:a16="http://schemas.microsoft.com/office/drawing/2014/main" id="{46B1D986-A276-B3BF-F99D-76C871790F0A}"/>
                </a:ext>
              </a:extLst>
            </p:cNvPr>
            <p:cNvSpPr/>
            <p:nvPr/>
          </p:nvSpPr>
          <p:spPr bwMode="auto">
            <a:xfrm>
              <a:off x="2725738" y="3517900"/>
              <a:ext cx="4014787" cy="207963"/>
            </a:xfrm>
            <a:prstGeom prst="chevron">
              <a:avLst/>
            </a:prstGeom>
            <a:gradFill>
              <a:gsLst>
                <a:gs pos="12000">
                  <a:srgbClr val="9BBB59">
                    <a:lumMod val="40000"/>
                    <a:lumOff val="60000"/>
                  </a:srgb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RAN </a:t>
              </a:r>
              <a:r>
                <a:rPr kumimoji="0" lang="fr-FR" sz="1000" b="0" i="0" u="none" strike="noStrike" kern="0" cap="none" spc="0" normalizeH="0" baseline="0" noProof="0" dirty="0" err="1">
                  <a:ln>
                    <a:noFill/>
                  </a:ln>
                  <a:solidFill>
                    <a:prstClr val="black"/>
                  </a:solidFill>
                  <a:effectLst/>
                  <a:uLnTx/>
                  <a:uFillTx/>
                  <a:latin typeface="Montserrat" panose="00000500000000000000" pitchFamily="50" charset="0"/>
                  <a:ea typeface="ＭＳ Ｐゴシック" charset="-128"/>
                </a:rPr>
                <a:t>Completion</a:t>
              </a:r>
              <a:r>
                <a:rPr kumimoji="0" lang="fr-FR" sz="10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 (RAN2/3/4core)</a:t>
              </a:r>
            </a:p>
          </p:txBody>
        </p:sp>
        <p:sp>
          <p:nvSpPr>
            <p:cNvPr id="196" name="Chevron 58">
              <a:extLst>
                <a:ext uri="{FF2B5EF4-FFF2-40B4-BE49-F238E27FC236}">
                  <a16:creationId xmlns:a16="http://schemas.microsoft.com/office/drawing/2014/main" id="{8483075E-2225-9EF1-0A84-F47C86985887}"/>
                </a:ext>
              </a:extLst>
            </p:cNvPr>
            <p:cNvSpPr/>
            <p:nvPr/>
          </p:nvSpPr>
          <p:spPr bwMode="auto">
            <a:xfrm>
              <a:off x="5076825" y="4073525"/>
              <a:ext cx="2386013" cy="239713"/>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ASN.1 &amp; Open APIs </a:t>
              </a:r>
            </a:p>
          </p:txBody>
        </p:sp>
        <p:sp>
          <p:nvSpPr>
            <p:cNvPr id="197" name="Chevron 60">
              <a:extLst>
                <a:ext uri="{FF2B5EF4-FFF2-40B4-BE49-F238E27FC236}">
                  <a16:creationId xmlns:a16="http://schemas.microsoft.com/office/drawing/2014/main" id="{7E58B721-2C61-2C61-3E08-D9955BEA5957}"/>
                </a:ext>
              </a:extLst>
            </p:cNvPr>
            <p:cNvSpPr>
              <a:spLocks noChangeArrowheads="1"/>
            </p:cNvSpPr>
            <p:nvPr/>
          </p:nvSpPr>
          <p:spPr bwMode="auto">
            <a:xfrm>
              <a:off x="1065213" y="2582863"/>
              <a:ext cx="971550" cy="280987"/>
            </a:xfrm>
            <a:prstGeom prst="chevron">
              <a:avLst>
                <a:gd name="adj" fmla="val 49975"/>
              </a:avLst>
            </a:prstGeom>
            <a:gradFill flip="none" rotWithShape="1">
              <a:gsLst>
                <a:gs pos="12000">
                  <a:sysClr val="window" lastClr="FFFFFF"/>
                </a:gs>
                <a:gs pos="60000">
                  <a:srgbClr val="31859C"/>
                </a:gs>
                <a:gs pos="83000">
                  <a:srgbClr val="31859C"/>
                </a:gs>
                <a:gs pos="100000">
                  <a:srgbClr val="31859C"/>
                </a:gs>
              </a:gsLst>
              <a:lin ang="3600000" scaled="0"/>
              <a:tileRect/>
            </a:gradFill>
            <a:ln>
              <a:noFill/>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altLang="en-US" sz="800" b="0" i="0" u="none" strike="noStrike" kern="0" cap="none" spc="0" normalizeH="0" baseline="0" noProof="0" dirty="0">
                  <a:ln>
                    <a:noFill/>
                  </a:ln>
                  <a:solidFill>
                    <a:prstClr val="black"/>
                  </a:solidFill>
                  <a:effectLst/>
                  <a:uLnTx/>
                  <a:uFillTx/>
                  <a:latin typeface="Montserrat" panose="00000500000000000000" pitchFamily="50" charset="0"/>
                  <a:ea typeface="MS PGothic" panose="020B0600070205080204" pitchFamily="34" charset="-128"/>
                </a:rPr>
                <a:t>St.2 Content </a:t>
              </a:r>
              <a:r>
                <a:rPr kumimoji="0" lang="fr-FR" altLang="en-US" sz="800" b="0" i="0" u="none" strike="noStrike" kern="0" cap="none" spc="0" normalizeH="0" baseline="0" noProof="0" dirty="0" err="1">
                  <a:ln>
                    <a:noFill/>
                  </a:ln>
                  <a:solidFill>
                    <a:prstClr val="black"/>
                  </a:solidFill>
                  <a:effectLst/>
                  <a:uLnTx/>
                  <a:uFillTx/>
                  <a:latin typeface="Montserrat" panose="00000500000000000000" pitchFamily="50" charset="0"/>
                  <a:ea typeface="MS PGothic" panose="020B0600070205080204" pitchFamily="34" charset="-128"/>
                </a:rPr>
                <a:t>approval</a:t>
              </a:r>
              <a:endParaRPr kumimoji="0" lang="fr-FR" altLang="en-US" sz="800" b="0" i="0" u="none" strike="noStrike" kern="0" cap="none" spc="0" normalizeH="0" baseline="0" noProof="0" dirty="0">
                <a:ln>
                  <a:noFill/>
                </a:ln>
                <a:solidFill>
                  <a:prstClr val="black"/>
                </a:solidFill>
                <a:effectLst/>
                <a:uLnTx/>
                <a:uFillTx/>
                <a:latin typeface="Montserrat" panose="00000500000000000000" pitchFamily="50" charset="0"/>
                <a:ea typeface="MS PGothic" panose="020B0600070205080204" pitchFamily="34" charset="-128"/>
              </a:endParaRPr>
            </a:p>
          </p:txBody>
        </p:sp>
        <p:sp>
          <p:nvSpPr>
            <p:cNvPr id="198" name="TextBox 86">
              <a:extLst>
                <a:ext uri="{FF2B5EF4-FFF2-40B4-BE49-F238E27FC236}">
                  <a16:creationId xmlns:a16="http://schemas.microsoft.com/office/drawing/2014/main" id="{AE179551-C7A8-6716-FEA5-A22351637260}"/>
                </a:ext>
              </a:extLst>
            </p:cNvPr>
            <p:cNvSpPr txBox="1">
              <a:spLocks noChangeArrowheads="1"/>
            </p:cNvSpPr>
            <p:nvPr/>
          </p:nvSpPr>
          <p:spPr bwMode="auto">
            <a:xfrm>
              <a:off x="710920" y="1216025"/>
              <a:ext cx="394262"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solidFill>
                    <a:prstClr val="black"/>
                  </a:solidFill>
                  <a:latin typeface="Montserrat" panose="00000500000000000000" pitchFamily="2" charset="0"/>
                  <a:cs typeface="+mn-cs"/>
                </a:rPr>
                <a:t>#100</a:t>
              </a:r>
              <a:endParaRPr lang="en-GB" altLang="en-US" sz="500">
                <a:solidFill>
                  <a:prstClr val="black"/>
                </a:solidFill>
                <a:latin typeface="Montserrat" panose="00000500000000000000" pitchFamily="2" charset="0"/>
                <a:cs typeface="+mn-cs"/>
              </a:endParaRPr>
            </a:p>
          </p:txBody>
        </p:sp>
        <p:sp>
          <p:nvSpPr>
            <p:cNvPr id="199" name="TextBox 60">
              <a:extLst>
                <a:ext uri="{FF2B5EF4-FFF2-40B4-BE49-F238E27FC236}">
                  <a16:creationId xmlns:a16="http://schemas.microsoft.com/office/drawing/2014/main" id="{046EFA2D-0322-DD46-BC95-5447A2E612EE}"/>
                </a:ext>
              </a:extLst>
            </p:cNvPr>
            <p:cNvSpPr txBox="1">
              <a:spLocks noChangeArrowheads="1"/>
            </p:cNvSpPr>
            <p:nvPr/>
          </p:nvSpPr>
          <p:spPr bwMode="auto">
            <a:xfrm>
              <a:off x="715963" y="1370013"/>
              <a:ext cx="372130"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b="1" dirty="0">
                  <a:solidFill>
                    <a:prstClr val="black"/>
                  </a:solidFill>
                  <a:latin typeface="Montserrat" panose="00000500000000000000" pitchFamily="2" charset="0"/>
                  <a:ea typeface="MS PGothic" panose="020B0600070205080204" pitchFamily="34" charset="-128"/>
                  <a:cs typeface="+mn-cs"/>
                </a:rPr>
                <a:t>Jun</a:t>
              </a:r>
              <a:r>
                <a:rPr lang="en-GB" altLang="en-US" sz="800" dirty="0">
                  <a:solidFill>
                    <a:prstClr val="black"/>
                  </a:solidFill>
                  <a:latin typeface="Montserrat" panose="00000500000000000000" pitchFamily="2" charset="0"/>
                  <a:ea typeface="MS PGothic" panose="020B0600070205080204" pitchFamily="34" charset="-128"/>
                  <a:cs typeface="+mn-cs"/>
                </a:rPr>
                <a:t>.</a:t>
              </a:r>
            </a:p>
          </p:txBody>
        </p:sp>
        <p:sp>
          <p:nvSpPr>
            <p:cNvPr id="200" name="TextBox 199">
              <a:extLst>
                <a:ext uri="{FF2B5EF4-FFF2-40B4-BE49-F238E27FC236}">
                  <a16:creationId xmlns:a16="http://schemas.microsoft.com/office/drawing/2014/main" id="{C4295BAC-4113-A960-45E1-2E4E0E2FB94B}"/>
                </a:ext>
              </a:extLst>
            </p:cNvPr>
            <p:cNvSpPr txBox="1"/>
            <p:nvPr/>
          </p:nvSpPr>
          <p:spPr>
            <a:xfrm>
              <a:off x="903288" y="906463"/>
              <a:ext cx="545276" cy="242507"/>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2023</a:t>
              </a:r>
            </a:p>
          </p:txBody>
        </p:sp>
        <p:sp>
          <p:nvSpPr>
            <p:cNvPr id="201" name="Rectangle 12">
              <a:extLst>
                <a:ext uri="{FF2B5EF4-FFF2-40B4-BE49-F238E27FC236}">
                  <a16:creationId xmlns:a16="http://schemas.microsoft.com/office/drawing/2014/main" id="{30E3152C-B2A9-A98E-1AEE-056C1BD7CA31}"/>
                </a:ext>
              </a:extLst>
            </p:cNvPr>
            <p:cNvSpPr>
              <a:spLocks noChangeArrowheads="1"/>
            </p:cNvSpPr>
            <p:nvPr/>
          </p:nvSpPr>
          <p:spPr bwMode="auto">
            <a:xfrm>
              <a:off x="4995863" y="4976823"/>
              <a:ext cx="869950" cy="227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dirty="0">
                  <a:solidFill>
                    <a:srgbClr val="C00000"/>
                  </a:solidFill>
                  <a:latin typeface="Montserrat" panose="00000500000000000000" pitchFamily="2" charset="0"/>
                  <a:cs typeface="+mn-cs"/>
                </a:rPr>
                <a:t>Now</a:t>
              </a:r>
            </a:p>
          </p:txBody>
        </p:sp>
        <p:sp>
          <p:nvSpPr>
            <p:cNvPr id="202" name="Chevron 60">
              <a:extLst>
                <a:ext uri="{FF2B5EF4-FFF2-40B4-BE49-F238E27FC236}">
                  <a16:creationId xmlns:a16="http://schemas.microsoft.com/office/drawing/2014/main" id="{C40C1EAC-5D08-C8D2-39C5-B0467268326F}"/>
                </a:ext>
              </a:extLst>
            </p:cNvPr>
            <p:cNvSpPr/>
            <p:nvPr/>
          </p:nvSpPr>
          <p:spPr bwMode="auto">
            <a:xfrm>
              <a:off x="1320800" y="1765300"/>
              <a:ext cx="731838"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100%</a:t>
              </a:r>
            </a:p>
          </p:txBody>
        </p:sp>
        <p:sp>
          <p:nvSpPr>
            <p:cNvPr id="203" name="Chevron 60">
              <a:extLst>
                <a:ext uri="{FF2B5EF4-FFF2-40B4-BE49-F238E27FC236}">
                  <a16:creationId xmlns:a16="http://schemas.microsoft.com/office/drawing/2014/main" id="{D3A656E6-83DC-7B66-BD38-927F3344B320}"/>
                </a:ext>
              </a:extLst>
            </p:cNvPr>
            <p:cNvSpPr/>
            <p:nvPr/>
          </p:nvSpPr>
          <p:spPr bwMode="auto">
            <a:xfrm>
              <a:off x="53975" y="1762125"/>
              <a:ext cx="1395413"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0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SA1 Stage 1        80%</a:t>
              </a:r>
            </a:p>
          </p:txBody>
        </p:sp>
        <p:sp>
          <p:nvSpPr>
            <p:cNvPr id="204" name="TextBox 67">
              <a:extLst>
                <a:ext uri="{FF2B5EF4-FFF2-40B4-BE49-F238E27FC236}">
                  <a16:creationId xmlns:a16="http://schemas.microsoft.com/office/drawing/2014/main" id="{BB5320E8-CCC2-560D-CAEB-957520C47DE8}"/>
                </a:ext>
              </a:extLst>
            </p:cNvPr>
            <p:cNvSpPr txBox="1">
              <a:spLocks noChangeArrowheads="1"/>
            </p:cNvSpPr>
            <p:nvPr/>
          </p:nvSpPr>
          <p:spPr bwMode="auto">
            <a:xfrm>
              <a:off x="-22225" y="1066800"/>
              <a:ext cx="400164" cy="17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800">
                  <a:solidFill>
                    <a:prstClr val="black"/>
                  </a:solidFill>
                  <a:latin typeface="Montserrat" panose="00000500000000000000" pitchFamily="2" charset="0"/>
                  <a:ea typeface="MS PGothic" panose="020B0600070205080204" pitchFamily="34" charset="-128"/>
                  <a:cs typeface="+mn-cs"/>
                </a:rPr>
                <a:t>TSGs</a:t>
              </a:r>
            </a:p>
          </p:txBody>
        </p:sp>
        <p:sp>
          <p:nvSpPr>
            <p:cNvPr id="205" name="Diamond 3">
              <a:extLst>
                <a:ext uri="{FF2B5EF4-FFF2-40B4-BE49-F238E27FC236}">
                  <a16:creationId xmlns:a16="http://schemas.microsoft.com/office/drawing/2014/main" id="{961E27C9-9FD4-9844-7C47-D768176CCD19}"/>
                </a:ext>
              </a:extLst>
            </p:cNvPr>
            <p:cNvSpPr>
              <a:spLocks noChangeArrowheads="1"/>
            </p:cNvSpPr>
            <p:nvPr/>
          </p:nvSpPr>
          <p:spPr bwMode="auto">
            <a:xfrm>
              <a:off x="423863" y="2065338"/>
              <a:ext cx="896937" cy="392112"/>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700">
                <a:solidFill>
                  <a:prstClr val="black"/>
                </a:solidFill>
                <a:ea typeface="MS PGothic" panose="020B0600070205080204" pitchFamily="34" charset="-128"/>
                <a:cs typeface="+mn-cs"/>
              </a:endParaRPr>
            </a:p>
          </p:txBody>
        </p:sp>
        <p:sp>
          <p:nvSpPr>
            <p:cNvPr id="206" name="TextBox 6">
              <a:extLst>
                <a:ext uri="{FF2B5EF4-FFF2-40B4-BE49-F238E27FC236}">
                  <a16:creationId xmlns:a16="http://schemas.microsoft.com/office/drawing/2014/main" id="{ECC35733-7905-B690-7072-D8E7F00B3AA9}"/>
                </a:ext>
              </a:extLst>
            </p:cNvPr>
            <p:cNvSpPr txBox="1">
              <a:spLocks noChangeArrowheads="1"/>
            </p:cNvSpPr>
            <p:nvPr/>
          </p:nvSpPr>
          <p:spPr bwMode="auto">
            <a:xfrm>
              <a:off x="528638" y="2120900"/>
              <a:ext cx="658812" cy="252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700" b="1">
                  <a:solidFill>
                    <a:prstClr val="white"/>
                  </a:solidFill>
                  <a:latin typeface="Montserrat" panose="00000500000000000000" pitchFamily="2" charset="0"/>
                  <a:ea typeface="MS PGothic" panose="020B0600070205080204" pitchFamily="34" charset="-128"/>
                </a:rPr>
                <a:t> </a:t>
              </a:r>
              <a:r>
                <a:rPr lang="fr-FR" altLang="en-US" sz="700">
                  <a:solidFill>
                    <a:prstClr val="white"/>
                  </a:solidFill>
                  <a:latin typeface="Montserrat" panose="00000500000000000000" pitchFamily="2" charset="0"/>
                  <a:ea typeface="MS PGothic" panose="020B0600070205080204" pitchFamily="34" charset="-128"/>
                </a:rPr>
                <a:t>RAN Rel-19 workshop</a:t>
              </a:r>
            </a:p>
          </p:txBody>
        </p:sp>
        <p:sp>
          <p:nvSpPr>
            <p:cNvPr id="207" name="Diamond 16">
              <a:extLst>
                <a:ext uri="{FF2B5EF4-FFF2-40B4-BE49-F238E27FC236}">
                  <a16:creationId xmlns:a16="http://schemas.microsoft.com/office/drawing/2014/main" id="{3E53F8A4-475D-506C-3618-415472ECB81E}"/>
                </a:ext>
              </a:extLst>
            </p:cNvPr>
            <p:cNvSpPr>
              <a:spLocks noChangeArrowheads="1"/>
            </p:cNvSpPr>
            <p:nvPr/>
          </p:nvSpPr>
          <p:spPr bwMode="auto">
            <a:xfrm>
              <a:off x="401638" y="2522538"/>
              <a:ext cx="866775" cy="368300"/>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sz="1050">
                <a:solidFill>
                  <a:prstClr val="black"/>
                </a:solidFill>
                <a:ea typeface="MS PGothic" panose="020B0600070205080204" pitchFamily="34" charset="-128"/>
                <a:cs typeface="+mn-cs"/>
              </a:endParaRPr>
            </a:p>
          </p:txBody>
        </p:sp>
        <p:sp>
          <p:nvSpPr>
            <p:cNvPr id="208" name="TextBox 7">
              <a:extLst>
                <a:ext uri="{FF2B5EF4-FFF2-40B4-BE49-F238E27FC236}">
                  <a16:creationId xmlns:a16="http://schemas.microsoft.com/office/drawing/2014/main" id="{A7311C34-6BA6-A0FC-E8E1-D60F829D33E8}"/>
                </a:ext>
              </a:extLst>
            </p:cNvPr>
            <p:cNvSpPr txBox="1">
              <a:spLocks noChangeArrowheads="1"/>
            </p:cNvSpPr>
            <p:nvPr/>
          </p:nvSpPr>
          <p:spPr bwMode="auto">
            <a:xfrm>
              <a:off x="525027" y="2576513"/>
              <a:ext cx="599361" cy="252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700">
                  <a:solidFill>
                    <a:prstClr val="white"/>
                  </a:solidFill>
                  <a:latin typeface="Montserrat" panose="00000500000000000000" pitchFamily="2" charset="0"/>
                  <a:ea typeface="MS PGothic" panose="020B0600070205080204" pitchFamily="34" charset="-128"/>
                </a:rPr>
                <a:t>SA Rel-19 </a:t>
              </a:r>
            </a:p>
            <a:p>
              <a:pPr algn="ctr"/>
              <a:r>
                <a:rPr lang="fr-FR" altLang="en-US" sz="700">
                  <a:solidFill>
                    <a:prstClr val="white"/>
                  </a:solidFill>
                  <a:latin typeface="Montserrat" panose="00000500000000000000" pitchFamily="2" charset="0"/>
                  <a:ea typeface="MS PGothic" panose="020B0600070205080204" pitchFamily="34" charset="-128"/>
                </a:rPr>
                <a:t>Workshop</a:t>
              </a:r>
            </a:p>
          </p:txBody>
        </p:sp>
        <p:cxnSp>
          <p:nvCxnSpPr>
            <p:cNvPr id="209" name="Straight Connector 114">
              <a:extLst>
                <a:ext uri="{FF2B5EF4-FFF2-40B4-BE49-F238E27FC236}">
                  <a16:creationId xmlns:a16="http://schemas.microsoft.com/office/drawing/2014/main" id="{400E1C9E-F15D-F9C3-73B6-9C619D21C47C}"/>
                </a:ext>
              </a:extLst>
            </p:cNvPr>
            <p:cNvCxnSpPr>
              <a:cxnSpLocks noChangeShapeType="1"/>
            </p:cNvCxnSpPr>
            <p:nvPr/>
          </p:nvCxnSpPr>
          <p:spPr bwMode="auto">
            <a:xfrm>
              <a:off x="871538" y="1690688"/>
              <a:ext cx="12700" cy="3205162"/>
            </a:xfrm>
            <a:prstGeom prst="line">
              <a:avLst/>
            </a:prstGeom>
            <a:noFill/>
            <a:ln w="9525" algn="ctr">
              <a:solidFill>
                <a:srgbClr val="9BBB59"/>
              </a:solidFill>
              <a:prstDash val="dash"/>
              <a:round/>
              <a:headEnd/>
              <a:tailEnd/>
            </a:ln>
          </p:spPr>
        </p:cxnSp>
      </p:grpSp>
      <p:sp>
        <p:nvSpPr>
          <p:cNvPr id="282" name="TextBox 112">
            <a:extLst>
              <a:ext uri="{FF2B5EF4-FFF2-40B4-BE49-F238E27FC236}">
                <a16:creationId xmlns:a16="http://schemas.microsoft.com/office/drawing/2014/main" id="{FEBBB0C5-2699-A21A-FD55-B723673ABBB7}"/>
              </a:ext>
            </a:extLst>
          </p:cNvPr>
          <p:cNvSpPr txBox="1">
            <a:spLocks noChangeArrowheads="1"/>
          </p:cNvSpPr>
          <p:nvPr/>
        </p:nvSpPr>
        <p:spPr bwMode="auto">
          <a:xfrm>
            <a:off x="9827171" y="2222761"/>
            <a:ext cx="1840568" cy="461665"/>
          </a:xfrm>
          <a:prstGeom prst="rect">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GB" altLang="en-US" sz="24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Release 19</a:t>
            </a:r>
            <a:endParaRPr kumimoji="0" lang="en-GB" altLang="en-US" sz="20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3" name="Freeform: Shape 2">
            <a:extLst>
              <a:ext uri="{FF2B5EF4-FFF2-40B4-BE49-F238E27FC236}">
                <a16:creationId xmlns:a16="http://schemas.microsoft.com/office/drawing/2014/main" id="{455DD0D6-70B0-CE8D-25DF-FCE01851A81D}"/>
              </a:ext>
            </a:extLst>
          </p:cNvPr>
          <p:cNvSpPr/>
          <p:nvPr/>
        </p:nvSpPr>
        <p:spPr>
          <a:xfrm>
            <a:off x="9357325" y="3041000"/>
            <a:ext cx="2712362" cy="475694"/>
          </a:xfrm>
          <a:custGeom>
            <a:avLst/>
            <a:gdLst>
              <a:gd name="connsiteX0" fmla="*/ 0 w 5145230"/>
              <a:gd name="connsiteY0" fmla="*/ 0 h 633600"/>
              <a:gd name="connsiteX1" fmla="*/ 5145230 w 5145230"/>
              <a:gd name="connsiteY1" fmla="*/ 0 h 633600"/>
              <a:gd name="connsiteX2" fmla="*/ 5145230 w 5145230"/>
              <a:gd name="connsiteY2" fmla="*/ 633600 h 633600"/>
              <a:gd name="connsiteX3" fmla="*/ 0 w 5145230"/>
              <a:gd name="connsiteY3" fmla="*/ 633600 h 633600"/>
              <a:gd name="connsiteX4" fmla="*/ 0 w 5145230"/>
              <a:gd name="connsiteY4" fmla="*/ 0 h 6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633600">
                <a:moveTo>
                  <a:pt x="0" y="0"/>
                </a:moveTo>
                <a:lnTo>
                  <a:pt x="5145230" y="0"/>
                </a:lnTo>
                <a:lnTo>
                  <a:pt x="5145230" y="633600"/>
                </a:lnTo>
                <a:lnTo>
                  <a:pt x="0" y="63360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56464" tIns="89408" rIns="156464" bIns="89408"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alibri" panose="020F0502020204030204"/>
                <a:ea typeface="+mn-ea"/>
                <a:cs typeface="+mn-cs"/>
              </a:rPr>
              <a:t>Rel-19 (5G-Advanced)</a:t>
            </a:r>
            <a:endPar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Freeform: Shape 3">
            <a:extLst>
              <a:ext uri="{FF2B5EF4-FFF2-40B4-BE49-F238E27FC236}">
                <a16:creationId xmlns:a16="http://schemas.microsoft.com/office/drawing/2014/main" id="{E75D806D-E9C0-8D64-A4BC-884752F8A56B}"/>
              </a:ext>
            </a:extLst>
          </p:cNvPr>
          <p:cNvSpPr/>
          <p:nvPr/>
        </p:nvSpPr>
        <p:spPr>
          <a:xfrm>
            <a:off x="9371993" y="3534424"/>
            <a:ext cx="2704826" cy="915302"/>
          </a:xfrm>
          <a:custGeom>
            <a:avLst/>
            <a:gdLst>
              <a:gd name="connsiteX0" fmla="*/ 0 w 5145230"/>
              <a:gd name="connsiteY0" fmla="*/ 0 h 4234848"/>
              <a:gd name="connsiteX1" fmla="*/ 5145230 w 5145230"/>
              <a:gd name="connsiteY1" fmla="*/ 0 h 4234848"/>
              <a:gd name="connsiteX2" fmla="*/ 5145230 w 5145230"/>
              <a:gd name="connsiteY2" fmla="*/ 4234848 h 4234848"/>
              <a:gd name="connsiteX3" fmla="*/ 0 w 5145230"/>
              <a:gd name="connsiteY3" fmla="*/ 4234848 h 4234848"/>
              <a:gd name="connsiteX4" fmla="*/ 0 w 5145230"/>
              <a:gd name="connsiteY4" fmla="*/ 0 h 423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4234848">
                <a:moveTo>
                  <a:pt x="0" y="0"/>
                </a:moveTo>
                <a:lnTo>
                  <a:pt x="5145230" y="0"/>
                </a:lnTo>
                <a:lnTo>
                  <a:pt x="5145230" y="4234848"/>
                </a:lnTo>
                <a:lnTo>
                  <a:pt x="0" y="4234848"/>
                </a:lnTo>
                <a:lnTo>
                  <a:pt x="0" y="0"/>
                </a:lnTo>
                <a:close/>
              </a:path>
            </a:pathLst>
          </a:custGeom>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lvl="1" indent="-228600" defTabSz="889000" eaLnBrk="1" fontAlgn="auto" hangingPunct="1">
              <a:lnSpc>
                <a:spcPct val="90000"/>
              </a:lnSpc>
              <a:spcAft>
                <a:spcPct val="15000"/>
              </a:spcAft>
              <a:buFontTx/>
              <a:buChar char="•"/>
            </a:pPr>
            <a:r>
              <a:rPr lang="en-US" sz="1200" b="1" dirty="0">
                <a:solidFill>
                  <a:srgbClr val="000000">
                    <a:hueOff val="0"/>
                    <a:satOff val="0"/>
                    <a:lumOff val="0"/>
                    <a:alphaOff val="0"/>
                  </a:srgbClr>
                </a:solidFill>
                <a:latin typeface="Calibri" panose="020F0502020204030204"/>
              </a:rPr>
              <a:t>Stage-1 freeze : Dec 2023</a:t>
            </a:r>
          </a:p>
          <a:p>
            <a:pPr marL="228600" lvl="1" indent="-228600" defTabSz="889000" eaLnBrk="1" fontAlgn="auto" hangingPunct="1">
              <a:lnSpc>
                <a:spcPct val="90000"/>
              </a:lnSpc>
              <a:spcAft>
                <a:spcPct val="15000"/>
              </a:spcAft>
              <a:buFontTx/>
              <a:buChar char="•"/>
            </a:pPr>
            <a:r>
              <a:rPr lang="en-US" sz="1200" b="1" dirty="0">
                <a:solidFill>
                  <a:srgbClr val="000000">
                    <a:hueOff val="0"/>
                    <a:satOff val="0"/>
                    <a:lumOff val="0"/>
                    <a:alphaOff val="0"/>
                  </a:srgbClr>
                </a:solidFill>
                <a:latin typeface="Calibri" panose="020F0502020204030204"/>
              </a:rPr>
              <a:t>Stage-2 freeze : Dec 2024</a:t>
            </a:r>
          </a:p>
          <a:p>
            <a:pPr marL="228600" lvl="1" indent="-228600" defTabSz="889000" eaLnBrk="1" fontAlgn="auto" hangingPunct="1">
              <a:lnSpc>
                <a:spcPct val="90000"/>
              </a:lnSpc>
              <a:spcAft>
                <a:spcPct val="15000"/>
              </a:spcAft>
              <a:buFontTx/>
              <a:buChar char="•"/>
            </a:pPr>
            <a:r>
              <a:rPr lang="en-US" sz="1200" b="1" dirty="0">
                <a:solidFill>
                  <a:srgbClr val="000000">
                    <a:hueOff val="0"/>
                    <a:satOff val="0"/>
                    <a:lumOff val="0"/>
                    <a:alphaOff val="0"/>
                  </a:srgbClr>
                </a:solidFill>
                <a:latin typeface="Calibri" panose="020F0502020204030204"/>
              </a:rPr>
              <a:t>Stage-3 freeze : Sep 2025</a:t>
            </a:r>
          </a:p>
          <a:p>
            <a:pPr marL="228600" lvl="1" indent="-228600" defTabSz="889000" eaLnBrk="1" fontAlgn="auto" hangingPunct="1">
              <a:lnSpc>
                <a:spcPct val="90000"/>
              </a:lnSpc>
              <a:spcAft>
                <a:spcPct val="15000"/>
              </a:spcAft>
              <a:buFontTx/>
              <a:buChar char="•"/>
            </a:pPr>
            <a:r>
              <a:rPr lang="en-US" sz="1200" b="1" dirty="0">
                <a:solidFill>
                  <a:srgbClr val="000000">
                    <a:hueOff val="0"/>
                    <a:satOff val="0"/>
                    <a:lumOff val="0"/>
                    <a:alphaOff val="0"/>
                  </a:srgbClr>
                </a:solidFill>
                <a:latin typeface="Calibri" panose="020F0502020204030204"/>
              </a:rPr>
              <a:t>ASN.1/</a:t>
            </a:r>
            <a:r>
              <a:rPr lang="en-US" sz="1200" b="1" dirty="0" err="1">
                <a:solidFill>
                  <a:srgbClr val="000000">
                    <a:hueOff val="0"/>
                    <a:satOff val="0"/>
                    <a:lumOff val="0"/>
                    <a:alphaOff val="0"/>
                  </a:srgbClr>
                </a:solidFill>
                <a:latin typeface="Calibri" panose="020F0502020204030204"/>
              </a:rPr>
              <a:t>OpenAPI</a:t>
            </a:r>
            <a:r>
              <a:rPr lang="en-US" sz="1200" b="1" dirty="0">
                <a:solidFill>
                  <a:srgbClr val="000000">
                    <a:hueOff val="0"/>
                    <a:satOff val="0"/>
                    <a:lumOff val="0"/>
                    <a:alphaOff val="0"/>
                  </a:srgbClr>
                </a:solidFill>
                <a:latin typeface="Calibri" panose="020F0502020204030204"/>
              </a:rPr>
              <a:t> freeze: Dec 2025</a:t>
            </a:r>
          </a:p>
        </p:txBody>
      </p:sp>
    </p:spTree>
    <p:extLst>
      <p:ext uri="{BB962C8B-B14F-4D97-AF65-F5344CB8AC3E}">
        <p14:creationId xmlns:p14="http://schemas.microsoft.com/office/powerpoint/2010/main" val="212161185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418D1AF4-36C4-6544-1949-1E4BEA6A49E1}"/>
              </a:ext>
            </a:extLst>
          </p:cNvPr>
          <p:cNvSpPr>
            <a:spLocks noGrp="1"/>
          </p:cNvSpPr>
          <p:nvPr>
            <p:ph type="title"/>
          </p:nvPr>
        </p:nvSpPr>
        <p:spPr>
          <a:xfrm>
            <a:off x="550162" y="325967"/>
            <a:ext cx="9103784" cy="730251"/>
          </a:xfrm>
        </p:spPr>
        <p:txBody>
          <a:bodyPr/>
          <a:lstStyle/>
          <a:p>
            <a:r>
              <a:rPr lang="en-GB" altLang="en-US" dirty="0"/>
              <a:t>Release 19 progress overview (1/2)</a:t>
            </a:r>
          </a:p>
        </p:txBody>
      </p:sp>
      <p:sp>
        <p:nvSpPr>
          <p:cNvPr id="15363" name="Content Placeholder 5">
            <a:extLst>
              <a:ext uri="{FF2B5EF4-FFF2-40B4-BE49-F238E27FC236}">
                <a16:creationId xmlns:a16="http://schemas.microsoft.com/office/drawing/2014/main" id="{8B6101D0-4944-92F0-0F66-B23B066C30CA}"/>
              </a:ext>
            </a:extLst>
          </p:cNvPr>
          <p:cNvSpPr>
            <a:spLocks noGrp="1"/>
          </p:cNvSpPr>
          <p:nvPr>
            <p:ph idx="1"/>
          </p:nvPr>
        </p:nvSpPr>
        <p:spPr>
          <a:xfrm>
            <a:off x="550162" y="1924106"/>
            <a:ext cx="11149205" cy="4094557"/>
          </a:xfrm>
        </p:spPr>
        <p:txBody>
          <a:bodyPr/>
          <a:lstStyle/>
          <a:p>
            <a:pPr marL="455073" indent="-455073">
              <a:defRPr/>
            </a:pPr>
            <a:r>
              <a:rPr lang="en-US" altLang="en-US" dirty="0"/>
              <a:t>SA1 (Stage 1): </a:t>
            </a:r>
            <a:r>
              <a:rPr lang="en-US" altLang="en-US" dirty="0">
                <a:highlight>
                  <a:srgbClr val="FFFF00"/>
                </a:highlight>
              </a:rPr>
              <a:t>completed</a:t>
            </a:r>
            <a:r>
              <a:rPr lang="en-US" altLang="en-US" dirty="0"/>
              <a:t> and stable for some time - </a:t>
            </a:r>
            <a:r>
              <a:rPr lang="en-GB" altLang="en-US" dirty="0"/>
              <a:t>14 Studies, 25 Normative items</a:t>
            </a:r>
          </a:p>
          <a:p>
            <a:pPr marL="455019" indent="-455073">
              <a:spcBef>
                <a:spcPts val="2400"/>
              </a:spcBef>
              <a:defRPr/>
            </a:pPr>
            <a:r>
              <a:rPr lang="en-US" altLang="en-US" dirty="0"/>
              <a:t>SA2, SA6 (Stage 2): </a:t>
            </a:r>
            <a:r>
              <a:rPr lang="en-US" altLang="en-US" dirty="0">
                <a:highlight>
                  <a:srgbClr val="FFFF00"/>
                </a:highlight>
              </a:rPr>
              <a:t>completed</a:t>
            </a:r>
            <a:r>
              <a:rPr lang="en-US" altLang="en-US" dirty="0"/>
              <a:t>. 24 Studies, 72 Normative items</a:t>
            </a:r>
          </a:p>
          <a:p>
            <a:pPr marL="986342" lvl="1" indent="-455073">
              <a:defRPr/>
            </a:pPr>
            <a:r>
              <a:rPr lang="en-US" altLang="en-US" sz="2000" b="1" dirty="0"/>
              <a:t>Exceptions: </a:t>
            </a:r>
            <a:r>
              <a:rPr lang="en-GB" altLang="en-US" sz="2000" b="1" dirty="0"/>
              <a:t>Stage 2 for :</a:t>
            </a:r>
          </a:p>
          <a:p>
            <a:pPr marL="1519729" lvl="2" indent="-455073">
              <a:defRPr/>
            </a:pPr>
            <a:r>
              <a:rPr lang="en-GB" altLang="en-US" sz="1800" b="1" dirty="0"/>
              <a:t>AI/ML (UID 1040033, AIML_CN)  (98%) - </a:t>
            </a:r>
            <a:r>
              <a:rPr lang="en-GB" altLang="en-US" sz="1800" b="1" dirty="0">
                <a:solidFill>
                  <a:srgbClr val="FF0000"/>
                </a:solidFill>
              </a:rPr>
              <a:t>No exception needed, mainly alignment (CAT F)</a:t>
            </a:r>
          </a:p>
          <a:p>
            <a:pPr marL="1519729" lvl="2" indent="-455073">
              <a:defRPr/>
            </a:pPr>
            <a:r>
              <a:rPr lang="en-GB" altLang="en-US" sz="1800" b="1" dirty="0" err="1"/>
              <a:t>NG_RTC_Phase</a:t>
            </a:r>
            <a:r>
              <a:rPr lang="en-GB" altLang="en-US" sz="1800" b="1" dirty="0"/>
              <a:t> 2 (UID 1040026) (98%) - </a:t>
            </a:r>
            <a:r>
              <a:rPr lang="en-GB" altLang="en-US" sz="1800" b="1" dirty="0">
                <a:solidFill>
                  <a:srgbClr val="FF0000"/>
                </a:solidFill>
              </a:rPr>
              <a:t>No exception needed, alignment with RAN and SA3 (CAT F)</a:t>
            </a:r>
            <a:endParaRPr lang="en-GB" altLang="en-US" sz="1800" b="1" dirty="0"/>
          </a:p>
          <a:p>
            <a:pPr marL="1519729" lvl="2" indent="-455073">
              <a:defRPr/>
            </a:pPr>
            <a:r>
              <a:rPr lang="en-GB" altLang="en-US" sz="1800" b="1" dirty="0"/>
              <a:t>Ambient-IoT (new at SA#107, 30%, targeted for June)</a:t>
            </a:r>
            <a:endParaRPr lang="en-US" altLang="en-US" sz="1467" b="1" dirty="0"/>
          </a:p>
          <a:p>
            <a:pPr marL="2129313" lvl="3" indent="-455073">
              <a:defRPr/>
            </a:pPr>
            <a:endParaRPr lang="en-US" altLang="en-US" sz="1467" b="1" dirty="0"/>
          </a:p>
          <a:p>
            <a:pPr marL="1674241" lvl="3" indent="0">
              <a:buNone/>
              <a:defRPr/>
            </a:pPr>
            <a:endParaRPr lang="en-US" altLang="en-US" sz="3733" b="1" dirty="0"/>
          </a:p>
          <a:p>
            <a:pPr marL="986342" lvl="1" indent="-455073">
              <a:defRPr/>
            </a:pPr>
            <a:endParaRPr lang="en-US" altLang="en-US" sz="1600" b="1" dirty="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418D1AF4-36C4-6544-1949-1E4BEA6A49E1}"/>
              </a:ext>
            </a:extLst>
          </p:cNvPr>
          <p:cNvSpPr>
            <a:spLocks noGrp="1"/>
          </p:cNvSpPr>
          <p:nvPr>
            <p:ph type="title"/>
          </p:nvPr>
        </p:nvSpPr>
        <p:spPr>
          <a:xfrm>
            <a:off x="651933" y="361245"/>
            <a:ext cx="9103784" cy="730251"/>
          </a:xfrm>
        </p:spPr>
        <p:txBody>
          <a:bodyPr/>
          <a:lstStyle/>
          <a:p>
            <a:r>
              <a:rPr lang="en-GB" altLang="en-US" dirty="0"/>
              <a:t>Release 19 progress overview (2/2)</a:t>
            </a:r>
          </a:p>
        </p:txBody>
      </p:sp>
      <p:sp>
        <p:nvSpPr>
          <p:cNvPr id="15363" name="Content Placeholder 5">
            <a:extLst>
              <a:ext uri="{FF2B5EF4-FFF2-40B4-BE49-F238E27FC236}">
                <a16:creationId xmlns:a16="http://schemas.microsoft.com/office/drawing/2014/main" id="{8B6101D0-4944-92F0-0F66-B23B066C30CA}"/>
              </a:ext>
            </a:extLst>
          </p:cNvPr>
          <p:cNvSpPr>
            <a:spLocks noGrp="1"/>
          </p:cNvSpPr>
          <p:nvPr>
            <p:ph idx="1"/>
          </p:nvPr>
        </p:nvSpPr>
        <p:spPr>
          <a:xfrm>
            <a:off x="316233" y="1856096"/>
            <a:ext cx="11474449" cy="4640659"/>
          </a:xfrm>
        </p:spPr>
        <p:txBody>
          <a:bodyPr/>
          <a:lstStyle/>
          <a:p>
            <a:pPr marL="455073" indent="-455073">
              <a:defRPr/>
            </a:pPr>
            <a:r>
              <a:rPr lang="en-US" altLang="en-US" sz="4000" dirty="0"/>
              <a:t>SA 3/4/5 (Stage 2 + Stage 3)</a:t>
            </a:r>
          </a:p>
          <a:p>
            <a:pPr marL="986395" lvl="1" indent="-455073">
              <a:defRPr/>
            </a:pPr>
            <a:r>
              <a:rPr lang="en-GB" altLang="en-US" sz="3200" dirty="0"/>
              <a:t>SA3/4/5:</a:t>
            </a:r>
          </a:p>
          <a:p>
            <a:pPr marL="1519729" lvl="2" indent="-455073">
              <a:defRPr/>
            </a:pPr>
            <a:r>
              <a:rPr lang="en-US" altLang="en-US" dirty="0"/>
              <a:t>Studies</a:t>
            </a:r>
            <a:r>
              <a:rPr lang="en-US" altLang="en-US" b="1" dirty="0"/>
              <a:t>: 53 studies (same </a:t>
            </a:r>
            <a:r>
              <a:rPr lang="en-US" altLang="en-US" dirty="0"/>
              <a:t>at previous TSG), </a:t>
            </a:r>
            <a:r>
              <a:rPr lang="en-US" altLang="en-US" b="1" dirty="0"/>
              <a:t>OCI = 90 % </a:t>
            </a:r>
            <a:r>
              <a:rPr lang="en-US" altLang="en-US" dirty="0"/>
              <a:t>(against 82 % at previous TSG)</a:t>
            </a:r>
          </a:p>
          <a:p>
            <a:pPr marL="1519729" lvl="2" indent="-455073">
              <a:defRPr/>
            </a:pPr>
            <a:r>
              <a:rPr lang="en-US" altLang="en-US" dirty="0"/>
              <a:t>Normative</a:t>
            </a:r>
            <a:r>
              <a:rPr lang="en-US" altLang="en-US" b="1" dirty="0"/>
              <a:t>: </a:t>
            </a:r>
            <a:r>
              <a:rPr lang="en-US" altLang="en-US" b="1" u="sng" dirty="0"/>
              <a:t>67 items (against 55 at previous TSG)</a:t>
            </a:r>
            <a:r>
              <a:rPr lang="en-US" altLang="en-US" dirty="0"/>
              <a:t>, </a:t>
            </a:r>
            <a:r>
              <a:rPr lang="en-US" altLang="en-US" b="1" dirty="0">
                <a:highlight>
                  <a:srgbClr val="FFFF00"/>
                </a:highlight>
              </a:rPr>
              <a:t>OCI = 43 % (against 30 % </a:t>
            </a:r>
            <a:r>
              <a:rPr lang="en-US" altLang="en-US" dirty="0"/>
              <a:t>at previous TSG)</a:t>
            </a:r>
          </a:p>
          <a:p>
            <a:pPr marL="531323" lvl="1" indent="0">
              <a:buNone/>
              <a:defRPr/>
            </a:pPr>
            <a:endParaRPr lang="en-GB" altLang="en-US" b="1" dirty="0"/>
          </a:p>
        </p:txBody>
      </p:sp>
      <p:sp>
        <p:nvSpPr>
          <p:cNvPr id="2" name="Content Placeholder 5">
            <a:extLst>
              <a:ext uri="{FF2B5EF4-FFF2-40B4-BE49-F238E27FC236}">
                <a16:creationId xmlns:a16="http://schemas.microsoft.com/office/drawing/2014/main" id="{68A348AD-3C95-13A9-D175-065937A3438A}"/>
              </a:ext>
            </a:extLst>
          </p:cNvPr>
          <p:cNvSpPr txBox="1">
            <a:spLocks/>
          </p:cNvSpPr>
          <p:nvPr/>
        </p:nvSpPr>
        <p:spPr bwMode="auto">
          <a:xfrm>
            <a:off x="9878085" y="6094345"/>
            <a:ext cx="1997682" cy="267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defRPr/>
            </a:pPr>
            <a:r>
              <a:rPr lang="en-GB" altLang="en-US" sz="1100" kern="0" dirty="0"/>
              <a:t>OCI = Overall Completion Index</a:t>
            </a:r>
            <a:endParaRPr lang="en-US" altLang="en-US" sz="700" kern="0" dirty="0"/>
          </a:p>
        </p:txBody>
      </p:sp>
    </p:spTree>
    <p:extLst>
      <p:ext uri="{BB962C8B-B14F-4D97-AF65-F5344CB8AC3E}">
        <p14:creationId xmlns:p14="http://schemas.microsoft.com/office/powerpoint/2010/main" val="366751633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4FBF07BC-257A-B2A9-579E-D9174E7BD399}"/>
              </a:ext>
            </a:extLst>
          </p:cNvPr>
          <p:cNvSpPr>
            <a:spLocks noGrp="1"/>
          </p:cNvSpPr>
          <p:nvPr>
            <p:ph type="title"/>
          </p:nvPr>
        </p:nvSpPr>
        <p:spPr>
          <a:xfrm>
            <a:off x="651933" y="228600"/>
            <a:ext cx="9103784" cy="1143000"/>
          </a:xfrm>
        </p:spPr>
        <p:txBody>
          <a:bodyPr/>
          <a:lstStyle/>
          <a:p>
            <a:r>
              <a:rPr lang="en-GB" altLang="en-US" dirty="0"/>
              <a:t>Release 20: Introduction</a:t>
            </a:r>
          </a:p>
        </p:txBody>
      </p:sp>
      <p:sp>
        <p:nvSpPr>
          <p:cNvPr id="24579" name="Content Placeholder 5">
            <a:extLst>
              <a:ext uri="{FF2B5EF4-FFF2-40B4-BE49-F238E27FC236}">
                <a16:creationId xmlns:a16="http://schemas.microsoft.com/office/drawing/2014/main" id="{281449CA-9E3C-556A-038D-F10EE542CB15}"/>
              </a:ext>
            </a:extLst>
          </p:cNvPr>
          <p:cNvSpPr>
            <a:spLocks noGrp="1"/>
          </p:cNvSpPr>
          <p:nvPr>
            <p:ph idx="1"/>
          </p:nvPr>
        </p:nvSpPr>
        <p:spPr>
          <a:xfrm>
            <a:off x="361245" y="1939284"/>
            <a:ext cx="10379080" cy="4830233"/>
          </a:xfrm>
        </p:spPr>
        <p:txBody>
          <a:bodyPr/>
          <a:lstStyle/>
          <a:p>
            <a:r>
              <a:rPr lang="en-US" altLang="en-US" sz="2400" dirty="0"/>
              <a:t>Rel-20 has 2 components: “Rel-20_5GA” and “Rel-20_6G”</a:t>
            </a:r>
          </a:p>
          <a:p>
            <a:pPr lvl="1"/>
            <a:r>
              <a:rPr lang="en-US" altLang="en-US" sz="1867" dirty="0"/>
              <a:t>Rel-20_5GA covers 5G Advanced studies and normative; </a:t>
            </a:r>
          </a:p>
          <a:p>
            <a:pPr lvl="1"/>
            <a:r>
              <a:rPr lang="en-US" altLang="en-US" sz="1867" dirty="0"/>
              <a:t>Rel-20_6G covers 6G studies only </a:t>
            </a:r>
          </a:p>
          <a:p>
            <a:pPr lvl="1"/>
            <a:r>
              <a:rPr lang="en-US" altLang="en-US" sz="1867" dirty="0"/>
              <a:t>Each component has its own timeline (covered in next slides). </a:t>
            </a:r>
          </a:p>
          <a:p>
            <a:pPr lvl="1"/>
            <a:r>
              <a:rPr lang="en-US" altLang="en-US" sz="1867" dirty="0"/>
              <a:t>Up to each TSG/WG how to split their TU Budget on each component (e.g. in SA1, it is 50%-50%)</a:t>
            </a:r>
          </a:p>
          <a:p>
            <a:pPr lvl="3"/>
            <a:endParaRPr lang="en-GB" altLang="en-US" sz="1600" i="1" dirty="0"/>
          </a:p>
          <a:p>
            <a:pPr lvl="2"/>
            <a:endParaRPr lang="en-GB" altLang="en-US" sz="1867" dirty="0"/>
          </a:p>
        </p:txBody>
      </p:sp>
      <p:pic>
        <p:nvPicPr>
          <p:cNvPr id="3" name="Picture 2" descr="A diagram of a diagram&#10;&#10;Description automatically generated with medium confidence">
            <a:extLst>
              <a:ext uri="{FF2B5EF4-FFF2-40B4-BE49-F238E27FC236}">
                <a16:creationId xmlns:a16="http://schemas.microsoft.com/office/drawing/2014/main" id="{6AA90E4A-0167-06C3-EFB6-CD9DEB2D0A9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49667" y="3793568"/>
            <a:ext cx="6088736" cy="2593802"/>
          </a:xfrm>
          <a:prstGeom prst="rect">
            <a:avLst/>
          </a:prstGeom>
        </p:spPr>
      </p:pic>
    </p:spTree>
    <p:extLst>
      <p:ext uri="{BB962C8B-B14F-4D97-AF65-F5344CB8AC3E}">
        <p14:creationId xmlns:p14="http://schemas.microsoft.com/office/powerpoint/2010/main" val="189332257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662F0F-FC47-7AC7-E9C0-46E511D547B9}"/>
            </a:ext>
          </a:extLst>
        </p:cNvPr>
        <p:cNvGrpSpPr/>
        <p:nvPr/>
      </p:nvGrpSpPr>
      <p:grpSpPr>
        <a:xfrm>
          <a:off x="0" y="0"/>
          <a:ext cx="0" cy="0"/>
          <a:chOff x="0" y="0"/>
          <a:chExt cx="0" cy="0"/>
        </a:xfrm>
      </p:grpSpPr>
      <p:sp>
        <p:nvSpPr>
          <p:cNvPr id="3" name="Freeform: Shape 2">
            <a:extLst>
              <a:ext uri="{FF2B5EF4-FFF2-40B4-BE49-F238E27FC236}">
                <a16:creationId xmlns:a16="http://schemas.microsoft.com/office/drawing/2014/main" id="{300B0E7B-1F08-7411-53E3-768EEF00E4D9}"/>
              </a:ext>
            </a:extLst>
          </p:cNvPr>
          <p:cNvSpPr/>
          <p:nvPr/>
        </p:nvSpPr>
        <p:spPr>
          <a:xfrm>
            <a:off x="271729" y="2292649"/>
            <a:ext cx="3141687" cy="633600"/>
          </a:xfrm>
          <a:custGeom>
            <a:avLst/>
            <a:gdLst>
              <a:gd name="connsiteX0" fmla="*/ 0 w 5145230"/>
              <a:gd name="connsiteY0" fmla="*/ 0 h 633600"/>
              <a:gd name="connsiteX1" fmla="*/ 5145230 w 5145230"/>
              <a:gd name="connsiteY1" fmla="*/ 0 h 633600"/>
              <a:gd name="connsiteX2" fmla="*/ 5145230 w 5145230"/>
              <a:gd name="connsiteY2" fmla="*/ 633600 h 633600"/>
              <a:gd name="connsiteX3" fmla="*/ 0 w 5145230"/>
              <a:gd name="connsiteY3" fmla="*/ 633600 h 633600"/>
              <a:gd name="connsiteX4" fmla="*/ 0 w 5145230"/>
              <a:gd name="connsiteY4" fmla="*/ 0 h 6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633600">
                <a:moveTo>
                  <a:pt x="0" y="0"/>
                </a:moveTo>
                <a:lnTo>
                  <a:pt x="5145230" y="0"/>
                </a:lnTo>
                <a:lnTo>
                  <a:pt x="5145230" y="633600"/>
                </a:lnTo>
                <a:lnTo>
                  <a:pt x="0" y="633600"/>
                </a:lnTo>
                <a:lnTo>
                  <a:pt x="0" y="0"/>
                </a:lnTo>
                <a:close/>
              </a:path>
            </a:pathLst>
          </a:cu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56464" tIns="89408" rIns="156464" bIns="89408"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Rel-20 (5G-Advanced)</a:t>
            </a: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Freeform: Shape 3">
            <a:extLst>
              <a:ext uri="{FF2B5EF4-FFF2-40B4-BE49-F238E27FC236}">
                <a16:creationId xmlns:a16="http://schemas.microsoft.com/office/drawing/2014/main" id="{AC9DB305-0BB9-D32C-BEBA-E8EB883D1D57}"/>
              </a:ext>
            </a:extLst>
          </p:cNvPr>
          <p:cNvSpPr/>
          <p:nvPr/>
        </p:nvSpPr>
        <p:spPr>
          <a:xfrm>
            <a:off x="272092" y="2931552"/>
            <a:ext cx="3132958" cy="2210705"/>
          </a:xfrm>
          <a:custGeom>
            <a:avLst/>
            <a:gdLst>
              <a:gd name="connsiteX0" fmla="*/ 0 w 5145230"/>
              <a:gd name="connsiteY0" fmla="*/ 0 h 4234848"/>
              <a:gd name="connsiteX1" fmla="*/ 5145230 w 5145230"/>
              <a:gd name="connsiteY1" fmla="*/ 0 h 4234848"/>
              <a:gd name="connsiteX2" fmla="*/ 5145230 w 5145230"/>
              <a:gd name="connsiteY2" fmla="*/ 4234848 h 4234848"/>
              <a:gd name="connsiteX3" fmla="*/ 0 w 5145230"/>
              <a:gd name="connsiteY3" fmla="*/ 4234848 h 4234848"/>
              <a:gd name="connsiteX4" fmla="*/ 0 w 5145230"/>
              <a:gd name="connsiteY4" fmla="*/ 0 h 4234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5230" h="4234848">
                <a:moveTo>
                  <a:pt x="0" y="0"/>
                </a:moveTo>
                <a:lnTo>
                  <a:pt x="5145230" y="0"/>
                </a:lnTo>
                <a:lnTo>
                  <a:pt x="5145230" y="4234848"/>
                </a:lnTo>
                <a:lnTo>
                  <a:pt x="0" y="4234848"/>
                </a:lnTo>
                <a:lnTo>
                  <a:pt x="0" y="0"/>
                </a:lnTo>
                <a:close/>
              </a:path>
            </a:pathLst>
          </a:custGeom>
        </p:spPr>
        <p:style>
          <a:lnRef idx="2">
            <a:schemeClr val="accent2">
              <a:alpha val="90000"/>
              <a:tint val="40000"/>
              <a:hueOff val="0"/>
              <a:satOff val="0"/>
              <a:lumOff val="0"/>
              <a:alphaOff val="0"/>
            </a:schemeClr>
          </a:lnRef>
          <a:fillRef idx="1">
            <a:schemeClr val="accent2">
              <a:alpha val="90000"/>
              <a:tint val="40000"/>
              <a:hueOff val="0"/>
              <a:satOff val="0"/>
              <a:lumOff val="0"/>
              <a:alphaOff val="0"/>
            </a:schemeClr>
          </a:fillRef>
          <a:effectRef idx="0">
            <a:schemeClr val="accent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06680" tIns="106680" rIns="142240" bIns="160020" numCol="1" spcCol="1270" anchor="t" anchorCtr="0">
            <a:noAutofit/>
          </a:bodyPr>
          <a:lstStyle/>
          <a:p>
            <a:pPr marL="228600" marR="0" lvl="1" indent="-228600" algn="l" defTabSz="889000" rtl="0" eaLnBrk="1" fontAlgn="auto" latinLnBrk="0" hangingPunct="1">
              <a:lnSpc>
                <a:spcPct val="90000"/>
              </a:lnSpc>
              <a:spcBef>
                <a:spcPct val="0"/>
              </a:spcBef>
              <a:spcAft>
                <a:spcPct val="15000"/>
              </a:spcAft>
              <a:buClrTx/>
              <a:buSzTx/>
              <a:buFontTx/>
              <a:buChar char="•"/>
              <a:tabLst/>
              <a:defRPr/>
            </a:pPr>
            <a:r>
              <a:rPr kumimoji="0" lang="en-US" sz="1600" b="1"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For 5G-Advanced: 18-month. Assuming no delay of Rel-19</a:t>
            </a: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en-US"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Stage-1 freeze : Jun 2025</a:t>
            </a: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en-US"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Stage-2 freeze : Jun 2026 (&gt;=80%); Sep 2026 (100%)</a:t>
            </a: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en-US"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Stage-3 freeze : Mar 2027</a:t>
            </a:r>
          </a:p>
          <a:p>
            <a:pPr marL="342900" marR="0" lvl="2" indent="-171450" algn="l" defTabSz="711200" rtl="0" eaLnBrk="1" fontAlgn="auto" latinLnBrk="0" hangingPunct="1">
              <a:lnSpc>
                <a:spcPct val="90000"/>
              </a:lnSpc>
              <a:spcBef>
                <a:spcPct val="0"/>
              </a:spcBef>
              <a:spcAft>
                <a:spcPts val="600"/>
              </a:spcAft>
              <a:buClrTx/>
              <a:buSzTx/>
              <a:buFontTx/>
              <a:buChar char="•"/>
              <a:tabLst/>
              <a:defRPr/>
            </a:pPr>
            <a:r>
              <a:rPr kumimoji="0" lang="en-US"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ASN.1/</a:t>
            </a:r>
            <a:r>
              <a:rPr kumimoji="0" lang="en-US" sz="1200" b="0" i="0" u="none" strike="noStrike" kern="1200" cap="none" spc="0" normalizeH="0" baseline="0" noProof="0" dirty="0" err="1">
                <a:ln>
                  <a:noFill/>
                </a:ln>
                <a:solidFill>
                  <a:srgbClr val="000000">
                    <a:hueOff val="0"/>
                    <a:satOff val="0"/>
                    <a:lumOff val="0"/>
                    <a:alphaOff val="0"/>
                  </a:srgbClr>
                </a:solidFill>
                <a:effectLst/>
                <a:uLnTx/>
                <a:uFillTx/>
                <a:latin typeface="Calibri" panose="020F0502020204030204"/>
                <a:ea typeface="Helvetica Neue"/>
                <a:cs typeface="Helvetica Neue"/>
              </a:rPr>
              <a:t>OpenAPI</a:t>
            </a:r>
            <a:r>
              <a:rPr kumimoji="0" lang="en-US" sz="1200" b="0" i="0" u="none" strike="noStrike" kern="1200" cap="none" spc="0" normalizeH="0" baseline="0" noProof="0" dirty="0">
                <a:ln>
                  <a:noFill/>
                </a:ln>
                <a:solidFill>
                  <a:srgbClr val="000000">
                    <a:hueOff val="0"/>
                    <a:satOff val="0"/>
                    <a:lumOff val="0"/>
                    <a:alphaOff val="0"/>
                  </a:srgbClr>
                </a:solidFill>
                <a:effectLst/>
                <a:uLnTx/>
                <a:uFillTx/>
                <a:latin typeface="Calibri" panose="020F0502020204030204"/>
                <a:ea typeface="Helvetica Neue"/>
                <a:cs typeface="Helvetica Neue"/>
              </a:rPr>
              <a:t> freeze: June 2027</a:t>
            </a:r>
          </a:p>
        </p:txBody>
      </p:sp>
      <p:sp>
        <p:nvSpPr>
          <p:cNvPr id="11" name="Title 1">
            <a:extLst>
              <a:ext uri="{FF2B5EF4-FFF2-40B4-BE49-F238E27FC236}">
                <a16:creationId xmlns:a16="http://schemas.microsoft.com/office/drawing/2014/main" id="{6998BD58-474F-7DB3-A84D-F1CD9450FAC3}"/>
              </a:ext>
            </a:extLst>
          </p:cNvPr>
          <p:cNvSpPr txBox="1">
            <a:spLocks/>
          </p:cNvSpPr>
          <p:nvPr/>
        </p:nvSpPr>
        <p:spPr>
          <a:xfrm>
            <a:off x="1956988" y="316315"/>
            <a:ext cx="9764588" cy="7851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0" marR="0" indent="0" algn="l" defTabSz="609600" eaLnBrk="1" latinLnBrk="0" hangingPunct="1">
              <a:lnSpc>
                <a:spcPct val="90000"/>
              </a:lnSpc>
              <a:spcBef>
                <a:spcPts val="0"/>
              </a:spcBef>
              <a:spcAft>
                <a:spcPts val="0"/>
              </a:spcAft>
              <a:buClrTx/>
              <a:buSzTx/>
              <a:buFontTx/>
              <a:buNone/>
              <a:tabLst/>
              <a:defRPr sz="4000" b="0" i="0" u="none" strike="noStrike" cap="none" spc="0" baseline="0">
                <a:solidFill>
                  <a:srgbClr val="525252"/>
                </a:solidFill>
                <a:uFillTx/>
                <a:latin typeface="Intel Clear Light" panose="020B0404020203020204" pitchFamily="34" charset="0"/>
                <a:ea typeface="Intel Clear Light" panose="020B0404020203020204" pitchFamily="34" charset="0"/>
                <a:cs typeface="Intel Clear Light" panose="020B0404020203020204" pitchFamily="34" charset="0"/>
                <a:sym typeface="Helvetica"/>
              </a:defRPr>
            </a:lvl1pPr>
            <a:lvl2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2pPr>
            <a:lvl3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3pPr>
            <a:lvl4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4pPr>
            <a:lvl5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5pPr>
            <a:lvl6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6pPr>
            <a:lvl7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7pPr>
            <a:lvl8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8pPr>
            <a:lvl9pPr marL="0" marR="0" indent="0" algn="l" defTabSz="609600" eaLnBrk="1" latinLnBrk="0" hangingPunct="1">
              <a:lnSpc>
                <a:spcPct val="90000"/>
              </a:lnSpc>
              <a:spcBef>
                <a:spcPts val="0"/>
              </a:spcBef>
              <a:spcAft>
                <a:spcPts val="0"/>
              </a:spcAft>
              <a:buClrTx/>
              <a:buSzTx/>
              <a:buFontTx/>
              <a:buNone/>
              <a:tabLst/>
              <a:defRPr sz="3300" b="1" i="0" u="none" strike="noStrike" cap="none" spc="0" baseline="0">
                <a:solidFill>
                  <a:srgbClr val="535353"/>
                </a:solidFill>
                <a:uFillTx/>
                <a:latin typeface="Helvetica"/>
                <a:ea typeface="Helvetica"/>
                <a:cs typeface="Helvetica"/>
                <a:sym typeface="Helvetica"/>
              </a:defRPr>
            </a:lvl9pPr>
          </a:lstStyle>
          <a:p>
            <a:pPr marL="0" marR="0" lvl="0" indent="0" defTabSz="914400" eaLnBrk="0" latinLnBrk="0" hangingPunct="0">
              <a:spcBef>
                <a:spcPct val="0"/>
              </a:spcBef>
              <a:spcAft>
                <a:spcPct val="0"/>
              </a:spcAft>
              <a:buClrTx/>
              <a:buSzTx/>
              <a:buFontTx/>
              <a:buNone/>
              <a:tabLst/>
              <a:defRPr/>
            </a:pPr>
            <a:r>
              <a:rPr lang="en-GB" sz="4400" dirty="0">
                <a:solidFill>
                  <a:schemeClr val="tx1"/>
                </a:solidFill>
                <a:latin typeface="+mj-lt"/>
                <a:ea typeface="+mj-ea"/>
                <a:cs typeface="+mj-cs"/>
              </a:rPr>
              <a:t>Release 20: 5G-Advanced timeline</a:t>
            </a:r>
          </a:p>
        </p:txBody>
      </p:sp>
      <p:grpSp>
        <p:nvGrpSpPr>
          <p:cNvPr id="95" name="Group 94">
            <a:extLst>
              <a:ext uri="{FF2B5EF4-FFF2-40B4-BE49-F238E27FC236}">
                <a16:creationId xmlns:a16="http://schemas.microsoft.com/office/drawing/2014/main" id="{D3F1EFCD-B429-496D-AEF3-7F1DB4178752}"/>
              </a:ext>
            </a:extLst>
          </p:cNvPr>
          <p:cNvGrpSpPr/>
          <p:nvPr/>
        </p:nvGrpSpPr>
        <p:grpSpPr>
          <a:xfrm>
            <a:off x="3909847" y="1600200"/>
            <a:ext cx="8131075" cy="4291177"/>
            <a:chOff x="99350" y="1246796"/>
            <a:chExt cx="12020401" cy="5220664"/>
          </a:xfrm>
        </p:grpSpPr>
        <p:cxnSp>
          <p:nvCxnSpPr>
            <p:cNvPr id="6" name="Straight Connector 114">
              <a:extLst>
                <a:ext uri="{FF2B5EF4-FFF2-40B4-BE49-F238E27FC236}">
                  <a16:creationId xmlns:a16="http://schemas.microsoft.com/office/drawing/2014/main" id="{BDC401F6-82C8-D48E-8420-4CABCA591427}"/>
                </a:ext>
              </a:extLst>
            </p:cNvPr>
            <p:cNvCxnSpPr>
              <a:cxnSpLocks noChangeShapeType="1"/>
            </p:cNvCxnSpPr>
            <p:nvPr/>
          </p:nvCxnSpPr>
          <p:spPr bwMode="auto">
            <a:xfrm>
              <a:off x="1243370" y="2089232"/>
              <a:ext cx="0" cy="4370345"/>
            </a:xfrm>
            <a:prstGeom prst="line">
              <a:avLst/>
            </a:prstGeom>
            <a:noFill/>
            <a:ln w="9525" algn="ctr">
              <a:solidFill>
                <a:schemeClr val="accent4">
                  <a:lumMod val="40000"/>
                  <a:lumOff val="60000"/>
                </a:schemeClr>
              </a:solidFill>
              <a:prstDash val="dash"/>
              <a:round/>
              <a:headEnd/>
              <a:tailEnd/>
            </a:ln>
          </p:spPr>
        </p:cxnSp>
        <p:cxnSp>
          <p:nvCxnSpPr>
            <p:cNvPr id="8" name="Straight Connector 114">
              <a:extLst>
                <a:ext uri="{FF2B5EF4-FFF2-40B4-BE49-F238E27FC236}">
                  <a16:creationId xmlns:a16="http://schemas.microsoft.com/office/drawing/2014/main" id="{7648A975-BADC-764A-E26A-AF9BB6EC20C0}"/>
                </a:ext>
              </a:extLst>
            </p:cNvPr>
            <p:cNvCxnSpPr>
              <a:cxnSpLocks noChangeShapeType="1"/>
            </p:cNvCxnSpPr>
            <p:nvPr/>
          </p:nvCxnSpPr>
          <p:spPr bwMode="auto">
            <a:xfrm>
              <a:off x="7756705" y="2097115"/>
              <a:ext cx="54338" cy="4370345"/>
            </a:xfrm>
            <a:prstGeom prst="line">
              <a:avLst/>
            </a:prstGeom>
            <a:noFill/>
            <a:ln w="9525" algn="ctr">
              <a:solidFill>
                <a:schemeClr val="accent4">
                  <a:lumMod val="40000"/>
                  <a:lumOff val="60000"/>
                </a:schemeClr>
              </a:solidFill>
              <a:prstDash val="dash"/>
              <a:round/>
              <a:headEnd/>
              <a:tailEnd/>
            </a:ln>
          </p:spPr>
        </p:cxnSp>
        <p:cxnSp>
          <p:nvCxnSpPr>
            <p:cNvPr id="9" name="Straight Connector 114">
              <a:extLst>
                <a:ext uri="{FF2B5EF4-FFF2-40B4-BE49-F238E27FC236}">
                  <a16:creationId xmlns:a16="http://schemas.microsoft.com/office/drawing/2014/main" id="{45404E75-FE52-91A1-459F-A750DB5345CC}"/>
                </a:ext>
              </a:extLst>
            </p:cNvPr>
            <p:cNvCxnSpPr>
              <a:cxnSpLocks noChangeShapeType="1"/>
            </p:cNvCxnSpPr>
            <p:nvPr/>
          </p:nvCxnSpPr>
          <p:spPr bwMode="auto">
            <a:xfrm>
              <a:off x="6142745" y="2097115"/>
              <a:ext cx="23249" cy="4370345"/>
            </a:xfrm>
            <a:prstGeom prst="line">
              <a:avLst/>
            </a:prstGeom>
            <a:noFill/>
            <a:ln w="9525" algn="ctr">
              <a:solidFill>
                <a:schemeClr val="accent4">
                  <a:lumMod val="40000"/>
                  <a:lumOff val="60000"/>
                </a:schemeClr>
              </a:solidFill>
              <a:prstDash val="dash"/>
              <a:round/>
              <a:headEnd/>
              <a:tailEnd/>
            </a:ln>
          </p:spPr>
        </p:cxnSp>
        <p:cxnSp>
          <p:nvCxnSpPr>
            <p:cNvPr id="10" name="Straight Connector 114">
              <a:extLst>
                <a:ext uri="{FF2B5EF4-FFF2-40B4-BE49-F238E27FC236}">
                  <a16:creationId xmlns:a16="http://schemas.microsoft.com/office/drawing/2014/main" id="{3BFD2A3D-CF41-F1B7-4896-3B8F8938DDD6}"/>
                </a:ext>
              </a:extLst>
            </p:cNvPr>
            <p:cNvCxnSpPr>
              <a:cxnSpLocks noChangeShapeType="1"/>
            </p:cNvCxnSpPr>
            <p:nvPr/>
          </p:nvCxnSpPr>
          <p:spPr bwMode="auto">
            <a:xfrm>
              <a:off x="9370665" y="2097115"/>
              <a:ext cx="6394" cy="4370345"/>
            </a:xfrm>
            <a:prstGeom prst="line">
              <a:avLst/>
            </a:prstGeom>
            <a:noFill/>
            <a:ln w="9525" algn="ctr">
              <a:solidFill>
                <a:schemeClr val="accent4">
                  <a:lumMod val="40000"/>
                  <a:lumOff val="60000"/>
                </a:schemeClr>
              </a:solidFill>
              <a:prstDash val="dash"/>
              <a:round/>
              <a:headEnd/>
              <a:tailEnd/>
            </a:ln>
          </p:spPr>
        </p:cxnSp>
        <p:cxnSp>
          <p:nvCxnSpPr>
            <p:cNvPr id="12" name="Straight Connector 114">
              <a:extLst>
                <a:ext uri="{FF2B5EF4-FFF2-40B4-BE49-F238E27FC236}">
                  <a16:creationId xmlns:a16="http://schemas.microsoft.com/office/drawing/2014/main" id="{B5277AC8-7855-A180-9401-9C2F85CE60D2}"/>
                </a:ext>
              </a:extLst>
            </p:cNvPr>
            <p:cNvCxnSpPr>
              <a:cxnSpLocks noChangeShapeType="1"/>
            </p:cNvCxnSpPr>
            <p:nvPr/>
          </p:nvCxnSpPr>
          <p:spPr bwMode="auto">
            <a:xfrm flipH="1">
              <a:off x="8560763" y="2097115"/>
              <a:ext cx="2922" cy="4370345"/>
            </a:xfrm>
            <a:prstGeom prst="line">
              <a:avLst/>
            </a:prstGeom>
            <a:noFill/>
            <a:ln w="9525" algn="ctr">
              <a:solidFill>
                <a:schemeClr val="accent4">
                  <a:lumMod val="40000"/>
                  <a:lumOff val="60000"/>
                </a:schemeClr>
              </a:solidFill>
              <a:prstDash val="dash"/>
              <a:round/>
              <a:headEnd/>
              <a:tailEnd/>
            </a:ln>
          </p:spPr>
        </p:cxnSp>
        <p:cxnSp>
          <p:nvCxnSpPr>
            <p:cNvPr id="13" name="Straight Connector 114">
              <a:extLst>
                <a:ext uri="{FF2B5EF4-FFF2-40B4-BE49-F238E27FC236}">
                  <a16:creationId xmlns:a16="http://schemas.microsoft.com/office/drawing/2014/main" id="{991126AE-9DEB-B078-6012-D8DF6ECAF990}"/>
                </a:ext>
              </a:extLst>
            </p:cNvPr>
            <p:cNvCxnSpPr>
              <a:cxnSpLocks noChangeShapeType="1"/>
            </p:cNvCxnSpPr>
            <p:nvPr/>
          </p:nvCxnSpPr>
          <p:spPr bwMode="auto">
            <a:xfrm>
              <a:off x="10177645" y="2097115"/>
              <a:ext cx="1778" cy="4370345"/>
            </a:xfrm>
            <a:prstGeom prst="line">
              <a:avLst/>
            </a:prstGeom>
            <a:noFill/>
            <a:ln w="28575" algn="ctr">
              <a:solidFill>
                <a:schemeClr val="accent4">
                  <a:lumMod val="40000"/>
                  <a:lumOff val="60000"/>
                </a:schemeClr>
              </a:solidFill>
              <a:round/>
              <a:headEnd/>
              <a:tailEnd/>
            </a:ln>
          </p:spPr>
        </p:cxnSp>
        <p:cxnSp>
          <p:nvCxnSpPr>
            <p:cNvPr id="14" name="Straight Connector 114">
              <a:extLst>
                <a:ext uri="{FF2B5EF4-FFF2-40B4-BE49-F238E27FC236}">
                  <a16:creationId xmlns:a16="http://schemas.microsoft.com/office/drawing/2014/main" id="{D1A3B02E-A4E7-C4E6-46EA-3E81AE40786D}"/>
                </a:ext>
              </a:extLst>
            </p:cNvPr>
            <p:cNvCxnSpPr>
              <a:cxnSpLocks noChangeShapeType="1"/>
            </p:cNvCxnSpPr>
            <p:nvPr/>
          </p:nvCxnSpPr>
          <p:spPr bwMode="auto">
            <a:xfrm>
              <a:off x="6949725" y="2097115"/>
              <a:ext cx="22293" cy="4370345"/>
            </a:xfrm>
            <a:prstGeom prst="line">
              <a:avLst/>
            </a:prstGeom>
            <a:noFill/>
            <a:ln w="28575" algn="ctr">
              <a:solidFill>
                <a:schemeClr val="accent4">
                  <a:lumMod val="40000"/>
                  <a:lumOff val="60000"/>
                </a:schemeClr>
              </a:solidFill>
              <a:round/>
              <a:headEnd/>
              <a:tailEnd/>
            </a:ln>
          </p:spPr>
        </p:cxnSp>
        <p:cxnSp>
          <p:nvCxnSpPr>
            <p:cNvPr id="15" name="Straight Connector 114">
              <a:extLst>
                <a:ext uri="{FF2B5EF4-FFF2-40B4-BE49-F238E27FC236}">
                  <a16:creationId xmlns:a16="http://schemas.microsoft.com/office/drawing/2014/main" id="{FC4F551A-96A4-A293-5AC6-9C786DFEBC9D}"/>
                </a:ext>
              </a:extLst>
            </p:cNvPr>
            <p:cNvCxnSpPr>
              <a:cxnSpLocks noChangeShapeType="1"/>
            </p:cNvCxnSpPr>
            <p:nvPr/>
          </p:nvCxnSpPr>
          <p:spPr bwMode="auto">
            <a:xfrm>
              <a:off x="3721805" y="2097115"/>
              <a:ext cx="0" cy="4370345"/>
            </a:xfrm>
            <a:prstGeom prst="line">
              <a:avLst/>
            </a:prstGeom>
            <a:noFill/>
            <a:ln w="28575" algn="ctr">
              <a:solidFill>
                <a:schemeClr val="accent4">
                  <a:lumMod val="40000"/>
                  <a:lumOff val="60000"/>
                </a:schemeClr>
              </a:solidFill>
              <a:round/>
              <a:headEnd/>
              <a:tailEnd/>
            </a:ln>
          </p:spPr>
        </p:cxnSp>
        <p:cxnSp>
          <p:nvCxnSpPr>
            <p:cNvPr id="17" name="Straight Connector 114">
              <a:extLst>
                <a:ext uri="{FF2B5EF4-FFF2-40B4-BE49-F238E27FC236}">
                  <a16:creationId xmlns:a16="http://schemas.microsoft.com/office/drawing/2014/main" id="{72A9A9D7-4CDE-D020-B3B5-9C4055ECCA21}"/>
                </a:ext>
              </a:extLst>
            </p:cNvPr>
            <p:cNvCxnSpPr>
              <a:cxnSpLocks noChangeShapeType="1"/>
            </p:cNvCxnSpPr>
            <p:nvPr/>
          </p:nvCxnSpPr>
          <p:spPr bwMode="auto">
            <a:xfrm>
              <a:off x="493885" y="2097115"/>
              <a:ext cx="5798" cy="4370345"/>
            </a:xfrm>
            <a:prstGeom prst="line">
              <a:avLst/>
            </a:prstGeom>
            <a:noFill/>
            <a:ln w="28575" algn="ctr">
              <a:solidFill>
                <a:schemeClr val="accent4">
                  <a:lumMod val="40000"/>
                  <a:lumOff val="60000"/>
                </a:schemeClr>
              </a:solidFill>
              <a:round/>
              <a:headEnd/>
              <a:tailEnd/>
            </a:ln>
          </p:spPr>
        </p:cxnSp>
        <p:cxnSp>
          <p:nvCxnSpPr>
            <p:cNvPr id="19" name="Straight Connector 18">
              <a:extLst>
                <a:ext uri="{FF2B5EF4-FFF2-40B4-BE49-F238E27FC236}">
                  <a16:creationId xmlns:a16="http://schemas.microsoft.com/office/drawing/2014/main" id="{51275CFF-3764-76E7-691C-909E8EB4B42E}"/>
                </a:ext>
              </a:extLst>
            </p:cNvPr>
            <p:cNvCxnSpPr>
              <a:cxnSpLocks/>
            </p:cNvCxnSpPr>
            <p:nvPr/>
          </p:nvCxnSpPr>
          <p:spPr bwMode="auto">
            <a:xfrm>
              <a:off x="581247" y="141429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1" name="Straight Connector 114">
              <a:extLst>
                <a:ext uri="{FF2B5EF4-FFF2-40B4-BE49-F238E27FC236}">
                  <a16:creationId xmlns:a16="http://schemas.microsoft.com/office/drawing/2014/main" id="{A332236D-DDD5-8D54-FD6D-616A2460C829}"/>
                </a:ext>
              </a:extLst>
            </p:cNvPr>
            <p:cNvCxnSpPr>
              <a:cxnSpLocks noChangeShapeType="1"/>
            </p:cNvCxnSpPr>
            <p:nvPr/>
          </p:nvCxnSpPr>
          <p:spPr bwMode="auto">
            <a:xfrm>
              <a:off x="2107845" y="2097115"/>
              <a:ext cx="0" cy="4370345"/>
            </a:xfrm>
            <a:prstGeom prst="line">
              <a:avLst/>
            </a:prstGeom>
            <a:noFill/>
            <a:ln w="9525" algn="ctr">
              <a:solidFill>
                <a:schemeClr val="accent4">
                  <a:lumMod val="40000"/>
                  <a:lumOff val="60000"/>
                </a:schemeClr>
              </a:solidFill>
              <a:prstDash val="dash"/>
              <a:round/>
              <a:headEnd/>
              <a:tailEnd/>
            </a:ln>
          </p:spPr>
        </p:cxnSp>
        <p:sp>
          <p:nvSpPr>
            <p:cNvPr id="22" name="TextBox 21">
              <a:extLst>
                <a:ext uri="{FF2B5EF4-FFF2-40B4-BE49-F238E27FC236}">
                  <a16:creationId xmlns:a16="http://schemas.microsoft.com/office/drawing/2014/main" id="{C7DF0E4D-528B-B2A7-0F25-8614E13C0A74}"/>
                </a:ext>
              </a:extLst>
            </p:cNvPr>
            <p:cNvSpPr txBox="1"/>
            <p:nvPr/>
          </p:nvSpPr>
          <p:spPr>
            <a:xfrm>
              <a:off x="1778010" y="1251309"/>
              <a:ext cx="775841" cy="311366"/>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2024</a:t>
              </a:r>
            </a:p>
          </p:txBody>
        </p:sp>
        <p:grpSp>
          <p:nvGrpSpPr>
            <p:cNvPr id="23" name="Group 22">
              <a:extLst>
                <a:ext uri="{FF2B5EF4-FFF2-40B4-BE49-F238E27FC236}">
                  <a16:creationId xmlns:a16="http://schemas.microsoft.com/office/drawing/2014/main" id="{5B00BA27-6D46-BC07-AFD9-DD39429C97D4}"/>
                </a:ext>
              </a:extLst>
            </p:cNvPr>
            <p:cNvGrpSpPr/>
            <p:nvPr/>
          </p:nvGrpSpPr>
          <p:grpSpPr>
            <a:xfrm>
              <a:off x="1030811" y="1605072"/>
              <a:ext cx="544074" cy="425105"/>
              <a:chOff x="993526" y="755453"/>
              <a:chExt cx="408056" cy="318829"/>
            </a:xfrm>
          </p:grpSpPr>
          <p:sp>
            <p:nvSpPr>
              <p:cNvPr id="24" name="TextBox 86">
                <a:extLst>
                  <a:ext uri="{FF2B5EF4-FFF2-40B4-BE49-F238E27FC236}">
                    <a16:creationId xmlns:a16="http://schemas.microsoft.com/office/drawing/2014/main" id="{22E885B3-6B94-F226-9E07-F0B0F2CFDD49}"/>
                  </a:ext>
                </a:extLst>
              </p:cNvPr>
              <p:cNvSpPr txBox="1">
                <a:spLocks noChangeArrowheads="1"/>
              </p:cNvSpPr>
              <p:nvPr/>
            </p:nvSpPr>
            <p:spPr bwMode="auto">
              <a:xfrm>
                <a:off x="993526" y="755453"/>
                <a:ext cx="393895"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#103</a:t>
                </a:r>
                <a:endParaRPr kumimoji="0" lang="en-GB" altLang="en-US" sz="1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25" name="TextBox 59">
                <a:extLst>
                  <a:ext uri="{FF2B5EF4-FFF2-40B4-BE49-F238E27FC236}">
                    <a16:creationId xmlns:a16="http://schemas.microsoft.com/office/drawing/2014/main" id="{A41480C3-A16E-9B59-9396-8FDD640B1407}"/>
                  </a:ext>
                </a:extLst>
              </p:cNvPr>
              <p:cNvSpPr txBox="1">
                <a:spLocks noChangeArrowheads="1"/>
              </p:cNvSpPr>
              <p:nvPr/>
            </p:nvSpPr>
            <p:spPr bwMode="auto">
              <a:xfrm>
                <a:off x="1018229" y="909441"/>
                <a:ext cx="383353"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Mar.</a:t>
                </a:r>
              </a:p>
            </p:txBody>
          </p:sp>
        </p:grpSp>
        <p:grpSp>
          <p:nvGrpSpPr>
            <p:cNvPr id="26" name="Group 25">
              <a:extLst>
                <a:ext uri="{FF2B5EF4-FFF2-40B4-BE49-F238E27FC236}">
                  <a16:creationId xmlns:a16="http://schemas.microsoft.com/office/drawing/2014/main" id="{A0A9032C-AB1F-C886-27B8-DE8BFBDD7868}"/>
                </a:ext>
              </a:extLst>
            </p:cNvPr>
            <p:cNvGrpSpPr/>
            <p:nvPr/>
          </p:nvGrpSpPr>
          <p:grpSpPr>
            <a:xfrm>
              <a:off x="7501982" y="1605072"/>
              <a:ext cx="549721" cy="425105"/>
              <a:chOff x="6316942" y="755453"/>
              <a:chExt cx="412291" cy="318829"/>
            </a:xfrm>
          </p:grpSpPr>
          <p:sp>
            <p:nvSpPr>
              <p:cNvPr id="27" name="TextBox 86">
                <a:extLst>
                  <a:ext uri="{FF2B5EF4-FFF2-40B4-BE49-F238E27FC236}">
                    <a16:creationId xmlns:a16="http://schemas.microsoft.com/office/drawing/2014/main" id="{E0815DE4-F085-9BC3-BE5F-6DDC0A795D43}"/>
                  </a:ext>
                </a:extLst>
              </p:cNvPr>
              <p:cNvSpPr txBox="1">
                <a:spLocks noChangeArrowheads="1"/>
              </p:cNvSpPr>
              <p:nvPr/>
            </p:nvSpPr>
            <p:spPr bwMode="auto">
              <a:xfrm>
                <a:off x="6316942" y="755453"/>
                <a:ext cx="349972"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#111</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28" name="TextBox 60">
                <a:extLst>
                  <a:ext uri="{FF2B5EF4-FFF2-40B4-BE49-F238E27FC236}">
                    <a16:creationId xmlns:a16="http://schemas.microsoft.com/office/drawing/2014/main" id="{EC45EBA5-9740-6A83-81B3-C25A560B6870}"/>
                  </a:ext>
                </a:extLst>
              </p:cNvPr>
              <p:cNvSpPr txBox="1">
                <a:spLocks noChangeArrowheads="1"/>
              </p:cNvSpPr>
              <p:nvPr/>
            </p:nvSpPr>
            <p:spPr bwMode="auto">
              <a:xfrm>
                <a:off x="6345879" y="909441"/>
                <a:ext cx="383354"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n-ea"/>
                    <a:cs typeface="+mn-cs"/>
                  </a:rPr>
                  <a:t>Mar.</a:t>
                </a:r>
              </a:p>
            </p:txBody>
          </p:sp>
        </p:grpSp>
        <p:grpSp>
          <p:nvGrpSpPr>
            <p:cNvPr id="29" name="Group 28">
              <a:extLst>
                <a:ext uri="{FF2B5EF4-FFF2-40B4-BE49-F238E27FC236}">
                  <a16:creationId xmlns:a16="http://schemas.microsoft.com/office/drawing/2014/main" id="{E644ABD1-AC6F-176A-1730-9E7B0EEDB13E}"/>
                </a:ext>
              </a:extLst>
            </p:cNvPr>
            <p:cNvGrpSpPr/>
            <p:nvPr/>
          </p:nvGrpSpPr>
          <p:grpSpPr>
            <a:xfrm>
              <a:off x="4252157" y="1605072"/>
              <a:ext cx="527533" cy="425105"/>
              <a:chOff x="3676315" y="755453"/>
              <a:chExt cx="395651" cy="318829"/>
            </a:xfrm>
          </p:grpSpPr>
          <p:sp>
            <p:nvSpPr>
              <p:cNvPr id="30" name="TextBox 86">
                <a:extLst>
                  <a:ext uri="{FF2B5EF4-FFF2-40B4-BE49-F238E27FC236}">
                    <a16:creationId xmlns:a16="http://schemas.microsoft.com/office/drawing/2014/main" id="{8B5472F2-B846-5CA8-3B55-5A257A49938B}"/>
                  </a:ext>
                </a:extLst>
              </p:cNvPr>
              <p:cNvSpPr txBox="1">
                <a:spLocks noChangeArrowheads="1"/>
              </p:cNvSpPr>
              <p:nvPr/>
            </p:nvSpPr>
            <p:spPr bwMode="auto">
              <a:xfrm>
                <a:off x="3676315" y="755453"/>
                <a:ext cx="395651"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#107</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31" name="TextBox 61">
                <a:extLst>
                  <a:ext uri="{FF2B5EF4-FFF2-40B4-BE49-F238E27FC236}">
                    <a16:creationId xmlns:a16="http://schemas.microsoft.com/office/drawing/2014/main" id="{44E75175-69CE-EE16-9856-95FD320AD55E}"/>
                  </a:ext>
                </a:extLst>
              </p:cNvPr>
              <p:cNvSpPr txBox="1">
                <a:spLocks noChangeArrowheads="1"/>
              </p:cNvSpPr>
              <p:nvPr/>
            </p:nvSpPr>
            <p:spPr bwMode="auto">
              <a:xfrm>
                <a:off x="3683638" y="909441"/>
                <a:ext cx="383355"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Mar.</a:t>
                </a:r>
              </a:p>
            </p:txBody>
          </p:sp>
        </p:grpSp>
        <p:grpSp>
          <p:nvGrpSpPr>
            <p:cNvPr id="32" name="Group 31">
              <a:extLst>
                <a:ext uri="{FF2B5EF4-FFF2-40B4-BE49-F238E27FC236}">
                  <a16:creationId xmlns:a16="http://schemas.microsoft.com/office/drawing/2014/main" id="{BB04BA88-420D-9DF8-BC8A-69F5D47604C7}"/>
                </a:ext>
              </a:extLst>
            </p:cNvPr>
            <p:cNvGrpSpPr/>
            <p:nvPr/>
          </p:nvGrpSpPr>
          <p:grpSpPr>
            <a:xfrm>
              <a:off x="1837741" y="1605072"/>
              <a:ext cx="536904" cy="425105"/>
              <a:chOff x="1682078" y="755453"/>
              <a:chExt cx="402677" cy="318829"/>
            </a:xfrm>
          </p:grpSpPr>
          <p:sp>
            <p:nvSpPr>
              <p:cNvPr id="33" name="TextBox 86">
                <a:extLst>
                  <a:ext uri="{FF2B5EF4-FFF2-40B4-BE49-F238E27FC236}">
                    <a16:creationId xmlns:a16="http://schemas.microsoft.com/office/drawing/2014/main" id="{DF52455D-2FB4-6098-EFC6-26E9EE24AFC4}"/>
                  </a:ext>
                </a:extLst>
              </p:cNvPr>
              <p:cNvSpPr txBox="1">
                <a:spLocks noChangeArrowheads="1"/>
              </p:cNvSpPr>
              <p:nvPr/>
            </p:nvSpPr>
            <p:spPr bwMode="auto">
              <a:xfrm>
                <a:off x="1682078" y="755453"/>
                <a:ext cx="402677"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#104</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34" name="TextBox 62">
                <a:extLst>
                  <a:ext uri="{FF2B5EF4-FFF2-40B4-BE49-F238E27FC236}">
                    <a16:creationId xmlns:a16="http://schemas.microsoft.com/office/drawing/2014/main" id="{D0BD5491-CA80-4ABF-197E-339F77D0B3C8}"/>
                  </a:ext>
                </a:extLst>
              </p:cNvPr>
              <p:cNvSpPr txBox="1">
                <a:spLocks noChangeArrowheads="1"/>
              </p:cNvSpPr>
              <p:nvPr/>
            </p:nvSpPr>
            <p:spPr bwMode="auto">
              <a:xfrm>
                <a:off x="1705614" y="909441"/>
                <a:ext cx="374567"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n-ea"/>
                    <a:cs typeface="+mn-cs"/>
                  </a:rPr>
                  <a:t>Jun.</a:t>
                </a:r>
              </a:p>
            </p:txBody>
          </p:sp>
        </p:grpSp>
        <p:grpSp>
          <p:nvGrpSpPr>
            <p:cNvPr id="35" name="Group 34">
              <a:extLst>
                <a:ext uri="{FF2B5EF4-FFF2-40B4-BE49-F238E27FC236}">
                  <a16:creationId xmlns:a16="http://schemas.microsoft.com/office/drawing/2014/main" id="{0957A22A-C4E0-A0A2-6150-EB9CDF2F1F15}"/>
                </a:ext>
              </a:extLst>
            </p:cNvPr>
            <p:cNvGrpSpPr/>
            <p:nvPr/>
          </p:nvGrpSpPr>
          <p:grpSpPr>
            <a:xfrm>
              <a:off x="5047670" y="1605072"/>
              <a:ext cx="569855" cy="425105"/>
              <a:chOff x="4365828" y="755453"/>
              <a:chExt cx="427392" cy="318829"/>
            </a:xfrm>
          </p:grpSpPr>
          <p:sp>
            <p:nvSpPr>
              <p:cNvPr id="36" name="TextBox 86">
                <a:extLst>
                  <a:ext uri="{FF2B5EF4-FFF2-40B4-BE49-F238E27FC236}">
                    <a16:creationId xmlns:a16="http://schemas.microsoft.com/office/drawing/2014/main" id="{272F3DA9-07D1-29F4-66F9-CC6E99E3227B}"/>
                  </a:ext>
                </a:extLst>
              </p:cNvPr>
              <p:cNvSpPr txBox="1">
                <a:spLocks noChangeArrowheads="1"/>
              </p:cNvSpPr>
              <p:nvPr/>
            </p:nvSpPr>
            <p:spPr bwMode="auto">
              <a:xfrm>
                <a:off x="4365828" y="755453"/>
                <a:ext cx="400923"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#108</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37" name="TextBox 63">
                <a:extLst>
                  <a:ext uri="{FF2B5EF4-FFF2-40B4-BE49-F238E27FC236}">
                    <a16:creationId xmlns:a16="http://schemas.microsoft.com/office/drawing/2014/main" id="{D5DBC341-0EF9-7111-2003-E822493E453C}"/>
                  </a:ext>
                </a:extLst>
              </p:cNvPr>
              <p:cNvSpPr txBox="1">
                <a:spLocks noChangeArrowheads="1"/>
              </p:cNvSpPr>
              <p:nvPr/>
            </p:nvSpPr>
            <p:spPr bwMode="auto">
              <a:xfrm>
                <a:off x="4418652" y="909441"/>
                <a:ext cx="374568"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Jun.</a:t>
                </a:r>
              </a:p>
            </p:txBody>
          </p:sp>
        </p:grpSp>
        <p:grpSp>
          <p:nvGrpSpPr>
            <p:cNvPr id="38" name="Group 37">
              <a:extLst>
                <a:ext uri="{FF2B5EF4-FFF2-40B4-BE49-F238E27FC236}">
                  <a16:creationId xmlns:a16="http://schemas.microsoft.com/office/drawing/2014/main" id="{F9A54C5A-5EAE-CB55-0456-EC83117F01B7}"/>
                </a:ext>
              </a:extLst>
            </p:cNvPr>
            <p:cNvGrpSpPr/>
            <p:nvPr/>
          </p:nvGrpSpPr>
          <p:grpSpPr>
            <a:xfrm>
              <a:off x="8315730" y="1605072"/>
              <a:ext cx="550773" cy="425105"/>
              <a:chOff x="6882040" y="755453"/>
              <a:chExt cx="413081" cy="318829"/>
            </a:xfrm>
          </p:grpSpPr>
          <p:sp>
            <p:nvSpPr>
              <p:cNvPr id="39" name="TextBox 86">
                <a:extLst>
                  <a:ext uri="{FF2B5EF4-FFF2-40B4-BE49-F238E27FC236}">
                    <a16:creationId xmlns:a16="http://schemas.microsoft.com/office/drawing/2014/main" id="{5409BEA0-947B-7816-30D6-0B22F2F9B1F0}"/>
                  </a:ext>
                </a:extLst>
              </p:cNvPr>
              <p:cNvSpPr txBox="1">
                <a:spLocks noChangeArrowheads="1"/>
              </p:cNvSpPr>
              <p:nvPr/>
            </p:nvSpPr>
            <p:spPr bwMode="auto">
              <a:xfrm>
                <a:off x="6882040" y="755453"/>
                <a:ext cx="367541"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#112</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40" name="TextBox 64">
                <a:extLst>
                  <a:ext uri="{FF2B5EF4-FFF2-40B4-BE49-F238E27FC236}">
                    <a16:creationId xmlns:a16="http://schemas.microsoft.com/office/drawing/2014/main" id="{870347C8-8DCE-47D7-F4E1-4F8AB080F3D0}"/>
                  </a:ext>
                </a:extLst>
              </p:cNvPr>
              <p:cNvSpPr txBox="1">
                <a:spLocks noChangeArrowheads="1"/>
              </p:cNvSpPr>
              <p:nvPr/>
            </p:nvSpPr>
            <p:spPr bwMode="auto">
              <a:xfrm>
                <a:off x="6920552" y="909441"/>
                <a:ext cx="374569"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Jun.</a:t>
                </a:r>
              </a:p>
            </p:txBody>
          </p:sp>
        </p:grpSp>
        <p:grpSp>
          <p:nvGrpSpPr>
            <p:cNvPr id="41" name="Group 40">
              <a:extLst>
                <a:ext uri="{FF2B5EF4-FFF2-40B4-BE49-F238E27FC236}">
                  <a16:creationId xmlns:a16="http://schemas.microsoft.com/office/drawing/2014/main" id="{4336B08E-43FD-72E4-BFDC-BB0995CE1558}"/>
                </a:ext>
              </a:extLst>
            </p:cNvPr>
            <p:cNvGrpSpPr/>
            <p:nvPr/>
          </p:nvGrpSpPr>
          <p:grpSpPr>
            <a:xfrm>
              <a:off x="2642609" y="1605072"/>
              <a:ext cx="532207" cy="425105"/>
              <a:chOff x="2462755" y="755453"/>
              <a:chExt cx="399155" cy="318829"/>
            </a:xfrm>
          </p:grpSpPr>
          <p:sp>
            <p:nvSpPr>
              <p:cNvPr id="42" name="TextBox 86">
                <a:extLst>
                  <a:ext uri="{FF2B5EF4-FFF2-40B4-BE49-F238E27FC236}">
                    <a16:creationId xmlns:a16="http://schemas.microsoft.com/office/drawing/2014/main" id="{0C53CE1A-0B1C-2544-C06A-B78F673CEF94}"/>
                  </a:ext>
                </a:extLst>
              </p:cNvPr>
              <p:cNvSpPr txBox="1">
                <a:spLocks noChangeArrowheads="1"/>
              </p:cNvSpPr>
              <p:nvPr/>
            </p:nvSpPr>
            <p:spPr bwMode="auto">
              <a:xfrm>
                <a:off x="2462755" y="755453"/>
                <a:ext cx="393894"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#105</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43" name="TextBox 65">
                <a:extLst>
                  <a:ext uri="{FF2B5EF4-FFF2-40B4-BE49-F238E27FC236}">
                    <a16:creationId xmlns:a16="http://schemas.microsoft.com/office/drawing/2014/main" id="{1574C6FB-59C1-F340-C809-86B6F21CDD17}"/>
                  </a:ext>
                </a:extLst>
              </p:cNvPr>
              <p:cNvSpPr txBox="1">
                <a:spLocks noChangeArrowheads="1"/>
              </p:cNvSpPr>
              <p:nvPr/>
            </p:nvSpPr>
            <p:spPr bwMode="auto">
              <a:xfrm>
                <a:off x="2480315" y="909441"/>
                <a:ext cx="381595"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Sep.</a:t>
                </a:r>
              </a:p>
            </p:txBody>
          </p:sp>
        </p:grpSp>
        <p:grpSp>
          <p:nvGrpSpPr>
            <p:cNvPr id="44" name="Group 43">
              <a:extLst>
                <a:ext uri="{FF2B5EF4-FFF2-40B4-BE49-F238E27FC236}">
                  <a16:creationId xmlns:a16="http://schemas.microsoft.com/office/drawing/2014/main" id="{7968FA63-E13F-DABC-3820-4835C2068FEC}"/>
                </a:ext>
              </a:extLst>
            </p:cNvPr>
            <p:cNvGrpSpPr/>
            <p:nvPr/>
          </p:nvGrpSpPr>
          <p:grpSpPr>
            <a:xfrm>
              <a:off x="5885026" y="1605072"/>
              <a:ext cx="553600" cy="425105"/>
              <a:chOff x="5096248" y="755453"/>
              <a:chExt cx="415200" cy="318829"/>
            </a:xfrm>
          </p:grpSpPr>
          <p:sp>
            <p:nvSpPr>
              <p:cNvPr id="45" name="TextBox 86">
                <a:extLst>
                  <a:ext uri="{FF2B5EF4-FFF2-40B4-BE49-F238E27FC236}">
                    <a16:creationId xmlns:a16="http://schemas.microsoft.com/office/drawing/2014/main" id="{B2FEEBFC-0071-C4A6-6A32-F0672A6B7EE0}"/>
                  </a:ext>
                </a:extLst>
              </p:cNvPr>
              <p:cNvSpPr txBox="1">
                <a:spLocks noChangeArrowheads="1"/>
              </p:cNvSpPr>
              <p:nvPr/>
            </p:nvSpPr>
            <p:spPr bwMode="auto">
              <a:xfrm>
                <a:off x="5096248" y="755453"/>
                <a:ext cx="397409"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#109</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46" name="TextBox 66">
                <a:extLst>
                  <a:ext uri="{FF2B5EF4-FFF2-40B4-BE49-F238E27FC236}">
                    <a16:creationId xmlns:a16="http://schemas.microsoft.com/office/drawing/2014/main" id="{D46DDC24-CE8C-A9FB-7B96-CA682F639D84}"/>
                  </a:ext>
                </a:extLst>
              </p:cNvPr>
              <p:cNvSpPr txBox="1">
                <a:spLocks noChangeArrowheads="1"/>
              </p:cNvSpPr>
              <p:nvPr/>
            </p:nvSpPr>
            <p:spPr bwMode="auto">
              <a:xfrm>
                <a:off x="5129853" y="909441"/>
                <a:ext cx="381595"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Sep.</a:t>
                </a:r>
              </a:p>
            </p:txBody>
          </p:sp>
        </p:grpSp>
        <p:grpSp>
          <p:nvGrpSpPr>
            <p:cNvPr id="47" name="Group 46">
              <a:extLst>
                <a:ext uri="{FF2B5EF4-FFF2-40B4-BE49-F238E27FC236}">
                  <a16:creationId xmlns:a16="http://schemas.microsoft.com/office/drawing/2014/main" id="{07440DC1-AF69-65F1-9D0D-F17CFF0D0A61}"/>
                </a:ext>
              </a:extLst>
            </p:cNvPr>
            <p:cNvGrpSpPr/>
            <p:nvPr/>
          </p:nvGrpSpPr>
          <p:grpSpPr>
            <a:xfrm>
              <a:off x="237087" y="1605072"/>
              <a:ext cx="528873" cy="425105"/>
              <a:chOff x="313282" y="755453"/>
              <a:chExt cx="396655" cy="318829"/>
            </a:xfrm>
          </p:grpSpPr>
          <p:sp>
            <p:nvSpPr>
              <p:cNvPr id="48" name="TextBox 86">
                <a:extLst>
                  <a:ext uri="{FF2B5EF4-FFF2-40B4-BE49-F238E27FC236}">
                    <a16:creationId xmlns:a16="http://schemas.microsoft.com/office/drawing/2014/main" id="{D3A42C81-E775-BFC8-CBBF-5A746D562926}"/>
                  </a:ext>
                </a:extLst>
              </p:cNvPr>
              <p:cNvSpPr txBox="1">
                <a:spLocks noChangeArrowheads="1"/>
              </p:cNvSpPr>
              <p:nvPr/>
            </p:nvSpPr>
            <p:spPr bwMode="auto">
              <a:xfrm>
                <a:off x="313282" y="755453"/>
                <a:ext cx="393894"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#102</a:t>
                </a:r>
                <a:endParaRPr kumimoji="0" lang="en-GB" altLang="en-US" sz="1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49" name="TextBox 69">
                <a:extLst>
                  <a:ext uri="{FF2B5EF4-FFF2-40B4-BE49-F238E27FC236}">
                    <a16:creationId xmlns:a16="http://schemas.microsoft.com/office/drawing/2014/main" id="{EE8355A0-F036-F5D4-DCC3-B089450E99A0}"/>
                  </a:ext>
                </a:extLst>
              </p:cNvPr>
              <p:cNvSpPr txBox="1">
                <a:spLocks noChangeArrowheads="1"/>
              </p:cNvSpPr>
              <p:nvPr/>
            </p:nvSpPr>
            <p:spPr bwMode="auto">
              <a:xfrm>
                <a:off x="321315" y="909441"/>
                <a:ext cx="388622"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a:t>
                </a:r>
              </a:p>
            </p:txBody>
          </p:sp>
        </p:grpSp>
        <p:grpSp>
          <p:nvGrpSpPr>
            <p:cNvPr id="50" name="Group 49">
              <a:extLst>
                <a:ext uri="{FF2B5EF4-FFF2-40B4-BE49-F238E27FC236}">
                  <a16:creationId xmlns:a16="http://schemas.microsoft.com/office/drawing/2014/main" id="{06FDD68A-A53A-6BFF-3A6F-C08E21F0EDDB}"/>
                </a:ext>
              </a:extLst>
            </p:cNvPr>
            <p:cNvGrpSpPr/>
            <p:nvPr/>
          </p:nvGrpSpPr>
          <p:grpSpPr>
            <a:xfrm>
              <a:off x="3436114" y="1605072"/>
              <a:ext cx="551328" cy="425105"/>
              <a:chOff x="2988843" y="755453"/>
              <a:chExt cx="413496" cy="318829"/>
            </a:xfrm>
          </p:grpSpPr>
          <p:sp>
            <p:nvSpPr>
              <p:cNvPr id="51" name="TextBox 86">
                <a:extLst>
                  <a:ext uri="{FF2B5EF4-FFF2-40B4-BE49-F238E27FC236}">
                    <a16:creationId xmlns:a16="http://schemas.microsoft.com/office/drawing/2014/main" id="{BEA55E30-11D8-C939-1BCD-B943283320D9}"/>
                  </a:ext>
                </a:extLst>
              </p:cNvPr>
              <p:cNvSpPr txBox="1">
                <a:spLocks noChangeArrowheads="1"/>
              </p:cNvSpPr>
              <p:nvPr/>
            </p:nvSpPr>
            <p:spPr bwMode="auto">
              <a:xfrm>
                <a:off x="2988843" y="755453"/>
                <a:ext cx="397408"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#106</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52" name="TextBox 70">
                <a:extLst>
                  <a:ext uri="{FF2B5EF4-FFF2-40B4-BE49-F238E27FC236}">
                    <a16:creationId xmlns:a16="http://schemas.microsoft.com/office/drawing/2014/main" id="{1B35F692-7B59-88A2-A45F-70217DAEABC7}"/>
                  </a:ext>
                </a:extLst>
              </p:cNvPr>
              <p:cNvSpPr txBox="1">
                <a:spLocks noChangeArrowheads="1"/>
              </p:cNvSpPr>
              <p:nvPr/>
            </p:nvSpPr>
            <p:spPr bwMode="auto">
              <a:xfrm>
                <a:off x="3013716" y="909441"/>
                <a:ext cx="388623"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a:t>
                </a:r>
              </a:p>
            </p:txBody>
          </p:sp>
        </p:grpSp>
        <p:grpSp>
          <p:nvGrpSpPr>
            <p:cNvPr id="53" name="Group 52">
              <a:extLst>
                <a:ext uri="{FF2B5EF4-FFF2-40B4-BE49-F238E27FC236}">
                  <a16:creationId xmlns:a16="http://schemas.microsoft.com/office/drawing/2014/main" id="{51E69BCC-FB1A-0886-12ED-848372DFD99A}"/>
                </a:ext>
              </a:extLst>
            </p:cNvPr>
            <p:cNvGrpSpPr/>
            <p:nvPr/>
          </p:nvGrpSpPr>
          <p:grpSpPr>
            <a:xfrm>
              <a:off x="6699146" y="1605072"/>
              <a:ext cx="539389" cy="425105"/>
              <a:chOff x="5755284" y="755453"/>
              <a:chExt cx="404542" cy="318829"/>
            </a:xfrm>
          </p:grpSpPr>
          <p:sp>
            <p:nvSpPr>
              <p:cNvPr id="54" name="TextBox 86">
                <a:extLst>
                  <a:ext uri="{FF2B5EF4-FFF2-40B4-BE49-F238E27FC236}">
                    <a16:creationId xmlns:a16="http://schemas.microsoft.com/office/drawing/2014/main" id="{6B5BA5D5-2A83-195F-F54B-5C5A4EA25B26}"/>
                  </a:ext>
                </a:extLst>
              </p:cNvPr>
              <p:cNvSpPr txBox="1">
                <a:spLocks noChangeArrowheads="1"/>
              </p:cNvSpPr>
              <p:nvPr/>
            </p:nvSpPr>
            <p:spPr bwMode="auto">
              <a:xfrm>
                <a:off x="5755284" y="755453"/>
                <a:ext cx="376325"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rPr>
                  <a:t>#110</a:t>
                </a:r>
                <a:endParaRPr kumimoji="0" lang="en-GB" altLang="en-US" sz="100" b="0" i="0" u="none" strike="noStrike" kern="1200" cap="none" spc="0" normalizeH="0" baseline="0" noProof="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55" name="TextBox 71">
                <a:extLst>
                  <a:ext uri="{FF2B5EF4-FFF2-40B4-BE49-F238E27FC236}">
                    <a16:creationId xmlns:a16="http://schemas.microsoft.com/office/drawing/2014/main" id="{28E6F104-ACD7-C190-43A9-3A0BF7F9FD10}"/>
                  </a:ext>
                </a:extLst>
              </p:cNvPr>
              <p:cNvSpPr txBox="1">
                <a:spLocks noChangeArrowheads="1"/>
              </p:cNvSpPr>
              <p:nvPr/>
            </p:nvSpPr>
            <p:spPr bwMode="auto">
              <a:xfrm>
                <a:off x="5771203" y="909441"/>
                <a:ext cx="388623"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a:t>
                </a:r>
              </a:p>
            </p:txBody>
          </p:sp>
        </p:grpSp>
        <p:sp>
          <p:nvSpPr>
            <p:cNvPr id="56" name="TextBox 67">
              <a:extLst>
                <a:ext uri="{FF2B5EF4-FFF2-40B4-BE49-F238E27FC236}">
                  <a16:creationId xmlns:a16="http://schemas.microsoft.com/office/drawing/2014/main" id="{C0F7462D-4CB0-1B7F-6D32-396669E1A848}"/>
                </a:ext>
              </a:extLst>
            </p:cNvPr>
            <p:cNvSpPr txBox="1">
              <a:spLocks noChangeArrowheads="1"/>
            </p:cNvSpPr>
            <p:nvPr/>
          </p:nvSpPr>
          <p:spPr bwMode="auto">
            <a:xfrm>
              <a:off x="160027" y="1469323"/>
              <a:ext cx="454917" cy="183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4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TSGs</a:t>
              </a:r>
            </a:p>
          </p:txBody>
        </p:sp>
        <p:sp>
          <p:nvSpPr>
            <p:cNvPr id="57" name="Chevron 60">
              <a:extLst>
                <a:ext uri="{FF2B5EF4-FFF2-40B4-BE49-F238E27FC236}">
                  <a16:creationId xmlns:a16="http://schemas.microsoft.com/office/drawing/2014/main" id="{582641AC-B2A8-B066-615B-DA228D270B1E}"/>
                </a:ext>
              </a:extLst>
            </p:cNvPr>
            <p:cNvSpPr/>
            <p:nvPr/>
          </p:nvSpPr>
          <p:spPr bwMode="auto">
            <a:xfrm>
              <a:off x="99350" y="2345569"/>
              <a:ext cx="2077149"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SA1 5GA SID </a:t>
              </a:r>
              <a:r>
                <a:rPr kumimoji="0" lang="fr-FR" sz="7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definition</a:t>
              </a:r>
              <a:endPar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sp>
          <p:nvSpPr>
            <p:cNvPr id="58" name="Chevron 60">
              <a:extLst>
                <a:ext uri="{FF2B5EF4-FFF2-40B4-BE49-F238E27FC236}">
                  <a16:creationId xmlns:a16="http://schemas.microsoft.com/office/drawing/2014/main" id="{3413BC60-119B-B6CC-77BA-0C816F15921D}"/>
                </a:ext>
              </a:extLst>
            </p:cNvPr>
            <p:cNvSpPr/>
            <p:nvPr/>
          </p:nvSpPr>
          <p:spPr bwMode="auto">
            <a:xfrm>
              <a:off x="4362035" y="2339703"/>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100%</a:t>
              </a:r>
            </a:p>
          </p:txBody>
        </p:sp>
        <p:sp>
          <p:nvSpPr>
            <p:cNvPr id="59" name="Chevron 60">
              <a:extLst>
                <a:ext uri="{FF2B5EF4-FFF2-40B4-BE49-F238E27FC236}">
                  <a16:creationId xmlns:a16="http://schemas.microsoft.com/office/drawing/2014/main" id="{77D22C76-9670-16C8-3052-810788EED925}"/>
                </a:ext>
              </a:extLst>
            </p:cNvPr>
            <p:cNvSpPr/>
            <p:nvPr/>
          </p:nvSpPr>
          <p:spPr bwMode="auto">
            <a:xfrm>
              <a:off x="2059104" y="2344500"/>
              <a:ext cx="249257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SA1 5GA </a:t>
              </a:r>
              <a:r>
                <a:rPr kumimoji="0" lang="fr-FR" sz="8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Studies</a:t>
              </a: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 </a:t>
              </a:r>
              <a:r>
                <a:rPr kumimoji="0" lang="fr-FR" sz="8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Norm</a:t>
              </a: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80%</a:t>
              </a:r>
            </a:p>
          </p:txBody>
        </p:sp>
        <p:sp>
          <p:nvSpPr>
            <p:cNvPr id="60" name="Chevron 60">
              <a:extLst>
                <a:ext uri="{FF2B5EF4-FFF2-40B4-BE49-F238E27FC236}">
                  <a16:creationId xmlns:a16="http://schemas.microsoft.com/office/drawing/2014/main" id="{9931CB2B-F1F5-9F82-5F72-461BB6456268}"/>
                </a:ext>
              </a:extLst>
            </p:cNvPr>
            <p:cNvSpPr/>
            <p:nvPr/>
          </p:nvSpPr>
          <p:spPr bwMode="auto">
            <a:xfrm>
              <a:off x="8391395" y="2893870"/>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100%</a:t>
              </a:r>
            </a:p>
          </p:txBody>
        </p:sp>
        <p:sp>
          <p:nvSpPr>
            <p:cNvPr id="61" name="Chevron 60">
              <a:extLst>
                <a:ext uri="{FF2B5EF4-FFF2-40B4-BE49-F238E27FC236}">
                  <a16:creationId xmlns:a16="http://schemas.microsoft.com/office/drawing/2014/main" id="{1A440F26-839C-D6D5-B1E1-8EE374202E0F}"/>
                </a:ext>
              </a:extLst>
            </p:cNvPr>
            <p:cNvSpPr/>
            <p:nvPr/>
          </p:nvSpPr>
          <p:spPr bwMode="auto">
            <a:xfrm>
              <a:off x="5283203" y="2896226"/>
              <a:ext cx="325119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 2 (SA2, SA6, …) 5GA St.+</a:t>
              </a:r>
              <a:r>
                <a:rPr kumimoji="0" lang="fr-FR" sz="8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Norm</a:t>
              </a: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80%</a:t>
              </a:r>
            </a:p>
          </p:txBody>
        </p:sp>
        <p:sp>
          <p:nvSpPr>
            <p:cNvPr id="62" name="Chevron 60">
              <a:extLst>
                <a:ext uri="{FF2B5EF4-FFF2-40B4-BE49-F238E27FC236}">
                  <a16:creationId xmlns:a16="http://schemas.microsoft.com/office/drawing/2014/main" id="{B74ACFCC-EC3C-28E1-C7B3-139CFE04F832}"/>
                </a:ext>
              </a:extLst>
            </p:cNvPr>
            <p:cNvSpPr/>
            <p:nvPr/>
          </p:nvSpPr>
          <p:spPr bwMode="auto">
            <a:xfrm>
              <a:off x="8486210" y="5105304"/>
              <a:ext cx="250465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3 5GA St + </a:t>
              </a:r>
              <a:r>
                <a:rPr kumimoji="0" lang="fr-FR" sz="8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Norm</a:t>
              </a:r>
              <a:endPar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grpSp>
          <p:nvGrpSpPr>
            <p:cNvPr id="63" name="Group 62">
              <a:extLst>
                <a:ext uri="{FF2B5EF4-FFF2-40B4-BE49-F238E27FC236}">
                  <a16:creationId xmlns:a16="http://schemas.microsoft.com/office/drawing/2014/main" id="{053D5DD6-7195-414C-3E08-BD2CCCC6E955}"/>
                </a:ext>
              </a:extLst>
            </p:cNvPr>
            <p:cNvGrpSpPr/>
            <p:nvPr/>
          </p:nvGrpSpPr>
          <p:grpSpPr>
            <a:xfrm>
              <a:off x="9133209" y="1591526"/>
              <a:ext cx="533686" cy="425105"/>
              <a:chOff x="7356544" y="745293"/>
              <a:chExt cx="400264" cy="318829"/>
            </a:xfrm>
          </p:grpSpPr>
          <p:sp>
            <p:nvSpPr>
              <p:cNvPr id="64" name="TextBox 86">
                <a:extLst>
                  <a:ext uri="{FF2B5EF4-FFF2-40B4-BE49-F238E27FC236}">
                    <a16:creationId xmlns:a16="http://schemas.microsoft.com/office/drawing/2014/main" id="{B6EF09B9-437D-AC85-A023-5A102149A780}"/>
                  </a:ext>
                </a:extLst>
              </p:cNvPr>
              <p:cNvSpPr txBox="1">
                <a:spLocks noChangeArrowheads="1"/>
              </p:cNvSpPr>
              <p:nvPr/>
            </p:nvSpPr>
            <p:spPr bwMode="auto">
              <a:xfrm>
                <a:off x="7356544" y="745293"/>
                <a:ext cx="367540"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#113</a:t>
                </a:r>
                <a:endParaRPr kumimoji="0" lang="en-GB" altLang="en-US" sz="1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65" name="TextBox 66">
                <a:extLst>
                  <a:ext uri="{FF2B5EF4-FFF2-40B4-BE49-F238E27FC236}">
                    <a16:creationId xmlns:a16="http://schemas.microsoft.com/office/drawing/2014/main" id="{9286C83A-2583-CEF1-04DD-210CDB692A90}"/>
                  </a:ext>
                </a:extLst>
              </p:cNvPr>
              <p:cNvSpPr txBox="1">
                <a:spLocks noChangeArrowheads="1"/>
              </p:cNvSpPr>
              <p:nvPr/>
            </p:nvSpPr>
            <p:spPr bwMode="auto">
              <a:xfrm>
                <a:off x="7375213" y="899281"/>
                <a:ext cx="381595"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Sep.</a:t>
                </a:r>
              </a:p>
            </p:txBody>
          </p:sp>
        </p:grpSp>
        <p:grpSp>
          <p:nvGrpSpPr>
            <p:cNvPr id="66" name="Group 65">
              <a:extLst>
                <a:ext uri="{FF2B5EF4-FFF2-40B4-BE49-F238E27FC236}">
                  <a16:creationId xmlns:a16="http://schemas.microsoft.com/office/drawing/2014/main" id="{9B4E0410-87D2-4FE1-C971-FA9712ABA717}"/>
                </a:ext>
              </a:extLst>
            </p:cNvPr>
            <p:cNvGrpSpPr/>
            <p:nvPr/>
          </p:nvGrpSpPr>
          <p:grpSpPr>
            <a:xfrm>
              <a:off x="9928540" y="1591526"/>
              <a:ext cx="521329" cy="425105"/>
              <a:chOff x="8014189" y="745293"/>
              <a:chExt cx="390997" cy="318829"/>
            </a:xfrm>
          </p:grpSpPr>
          <p:sp>
            <p:nvSpPr>
              <p:cNvPr id="67" name="TextBox 86">
                <a:extLst>
                  <a:ext uri="{FF2B5EF4-FFF2-40B4-BE49-F238E27FC236}">
                    <a16:creationId xmlns:a16="http://schemas.microsoft.com/office/drawing/2014/main" id="{9860FF2C-6995-D9F2-2D4F-88D5F2AEE0F3}"/>
                  </a:ext>
                </a:extLst>
              </p:cNvPr>
              <p:cNvSpPr txBox="1">
                <a:spLocks noChangeArrowheads="1"/>
              </p:cNvSpPr>
              <p:nvPr/>
            </p:nvSpPr>
            <p:spPr bwMode="auto">
              <a:xfrm>
                <a:off x="8014189" y="745293"/>
                <a:ext cx="376325"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#114</a:t>
                </a:r>
                <a:endParaRPr kumimoji="0" lang="en-GB" altLang="en-US" sz="1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68" name="TextBox 71">
                <a:extLst>
                  <a:ext uri="{FF2B5EF4-FFF2-40B4-BE49-F238E27FC236}">
                    <a16:creationId xmlns:a16="http://schemas.microsoft.com/office/drawing/2014/main" id="{0869207F-8AE6-0CC7-8A26-E6B01E4B08DC}"/>
                  </a:ext>
                </a:extLst>
              </p:cNvPr>
              <p:cNvSpPr txBox="1">
                <a:spLocks noChangeArrowheads="1"/>
              </p:cNvSpPr>
              <p:nvPr/>
            </p:nvSpPr>
            <p:spPr bwMode="auto">
              <a:xfrm>
                <a:off x="8016563" y="899281"/>
                <a:ext cx="388623" cy="16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Dec.</a:t>
                </a:r>
              </a:p>
            </p:txBody>
          </p:sp>
        </p:grpSp>
        <p:sp>
          <p:nvSpPr>
            <p:cNvPr id="69" name="TextBox 86">
              <a:extLst>
                <a:ext uri="{FF2B5EF4-FFF2-40B4-BE49-F238E27FC236}">
                  <a16:creationId xmlns:a16="http://schemas.microsoft.com/office/drawing/2014/main" id="{D3559373-D933-955A-61F4-F405DB5D7317}"/>
                </a:ext>
              </a:extLst>
            </p:cNvPr>
            <p:cNvSpPr txBox="1">
              <a:spLocks noChangeArrowheads="1"/>
            </p:cNvSpPr>
            <p:nvPr/>
          </p:nvSpPr>
          <p:spPr bwMode="auto">
            <a:xfrm>
              <a:off x="10714731" y="1609589"/>
              <a:ext cx="490054" cy="21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#115</a:t>
              </a:r>
              <a:endParaRPr kumimoji="0" lang="en-GB" altLang="en-US" sz="1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70" name="TextBox 60">
              <a:extLst>
                <a:ext uri="{FF2B5EF4-FFF2-40B4-BE49-F238E27FC236}">
                  <a16:creationId xmlns:a16="http://schemas.microsoft.com/office/drawing/2014/main" id="{E0283474-DFF1-8591-E10A-E9BDB543A9EC}"/>
                </a:ext>
              </a:extLst>
            </p:cNvPr>
            <p:cNvSpPr txBox="1">
              <a:spLocks noChangeArrowheads="1"/>
            </p:cNvSpPr>
            <p:nvPr/>
          </p:nvSpPr>
          <p:spPr bwMode="auto">
            <a:xfrm>
              <a:off x="10765027" y="1814907"/>
              <a:ext cx="511138" cy="21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Mar.</a:t>
              </a:r>
            </a:p>
          </p:txBody>
        </p:sp>
        <p:sp>
          <p:nvSpPr>
            <p:cNvPr id="71" name="TextBox 60">
              <a:extLst>
                <a:ext uri="{FF2B5EF4-FFF2-40B4-BE49-F238E27FC236}">
                  <a16:creationId xmlns:a16="http://schemas.microsoft.com/office/drawing/2014/main" id="{47F6CE37-2305-CC7F-8319-08DDB2EA0195}"/>
                </a:ext>
              </a:extLst>
            </p:cNvPr>
            <p:cNvSpPr txBox="1">
              <a:spLocks noChangeArrowheads="1"/>
            </p:cNvSpPr>
            <p:nvPr/>
          </p:nvSpPr>
          <p:spPr bwMode="auto">
            <a:xfrm>
              <a:off x="11551907" y="1792328"/>
              <a:ext cx="475998" cy="21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n-ea"/>
                  <a:cs typeface="+mn-cs"/>
                </a:rPr>
                <a:t>Jun</a:t>
              </a:r>
            </a:p>
          </p:txBody>
        </p:sp>
        <p:sp>
          <p:nvSpPr>
            <p:cNvPr id="72" name="Chevron 60">
              <a:extLst>
                <a:ext uri="{FF2B5EF4-FFF2-40B4-BE49-F238E27FC236}">
                  <a16:creationId xmlns:a16="http://schemas.microsoft.com/office/drawing/2014/main" id="{ACA9140C-8995-2267-98B9-0299BB37A3A3}"/>
                </a:ext>
              </a:extLst>
            </p:cNvPr>
            <p:cNvSpPr/>
            <p:nvPr/>
          </p:nvSpPr>
          <p:spPr bwMode="auto">
            <a:xfrm>
              <a:off x="5401056" y="3997443"/>
              <a:ext cx="4749912"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RAN1</a:t>
              </a:r>
            </a:p>
          </p:txBody>
        </p:sp>
        <p:sp>
          <p:nvSpPr>
            <p:cNvPr id="73" name="Chevron 60">
              <a:extLst>
                <a:ext uri="{FF2B5EF4-FFF2-40B4-BE49-F238E27FC236}">
                  <a16:creationId xmlns:a16="http://schemas.microsoft.com/office/drawing/2014/main" id="{9AE2E421-F16E-048D-C4C5-AF8A1361B510}"/>
                </a:ext>
              </a:extLst>
            </p:cNvPr>
            <p:cNvSpPr/>
            <p:nvPr/>
          </p:nvSpPr>
          <p:spPr bwMode="auto">
            <a:xfrm>
              <a:off x="6144769" y="4489758"/>
              <a:ext cx="4846095" cy="27996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 </a:t>
              </a:r>
              <a:r>
                <a:rPr kumimoji="0" lang="fr-FR" sz="8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Completion</a:t>
              </a: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(RAN2/3/4core)</a:t>
              </a:r>
            </a:p>
          </p:txBody>
        </p:sp>
        <p:sp>
          <p:nvSpPr>
            <p:cNvPr id="74" name="TextBox 86">
              <a:extLst>
                <a:ext uri="{FF2B5EF4-FFF2-40B4-BE49-F238E27FC236}">
                  <a16:creationId xmlns:a16="http://schemas.microsoft.com/office/drawing/2014/main" id="{F8A1D1D4-F956-09A1-373C-D24FDBBF47FF}"/>
                </a:ext>
              </a:extLst>
            </p:cNvPr>
            <p:cNvSpPr txBox="1">
              <a:spLocks noChangeArrowheads="1"/>
            </p:cNvSpPr>
            <p:nvPr/>
          </p:nvSpPr>
          <p:spPr bwMode="auto">
            <a:xfrm>
              <a:off x="11484548" y="1605073"/>
              <a:ext cx="494739" cy="21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altLang="en-US" sz="6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#116</a:t>
              </a:r>
              <a:endParaRPr kumimoji="0" lang="en-GB" altLang="en-US" sz="100" b="0" i="0" u="none" strike="noStrike" kern="120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cxnSp>
          <p:nvCxnSpPr>
            <p:cNvPr id="75" name="Straight Connector 114">
              <a:extLst>
                <a:ext uri="{FF2B5EF4-FFF2-40B4-BE49-F238E27FC236}">
                  <a16:creationId xmlns:a16="http://schemas.microsoft.com/office/drawing/2014/main" id="{58274585-A29F-B8B5-1B8C-4296DCF4E760}"/>
                </a:ext>
              </a:extLst>
            </p:cNvPr>
            <p:cNvCxnSpPr>
              <a:cxnSpLocks noChangeShapeType="1"/>
            </p:cNvCxnSpPr>
            <p:nvPr/>
          </p:nvCxnSpPr>
          <p:spPr bwMode="auto">
            <a:xfrm flipH="1">
              <a:off x="2905205" y="2097115"/>
              <a:ext cx="9620" cy="4370345"/>
            </a:xfrm>
            <a:prstGeom prst="line">
              <a:avLst/>
            </a:prstGeom>
            <a:noFill/>
            <a:ln w="9525" algn="ctr">
              <a:solidFill>
                <a:schemeClr val="accent4">
                  <a:lumMod val="40000"/>
                  <a:lumOff val="60000"/>
                </a:schemeClr>
              </a:solidFill>
              <a:prstDash val="dash"/>
              <a:round/>
              <a:headEnd/>
              <a:tailEnd/>
            </a:ln>
          </p:spPr>
        </p:cxnSp>
        <p:cxnSp>
          <p:nvCxnSpPr>
            <p:cNvPr id="76" name="Straight Connector 114">
              <a:extLst>
                <a:ext uri="{FF2B5EF4-FFF2-40B4-BE49-F238E27FC236}">
                  <a16:creationId xmlns:a16="http://schemas.microsoft.com/office/drawing/2014/main" id="{26003C13-3D21-AE6D-B488-7B58B5D0EFC2}"/>
                </a:ext>
              </a:extLst>
            </p:cNvPr>
            <p:cNvCxnSpPr>
              <a:cxnSpLocks noChangeShapeType="1"/>
            </p:cNvCxnSpPr>
            <p:nvPr/>
          </p:nvCxnSpPr>
          <p:spPr bwMode="auto">
            <a:xfrm>
              <a:off x="4528785" y="2097115"/>
              <a:ext cx="22896" cy="4370345"/>
            </a:xfrm>
            <a:prstGeom prst="line">
              <a:avLst/>
            </a:prstGeom>
            <a:noFill/>
            <a:ln w="9525" algn="ctr">
              <a:solidFill>
                <a:schemeClr val="accent4">
                  <a:lumMod val="40000"/>
                  <a:lumOff val="60000"/>
                </a:schemeClr>
              </a:solidFill>
              <a:prstDash val="dash"/>
              <a:round/>
              <a:headEnd/>
              <a:tailEnd/>
            </a:ln>
          </p:spPr>
        </p:cxnSp>
        <p:cxnSp>
          <p:nvCxnSpPr>
            <p:cNvPr id="77" name="Straight Connector 114">
              <a:extLst>
                <a:ext uri="{FF2B5EF4-FFF2-40B4-BE49-F238E27FC236}">
                  <a16:creationId xmlns:a16="http://schemas.microsoft.com/office/drawing/2014/main" id="{A8429F12-A37F-D13A-93A9-CDFEF1137955}"/>
                </a:ext>
              </a:extLst>
            </p:cNvPr>
            <p:cNvCxnSpPr>
              <a:cxnSpLocks noChangeShapeType="1"/>
            </p:cNvCxnSpPr>
            <p:nvPr/>
          </p:nvCxnSpPr>
          <p:spPr bwMode="auto">
            <a:xfrm>
              <a:off x="5335765" y="2097115"/>
              <a:ext cx="0" cy="4370345"/>
            </a:xfrm>
            <a:prstGeom prst="line">
              <a:avLst/>
            </a:prstGeom>
            <a:noFill/>
            <a:ln w="9525" algn="ctr">
              <a:solidFill>
                <a:schemeClr val="accent4">
                  <a:lumMod val="40000"/>
                  <a:lumOff val="60000"/>
                </a:schemeClr>
              </a:solidFill>
              <a:prstDash val="dash"/>
              <a:round/>
              <a:headEnd/>
              <a:tailEnd/>
            </a:ln>
          </p:spPr>
        </p:cxnSp>
        <p:cxnSp>
          <p:nvCxnSpPr>
            <p:cNvPr id="78" name="Straight Connector 114">
              <a:extLst>
                <a:ext uri="{FF2B5EF4-FFF2-40B4-BE49-F238E27FC236}">
                  <a16:creationId xmlns:a16="http://schemas.microsoft.com/office/drawing/2014/main" id="{D1BDCD1B-FC94-41DA-BD69-EF91C3BC1F4A}"/>
                </a:ext>
              </a:extLst>
            </p:cNvPr>
            <p:cNvCxnSpPr>
              <a:cxnSpLocks noChangeShapeType="1"/>
            </p:cNvCxnSpPr>
            <p:nvPr/>
          </p:nvCxnSpPr>
          <p:spPr bwMode="auto">
            <a:xfrm flipH="1">
              <a:off x="10959760" y="2097115"/>
              <a:ext cx="24865" cy="4370345"/>
            </a:xfrm>
            <a:prstGeom prst="line">
              <a:avLst/>
            </a:prstGeom>
            <a:noFill/>
            <a:ln w="9525" algn="ctr">
              <a:solidFill>
                <a:schemeClr val="accent4">
                  <a:lumMod val="40000"/>
                  <a:lumOff val="60000"/>
                </a:schemeClr>
              </a:solidFill>
              <a:prstDash val="dash"/>
              <a:round/>
              <a:headEnd/>
              <a:tailEnd/>
            </a:ln>
          </p:spPr>
        </p:cxnSp>
        <p:cxnSp>
          <p:nvCxnSpPr>
            <p:cNvPr id="79" name="Straight Connector 114">
              <a:extLst>
                <a:ext uri="{FF2B5EF4-FFF2-40B4-BE49-F238E27FC236}">
                  <a16:creationId xmlns:a16="http://schemas.microsoft.com/office/drawing/2014/main" id="{07E02B74-FA26-4D83-A0F4-65AC9EFCE874}"/>
                </a:ext>
              </a:extLst>
            </p:cNvPr>
            <p:cNvCxnSpPr>
              <a:cxnSpLocks noChangeShapeType="1"/>
            </p:cNvCxnSpPr>
            <p:nvPr/>
          </p:nvCxnSpPr>
          <p:spPr bwMode="auto">
            <a:xfrm>
              <a:off x="11791612" y="2097115"/>
              <a:ext cx="13095" cy="4370345"/>
            </a:xfrm>
            <a:prstGeom prst="line">
              <a:avLst/>
            </a:prstGeom>
            <a:noFill/>
            <a:ln w="9525" algn="ctr">
              <a:solidFill>
                <a:schemeClr val="accent4">
                  <a:lumMod val="40000"/>
                  <a:lumOff val="60000"/>
                </a:schemeClr>
              </a:solidFill>
              <a:prstDash val="dash"/>
              <a:round/>
              <a:headEnd/>
              <a:tailEnd/>
            </a:ln>
          </p:spPr>
        </p:cxnSp>
        <p:sp>
          <p:nvSpPr>
            <p:cNvPr id="80" name="Chevron 60">
              <a:extLst>
                <a:ext uri="{FF2B5EF4-FFF2-40B4-BE49-F238E27FC236}">
                  <a16:creationId xmlns:a16="http://schemas.microsoft.com/office/drawing/2014/main" id="{BDE174DF-0CC2-966A-7059-A3F865D17C0A}"/>
                </a:ext>
              </a:extLst>
            </p:cNvPr>
            <p:cNvSpPr/>
            <p:nvPr/>
          </p:nvSpPr>
          <p:spPr bwMode="auto">
            <a:xfrm>
              <a:off x="6809465" y="3474165"/>
              <a:ext cx="10024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RAN4 C.def.</a:t>
              </a:r>
            </a:p>
          </p:txBody>
        </p:sp>
        <p:sp>
          <p:nvSpPr>
            <p:cNvPr id="81" name="Chevron 60">
              <a:extLst>
                <a:ext uri="{FF2B5EF4-FFF2-40B4-BE49-F238E27FC236}">
                  <a16:creationId xmlns:a16="http://schemas.microsoft.com/office/drawing/2014/main" id="{43EE23B0-8C2C-1F37-F8EB-4F5716EBA6CD}"/>
                </a:ext>
              </a:extLst>
            </p:cNvPr>
            <p:cNvSpPr/>
            <p:nvPr/>
          </p:nvSpPr>
          <p:spPr bwMode="auto">
            <a:xfrm>
              <a:off x="10873458" y="4527238"/>
              <a:ext cx="945161" cy="27996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5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RAN4 Perf</a:t>
              </a:r>
            </a:p>
          </p:txBody>
        </p:sp>
        <p:sp>
          <p:nvSpPr>
            <p:cNvPr id="82" name="Chevron 60">
              <a:extLst>
                <a:ext uri="{FF2B5EF4-FFF2-40B4-BE49-F238E27FC236}">
                  <a16:creationId xmlns:a16="http://schemas.microsoft.com/office/drawing/2014/main" id="{99F46FB6-0C9E-A884-498E-CD1F457AF37A}"/>
                </a:ext>
              </a:extLst>
            </p:cNvPr>
            <p:cNvSpPr/>
            <p:nvPr/>
          </p:nvSpPr>
          <p:spPr bwMode="auto">
            <a:xfrm>
              <a:off x="5359971" y="3474004"/>
              <a:ext cx="16120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RP Content </a:t>
              </a:r>
              <a:r>
                <a:rPr kumimoji="0" lang="fr-FR" sz="7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def</a:t>
              </a: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t>
              </a:r>
            </a:p>
          </p:txBody>
        </p:sp>
        <p:sp>
          <p:nvSpPr>
            <p:cNvPr id="83" name="Title 1">
              <a:extLst>
                <a:ext uri="{FF2B5EF4-FFF2-40B4-BE49-F238E27FC236}">
                  <a16:creationId xmlns:a16="http://schemas.microsoft.com/office/drawing/2014/main" id="{FBF8255F-E0EA-C810-C3E9-ACB3CB4EF82E}"/>
                </a:ext>
              </a:extLst>
            </p:cNvPr>
            <p:cNvSpPr txBox="1">
              <a:spLocks/>
            </p:cNvSpPr>
            <p:nvPr/>
          </p:nvSpPr>
          <p:spPr bwMode="auto">
            <a:xfrm>
              <a:off x="824421" y="5070238"/>
              <a:ext cx="3037645" cy="518248"/>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0"/>
                  <a:cs typeface="ＭＳ Ｐゴシック" charset="0"/>
                </a:rPr>
                <a:t>Rel-20 - 5GA part</a:t>
              </a:r>
              <a:endParaRPr kumimoji="0" lang="en-US" sz="1400" b="1"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0"/>
                <a:cs typeface="ＭＳ Ｐゴシック" charset="0"/>
              </a:endParaRPr>
            </a:p>
          </p:txBody>
        </p:sp>
        <p:cxnSp>
          <p:nvCxnSpPr>
            <p:cNvPr id="84" name="Straight Connector 83">
              <a:extLst>
                <a:ext uri="{FF2B5EF4-FFF2-40B4-BE49-F238E27FC236}">
                  <a16:creationId xmlns:a16="http://schemas.microsoft.com/office/drawing/2014/main" id="{4A0EAE64-28DB-2C20-E18A-815E767D9291}"/>
                </a:ext>
              </a:extLst>
            </p:cNvPr>
            <p:cNvCxnSpPr>
              <a:cxnSpLocks/>
            </p:cNvCxnSpPr>
            <p:nvPr/>
          </p:nvCxnSpPr>
          <p:spPr bwMode="auto">
            <a:xfrm>
              <a:off x="3737611" y="140977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85" name="TextBox 84">
              <a:extLst>
                <a:ext uri="{FF2B5EF4-FFF2-40B4-BE49-F238E27FC236}">
                  <a16:creationId xmlns:a16="http://schemas.microsoft.com/office/drawing/2014/main" id="{F67033FE-B113-6E24-EF02-3F53A2F6D637}"/>
                </a:ext>
              </a:extLst>
            </p:cNvPr>
            <p:cNvSpPr txBox="1"/>
            <p:nvPr/>
          </p:nvSpPr>
          <p:spPr>
            <a:xfrm>
              <a:off x="4934374" y="1246796"/>
              <a:ext cx="757101" cy="311366"/>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2025</a:t>
              </a:r>
            </a:p>
          </p:txBody>
        </p:sp>
        <p:cxnSp>
          <p:nvCxnSpPr>
            <p:cNvPr id="86" name="Straight Connector 85">
              <a:extLst>
                <a:ext uri="{FF2B5EF4-FFF2-40B4-BE49-F238E27FC236}">
                  <a16:creationId xmlns:a16="http://schemas.microsoft.com/office/drawing/2014/main" id="{8659B74E-7CBB-104E-9D5A-D6EEEAF86503}"/>
                </a:ext>
              </a:extLst>
            </p:cNvPr>
            <p:cNvCxnSpPr>
              <a:cxnSpLocks/>
            </p:cNvCxnSpPr>
            <p:nvPr/>
          </p:nvCxnSpPr>
          <p:spPr bwMode="auto">
            <a:xfrm>
              <a:off x="6939135" y="141430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87" name="TextBox 86">
              <a:extLst>
                <a:ext uri="{FF2B5EF4-FFF2-40B4-BE49-F238E27FC236}">
                  <a16:creationId xmlns:a16="http://schemas.microsoft.com/office/drawing/2014/main" id="{69451530-730E-33A4-4FEB-402D63A8DB88}"/>
                </a:ext>
              </a:extLst>
            </p:cNvPr>
            <p:cNvSpPr txBox="1"/>
            <p:nvPr/>
          </p:nvSpPr>
          <p:spPr>
            <a:xfrm>
              <a:off x="8135897" y="1251318"/>
              <a:ext cx="766471" cy="311366"/>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2026</a:t>
              </a:r>
            </a:p>
          </p:txBody>
        </p:sp>
        <p:cxnSp>
          <p:nvCxnSpPr>
            <p:cNvPr id="88" name="Straight Connector 87">
              <a:extLst>
                <a:ext uri="{FF2B5EF4-FFF2-40B4-BE49-F238E27FC236}">
                  <a16:creationId xmlns:a16="http://schemas.microsoft.com/office/drawing/2014/main" id="{B335F4A6-626B-BAA3-6968-A923E0C6FF13}"/>
                </a:ext>
              </a:extLst>
            </p:cNvPr>
            <p:cNvCxnSpPr>
              <a:cxnSpLocks/>
            </p:cNvCxnSpPr>
            <p:nvPr/>
          </p:nvCxnSpPr>
          <p:spPr bwMode="auto">
            <a:xfrm>
              <a:off x="10131627" y="140075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89" name="TextBox 88">
              <a:extLst>
                <a:ext uri="{FF2B5EF4-FFF2-40B4-BE49-F238E27FC236}">
                  <a16:creationId xmlns:a16="http://schemas.microsoft.com/office/drawing/2014/main" id="{1B2FB6D1-C606-3B7E-B500-7AAC805F1D22}"/>
                </a:ext>
              </a:extLst>
            </p:cNvPr>
            <p:cNvSpPr txBox="1"/>
            <p:nvPr/>
          </p:nvSpPr>
          <p:spPr>
            <a:xfrm>
              <a:off x="10885865" y="1255840"/>
              <a:ext cx="761786" cy="311366"/>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2027</a:t>
              </a:r>
            </a:p>
          </p:txBody>
        </p:sp>
        <p:sp>
          <p:nvSpPr>
            <p:cNvPr id="90" name="Chevron 58">
              <a:extLst>
                <a:ext uri="{FF2B5EF4-FFF2-40B4-BE49-F238E27FC236}">
                  <a16:creationId xmlns:a16="http://schemas.microsoft.com/office/drawing/2014/main" id="{93073914-FD48-19C4-35C1-38476EF7E196}"/>
                </a:ext>
              </a:extLst>
            </p:cNvPr>
            <p:cNvSpPr/>
            <p:nvPr/>
          </p:nvSpPr>
          <p:spPr bwMode="auto">
            <a:xfrm>
              <a:off x="10701868" y="5087995"/>
              <a:ext cx="1137920" cy="3251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5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5GA ASN.1 &amp; Open APIs </a:t>
              </a:r>
            </a:p>
          </p:txBody>
        </p:sp>
        <p:sp>
          <p:nvSpPr>
            <p:cNvPr id="91" name="Thought Bubble: Cloud 90">
              <a:extLst>
                <a:ext uri="{FF2B5EF4-FFF2-40B4-BE49-F238E27FC236}">
                  <a16:creationId xmlns:a16="http://schemas.microsoft.com/office/drawing/2014/main" id="{1456E982-0168-4FD9-AB36-D1ABB82A5599}"/>
                </a:ext>
              </a:extLst>
            </p:cNvPr>
            <p:cNvSpPr/>
            <p:nvPr/>
          </p:nvSpPr>
          <p:spPr bwMode="auto">
            <a:xfrm>
              <a:off x="4021639" y="2770897"/>
              <a:ext cx="1355066" cy="47720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sp>
          <p:nvSpPr>
            <p:cNvPr id="92" name="TextBox 91">
              <a:extLst>
                <a:ext uri="{FF2B5EF4-FFF2-40B4-BE49-F238E27FC236}">
                  <a16:creationId xmlns:a16="http://schemas.microsoft.com/office/drawing/2014/main" id="{8B379C79-EDBD-AB6C-9B2A-61C4B6901748}"/>
                </a:ext>
              </a:extLst>
            </p:cNvPr>
            <p:cNvSpPr txBox="1"/>
            <p:nvPr/>
          </p:nvSpPr>
          <p:spPr>
            <a:xfrm>
              <a:off x="4027877" y="2903329"/>
              <a:ext cx="1413367" cy="23810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St.2 SID </a:t>
              </a:r>
              <a:r>
                <a:rPr kumimoji="0" lang="fr-FR" sz="7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def</a:t>
              </a: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TBD</a:t>
              </a:r>
            </a:p>
          </p:txBody>
        </p:sp>
        <p:sp>
          <p:nvSpPr>
            <p:cNvPr id="93" name="Thought Bubble: Cloud 92">
              <a:extLst>
                <a:ext uri="{FF2B5EF4-FFF2-40B4-BE49-F238E27FC236}">
                  <a16:creationId xmlns:a16="http://schemas.microsoft.com/office/drawing/2014/main" id="{67DA38F2-75E6-5AC4-735A-247478A70818}"/>
                </a:ext>
              </a:extLst>
            </p:cNvPr>
            <p:cNvSpPr/>
            <p:nvPr/>
          </p:nvSpPr>
          <p:spPr bwMode="auto">
            <a:xfrm>
              <a:off x="6983164" y="5043246"/>
              <a:ext cx="1307905" cy="488894"/>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endParaRPr>
            </a:p>
          </p:txBody>
        </p:sp>
        <p:sp>
          <p:nvSpPr>
            <p:cNvPr id="94" name="TextBox 93">
              <a:extLst>
                <a:ext uri="{FF2B5EF4-FFF2-40B4-BE49-F238E27FC236}">
                  <a16:creationId xmlns:a16="http://schemas.microsoft.com/office/drawing/2014/main" id="{FE325BAF-941E-0ABA-10DE-4F274419C881}"/>
                </a:ext>
              </a:extLst>
            </p:cNvPr>
            <p:cNvSpPr txBox="1"/>
            <p:nvPr/>
          </p:nvSpPr>
          <p:spPr>
            <a:xfrm>
              <a:off x="6960871" y="5122282"/>
              <a:ext cx="1413367" cy="23810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St.3 SID </a:t>
              </a:r>
              <a:r>
                <a:rPr kumimoji="0" lang="fr-FR" sz="7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def</a:t>
              </a: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TBD</a:t>
              </a:r>
            </a:p>
          </p:txBody>
        </p:sp>
      </p:grpSp>
      <p:sp>
        <p:nvSpPr>
          <p:cNvPr id="2" name="Star: 5 Points 1">
            <a:extLst>
              <a:ext uri="{FF2B5EF4-FFF2-40B4-BE49-F238E27FC236}">
                <a16:creationId xmlns:a16="http://schemas.microsoft.com/office/drawing/2014/main" id="{72DD7790-93E6-D15C-894C-59B43D11EF3D}"/>
              </a:ext>
            </a:extLst>
          </p:cNvPr>
          <p:cNvSpPr/>
          <p:nvPr/>
        </p:nvSpPr>
        <p:spPr bwMode="auto">
          <a:xfrm>
            <a:off x="6185666" y="2896974"/>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defRPr/>
            </a:pPr>
            <a:endParaRPr lang="en-GB" dirty="0">
              <a:solidFill>
                <a:srgbClr val="FF0000"/>
              </a:solidFill>
              <a:latin typeface="Arial" charset="0"/>
            </a:endParaRPr>
          </a:p>
        </p:txBody>
      </p:sp>
      <p:sp>
        <p:nvSpPr>
          <p:cNvPr id="5" name="TextBox 1">
            <a:extLst>
              <a:ext uri="{FF2B5EF4-FFF2-40B4-BE49-F238E27FC236}">
                <a16:creationId xmlns:a16="http://schemas.microsoft.com/office/drawing/2014/main" id="{722D4ED5-C782-4873-556B-83BDC5B01714}"/>
              </a:ext>
            </a:extLst>
          </p:cNvPr>
          <p:cNvSpPr txBox="1">
            <a:spLocks noChangeArrowheads="1"/>
          </p:cNvSpPr>
          <p:nvPr/>
        </p:nvSpPr>
        <p:spPr bwMode="auto">
          <a:xfrm>
            <a:off x="5712527" y="3303175"/>
            <a:ext cx="1281178" cy="230832"/>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defRPr/>
            </a:pPr>
            <a:r>
              <a:rPr lang="en-GB" altLang="en-US" sz="900" b="1" dirty="0">
                <a:solidFill>
                  <a:srgbClr val="FF0000"/>
                </a:solidFill>
                <a:latin typeface="Montserrat" panose="00000500000000000000" pitchFamily="50" charset="0"/>
              </a:rPr>
              <a:t>Workshop 5GA SA</a:t>
            </a:r>
            <a:endParaRPr lang="en-GB" altLang="en-US" sz="900" dirty="0">
              <a:solidFill>
                <a:srgbClr val="FF0000"/>
              </a:solidFill>
              <a:latin typeface="Montserrat" panose="00000500000000000000" pitchFamily="50" charset="0"/>
            </a:endParaRPr>
          </a:p>
        </p:txBody>
      </p:sp>
      <p:sp>
        <p:nvSpPr>
          <p:cNvPr id="7" name="Star: 5 Points 6">
            <a:extLst>
              <a:ext uri="{FF2B5EF4-FFF2-40B4-BE49-F238E27FC236}">
                <a16:creationId xmlns:a16="http://schemas.microsoft.com/office/drawing/2014/main" id="{B0FC1943-FDA0-784C-63EE-2F8518633AAA}"/>
              </a:ext>
            </a:extLst>
          </p:cNvPr>
          <p:cNvSpPr/>
          <p:nvPr/>
        </p:nvSpPr>
        <p:spPr bwMode="auto">
          <a:xfrm>
            <a:off x="7304730" y="2875765"/>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a:lstStyle>
          <a:p>
            <a:pPr>
              <a:defRPr/>
            </a:pPr>
            <a:endParaRPr lang="en-GB" dirty="0">
              <a:solidFill>
                <a:srgbClr val="FF0000"/>
              </a:solidFill>
              <a:latin typeface="Arial" charset="0"/>
            </a:endParaRPr>
          </a:p>
        </p:txBody>
      </p:sp>
      <p:sp>
        <p:nvSpPr>
          <p:cNvPr id="16" name="TextBox 1">
            <a:extLst>
              <a:ext uri="{FF2B5EF4-FFF2-40B4-BE49-F238E27FC236}">
                <a16:creationId xmlns:a16="http://schemas.microsoft.com/office/drawing/2014/main" id="{398E3B6C-A17E-0447-FDAC-AD01E2ABA01E}"/>
              </a:ext>
            </a:extLst>
          </p:cNvPr>
          <p:cNvSpPr txBox="1">
            <a:spLocks noChangeArrowheads="1"/>
          </p:cNvSpPr>
          <p:nvPr/>
        </p:nvSpPr>
        <p:spPr bwMode="auto">
          <a:xfrm>
            <a:off x="6985394" y="3211799"/>
            <a:ext cx="1957985" cy="230832"/>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defPPr>
              <a:defRPr lang="en-GB"/>
            </a:defPPr>
            <a:lvl1pPr algn="l" rtl="0" eaLnBrk="0" fontAlgn="base" hangingPunct="0">
              <a:spcBef>
                <a:spcPct val="0"/>
              </a:spcBef>
              <a:spcAft>
                <a:spcPct val="0"/>
              </a:spcAft>
              <a:defRPr sz="1000" kern="1200">
                <a:solidFill>
                  <a:schemeClr val="dk1"/>
                </a:solidFill>
                <a:latin typeface="+mn-lt"/>
                <a:ea typeface="+mn-ea"/>
                <a:cs typeface="+mn-cs"/>
              </a:defRPr>
            </a:lvl1pPr>
            <a:lvl2pPr marL="455613" indent="1588" algn="l" rtl="0" eaLnBrk="0" fontAlgn="base" hangingPunct="0">
              <a:spcBef>
                <a:spcPct val="0"/>
              </a:spcBef>
              <a:spcAft>
                <a:spcPct val="0"/>
              </a:spcAft>
              <a:defRPr sz="1000" kern="1200">
                <a:solidFill>
                  <a:schemeClr val="dk1"/>
                </a:solidFill>
                <a:latin typeface="+mn-lt"/>
                <a:ea typeface="+mn-ea"/>
                <a:cs typeface="+mn-cs"/>
              </a:defRPr>
            </a:lvl2pPr>
            <a:lvl3pPr marL="912813" indent="1588" algn="l" rtl="0" eaLnBrk="0" fontAlgn="base" hangingPunct="0">
              <a:spcBef>
                <a:spcPct val="0"/>
              </a:spcBef>
              <a:spcAft>
                <a:spcPct val="0"/>
              </a:spcAft>
              <a:defRPr sz="1000" kern="1200">
                <a:solidFill>
                  <a:schemeClr val="dk1"/>
                </a:solidFill>
                <a:latin typeface="+mn-lt"/>
                <a:ea typeface="+mn-ea"/>
                <a:cs typeface="+mn-cs"/>
              </a:defRPr>
            </a:lvl3pPr>
            <a:lvl4pPr marL="1370013" indent="1588" algn="l" rtl="0" eaLnBrk="0" fontAlgn="base" hangingPunct="0">
              <a:spcBef>
                <a:spcPct val="0"/>
              </a:spcBef>
              <a:spcAft>
                <a:spcPct val="0"/>
              </a:spcAft>
              <a:defRPr sz="1000" kern="1200">
                <a:solidFill>
                  <a:schemeClr val="dk1"/>
                </a:solidFill>
                <a:latin typeface="+mn-lt"/>
                <a:ea typeface="+mn-ea"/>
                <a:cs typeface="+mn-cs"/>
              </a:defRPr>
            </a:lvl4pPr>
            <a:lvl5pPr marL="1827213" indent="1588" algn="l" rtl="0" eaLnBrk="0" fontAlgn="base" hangingPunct="0">
              <a:spcBef>
                <a:spcPct val="0"/>
              </a:spcBef>
              <a:spcAft>
                <a:spcPct val="0"/>
              </a:spcAft>
              <a:defRPr sz="1000" kern="1200">
                <a:solidFill>
                  <a:schemeClr val="dk1"/>
                </a:solidFill>
                <a:latin typeface="+mn-lt"/>
                <a:ea typeface="+mn-ea"/>
                <a:cs typeface="+mn-cs"/>
              </a:defRPr>
            </a:lvl5pPr>
            <a:lvl6pPr marL="2286000" algn="l" defTabSz="914400" rtl="0" eaLnBrk="1" latinLnBrk="0" hangingPunct="1">
              <a:defRPr sz="1000" kern="1200">
                <a:solidFill>
                  <a:schemeClr val="dk1"/>
                </a:solidFill>
                <a:latin typeface="+mn-lt"/>
                <a:ea typeface="+mn-ea"/>
                <a:cs typeface="+mn-cs"/>
              </a:defRPr>
            </a:lvl6pPr>
            <a:lvl7pPr marL="2743200" algn="l" defTabSz="914400" rtl="0" eaLnBrk="1" latinLnBrk="0" hangingPunct="1">
              <a:defRPr sz="1000" kern="1200">
                <a:solidFill>
                  <a:schemeClr val="dk1"/>
                </a:solidFill>
                <a:latin typeface="+mn-lt"/>
                <a:ea typeface="+mn-ea"/>
                <a:cs typeface="+mn-cs"/>
              </a:defRPr>
            </a:lvl7pPr>
            <a:lvl8pPr marL="3200400" algn="l" defTabSz="914400" rtl="0" eaLnBrk="1" latinLnBrk="0" hangingPunct="1">
              <a:defRPr sz="1000" kern="1200">
                <a:solidFill>
                  <a:schemeClr val="dk1"/>
                </a:solidFill>
                <a:latin typeface="+mn-lt"/>
                <a:ea typeface="+mn-ea"/>
                <a:cs typeface="+mn-cs"/>
              </a:defRPr>
            </a:lvl8pPr>
            <a:lvl9pPr marL="3657600" algn="l" defTabSz="914400" rtl="0" eaLnBrk="1" latinLnBrk="0" hangingPunct="1">
              <a:defRPr sz="1000" kern="1200">
                <a:solidFill>
                  <a:schemeClr val="dk1"/>
                </a:solidFill>
                <a:latin typeface="+mn-lt"/>
                <a:ea typeface="+mn-ea"/>
                <a:cs typeface="+mn-cs"/>
              </a:defRPr>
            </a:lvl9pPr>
          </a:lstStyle>
          <a:p>
            <a:pPr>
              <a:defRPr/>
            </a:pPr>
            <a:r>
              <a:rPr lang="en-GB" altLang="en-US" sz="900" b="1" dirty="0">
                <a:solidFill>
                  <a:srgbClr val="FF0000"/>
                </a:solidFill>
                <a:latin typeface="Montserrat" panose="00000500000000000000" pitchFamily="50" charset="0"/>
              </a:rPr>
              <a:t>5GA Rel-20 content definition</a:t>
            </a:r>
            <a:endParaRPr lang="en-GB" altLang="en-US" sz="900" dirty="0">
              <a:solidFill>
                <a:srgbClr val="FF0000"/>
              </a:solidFill>
              <a:latin typeface="Montserrat" panose="00000500000000000000" pitchFamily="50" charset="0"/>
            </a:endParaRPr>
          </a:p>
        </p:txBody>
      </p:sp>
    </p:spTree>
    <p:extLst>
      <p:ext uri="{BB962C8B-B14F-4D97-AF65-F5344CB8AC3E}">
        <p14:creationId xmlns:p14="http://schemas.microsoft.com/office/powerpoint/2010/main" val="2362438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46c98d88-e344-4ed4-8496-4ed7712e255d}" enabled="0" method="" siteId="{46c98d88-e344-4ed4-8496-4ed7712e255d}" removed="1"/>
</clbl:labelList>
</file>

<file path=docProps/app.xml><?xml version="1.0" encoding="utf-8"?>
<Properties xmlns="http://schemas.openxmlformats.org/officeDocument/2006/extended-properties" xmlns:vt="http://schemas.openxmlformats.org/officeDocument/2006/docPropsVTypes">
  <Template>Office Theme</Template>
  <TotalTime>57986</TotalTime>
  <Words>3662</Words>
  <Application>Microsoft Office PowerPoint</Application>
  <PresentationFormat>Widescreen</PresentationFormat>
  <Paragraphs>706</Paragraphs>
  <Slides>26</Slides>
  <Notes>2</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26</vt:i4>
      </vt:variant>
    </vt:vector>
  </HeadingPairs>
  <TitlesOfParts>
    <vt:vector size="40" baseType="lpstr">
      <vt:lpstr>Malgun Gothic</vt:lpstr>
      <vt:lpstr>MS PGothic</vt:lpstr>
      <vt:lpstr>SimSun</vt:lpstr>
      <vt:lpstr>Arial</vt:lpstr>
      <vt:lpstr>Calibri</vt:lpstr>
      <vt:lpstr>Calibri Light</vt:lpstr>
      <vt:lpstr>Helvetica Neue</vt:lpstr>
      <vt:lpstr>Intel Clear Light</vt:lpstr>
      <vt:lpstr>IntelOne Display Light</vt:lpstr>
      <vt:lpstr>Montserrat</vt:lpstr>
      <vt:lpstr>Times New Roman</vt:lpstr>
      <vt:lpstr>Office Theme</vt:lpstr>
      <vt:lpstr>1_Office Theme</vt:lpstr>
      <vt:lpstr>2_Office Theme</vt:lpstr>
      <vt:lpstr>3GPP TSG SA Report</vt:lpstr>
      <vt:lpstr>TSG SA Dates</vt:lpstr>
      <vt:lpstr>TSG SA Officials</vt:lpstr>
      <vt:lpstr>TSG SA Officials (NEW)</vt:lpstr>
      <vt:lpstr>PowerPoint Presentation</vt:lpstr>
      <vt:lpstr>Release 19 progress overview (1/2)</vt:lpstr>
      <vt:lpstr>Release 19 progress overview (2/2)</vt:lpstr>
      <vt:lpstr>Release 20: Introduction</vt:lpstr>
      <vt:lpstr>PowerPoint Presentation</vt:lpstr>
      <vt:lpstr>Release 20: 5G-Advanced Workshop</vt:lpstr>
      <vt:lpstr>PowerPoint Presentation</vt:lpstr>
      <vt:lpstr>Release 20 5GA progress overview (1/3)</vt:lpstr>
      <vt:lpstr>Release 20 5GA progress overview (2/3)</vt:lpstr>
      <vt:lpstr>Release 20 5GA progress overview (3/3)</vt:lpstr>
      <vt:lpstr>Overall 3GPP 6G Workplan</vt:lpstr>
      <vt:lpstr>3GPP Workshop on 6G</vt:lpstr>
      <vt:lpstr>3GPP &amp; O-RAN ALLIANCE Joint Workshop on 6G Coordination</vt:lpstr>
      <vt:lpstr>PowerPoint Presentation</vt:lpstr>
      <vt:lpstr>Rel-20 6G Study Status (1/2)</vt:lpstr>
      <vt:lpstr>Rel-20 6G Study Status (2/2)</vt:lpstr>
      <vt:lpstr>PowerPoint Presentation</vt:lpstr>
      <vt:lpstr>Cross TSG and SA Internal Coordination</vt:lpstr>
      <vt:lpstr>For PCG Information</vt:lpstr>
      <vt:lpstr>For PCG Action</vt:lpstr>
      <vt:lpstr>Acknowledgements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Jain, Puneet</cp:lastModifiedBy>
  <cp:revision>1000</cp:revision>
  <dcterms:created xsi:type="dcterms:W3CDTF">2010-02-05T13:52:04Z</dcterms:created>
  <dcterms:modified xsi:type="dcterms:W3CDTF">2025-05-07T17:36:31Z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1682069997</vt:lpwstr>
  </property>
</Properties>
</file>