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notesSlides/notesSlide8.xml" ContentType="application/vnd.openxmlformats-officedocument.presentationml.notesSlide+xml"/>
  <Override PartName="/ppt/charts/chart2.xml" ContentType="application/vnd.openxmlformats-officedocument.drawingml.chart+xml"/>
  <Override PartName="/ppt/notesSlides/notesSlide9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theme/themeOverride1.xml" ContentType="application/vnd.openxmlformats-officedocument.themeOverride+xml"/>
  <Override PartName="/ppt/charts/chart5.xml" ContentType="application/vnd.openxmlformats-officedocument.drawingml.chart+xml"/>
  <Override PartName="/ppt/theme/themeOverride2.xml" ContentType="application/vnd.openxmlformats-officedocument.themeOverr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42"/>
  </p:notesMasterIdLst>
  <p:handoutMasterIdLst>
    <p:handoutMasterId r:id="rId43"/>
  </p:handoutMasterIdLst>
  <p:sldIdLst>
    <p:sldId id="341" r:id="rId5"/>
    <p:sldId id="494" r:id="rId6"/>
    <p:sldId id="510" r:id="rId7"/>
    <p:sldId id="927" r:id="rId8"/>
    <p:sldId id="525" r:id="rId9"/>
    <p:sldId id="513" r:id="rId10"/>
    <p:sldId id="496" r:id="rId11"/>
    <p:sldId id="491" r:id="rId12"/>
    <p:sldId id="372" r:id="rId13"/>
    <p:sldId id="387" r:id="rId14"/>
    <p:sldId id="371" r:id="rId15"/>
    <p:sldId id="454" r:id="rId16"/>
    <p:sldId id="922" r:id="rId17"/>
    <p:sldId id="497" r:id="rId18"/>
    <p:sldId id="448" r:id="rId19"/>
    <p:sldId id="586" r:id="rId20"/>
    <p:sldId id="1130" r:id="rId21"/>
    <p:sldId id="1125" r:id="rId22"/>
    <p:sldId id="917" r:id="rId23"/>
    <p:sldId id="1132" r:id="rId24"/>
    <p:sldId id="1128" r:id="rId25"/>
    <p:sldId id="924" r:id="rId26"/>
    <p:sldId id="915" r:id="rId27"/>
    <p:sldId id="1131" r:id="rId28"/>
    <p:sldId id="498" r:id="rId29"/>
    <p:sldId id="365" r:id="rId30"/>
    <p:sldId id="464" r:id="rId31"/>
    <p:sldId id="406" r:id="rId32"/>
    <p:sldId id="490" r:id="rId33"/>
    <p:sldId id="472" r:id="rId34"/>
    <p:sldId id="420" r:id="rId35"/>
    <p:sldId id="489" r:id="rId36"/>
    <p:sldId id="422" r:id="rId37"/>
    <p:sldId id="1133" r:id="rId38"/>
    <p:sldId id="423" r:id="rId39"/>
    <p:sldId id="430" r:id="rId40"/>
    <p:sldId id="501" r:id="rId41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99FF"/>
    <a:srgbClr val="00FF00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055" autoAdjust="0"/>
    <p:restoredTop sz="84082" autoAdjust="0"/>
  </p:normalViewPr>
  <p:slideViewPr>
    <p:cSldViewPr snapToGrid="0">
      <p:cViewPr varScale="1">
        <p:scale>
          <a:sx n="79" d="100"/>
          <a:sy n="79" d="100"/>
        </p:scale>
        <p:origin x="571" y="72"/>
      </p:cViewPr>
      <p:guideLst>
        <p:guide orient="horz" pos="2137"/>
        <p:guide pos="3840"/>
      </p:guideLst>
    </p:cSldViewPr>
  </p:slideViewPr>
  <p:outlineViewPr>
    <p:cViewPr>
      <p:scale>
        <a:sx n="33" d="100"/>
        <a:sy n="33" d="100"/>
      </p:scale>
      <p:origin x="0" y="-872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handoutMaster" Target="handoutMasters/handoutMaster1.xml"/><Relationship Id="rId48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drian Scrase" userId="c433f16e-0562-4556-87af-24c4f609effe" providerId="ADAL" clId="{CD736FF2-1B6E-42A6-A50B-6D7D2047D083}"/>
    <pc:docChg chg="modMainMaster">
      <pc:chgData name="Adrian Scrase" userId="c433f16e-0562-4556-87af-24c4f609effe" providerId="ADAL" clId="{CD736FF2-1B6E-42A6-A50B-6D7D2047D083}" dt="2023-04-26T07:46:24.246" v="3" actId="20577"/>
      <pc:docMkLst>
        <pc:docMk/>
      </pc:docMkLst>
      <pc:sldMasterChg chg="modSp mod">
        <pc:chgData name="Adrian Scrase" userId="c433f16e-0562-4556-87af-24c4f609effe" providerId="ADAL" clId="{CD736FF2-1B6E-42A6-A50B-6D7D2047D083}" dt="2023-04-26T07:46:24.246" v="3" actId="20577"/>
        <pc:sldMasterMkLst>
          <pc:docMk/>
          <pc:sldMasterMk cId="0" sldId="2147485146"/>
        </pc:sldMasterMkLst>
        <pc:spChg chg="mod">
          <ac:chgData name="Adrian Scrase" userId="c433f16e-0562-4556-87af-24c4f609effe" providerId="ADAL" clId="{CD736FF2-1B6E-42A6-A50B-6D7D2047D083}" dt="2023-04-26T07:46:24.246" v="3" actId="20577"/>
          <ac:spMkLst>
            <pc:docMk/>
            <pc:sldMasterMk cId="0" sldId="2147485146"/>
            <ac:spMk id="13" creationId="{00000000-0000-0000-0000-000000000000}"/>
          </ac:spMkLst>
        </pc:sp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3GPP\TSG\TSG%20CT\CT%20Tools\number%20of%20CRs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3GPP\TSG\TSG%20CT\CT%20Tools\number%20of%20CRs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D:\3GPP\TSG\TSG%20CT\CT%20Tools\number%20of%20CRs.xlsx" TargetMode="Externa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oleObject" Target="file:///D:\3GPP\TSG\TSG%20CT\CT%20Tools\number%20of%20CRs.xlsx" TargetMode="External"/><Relationship Id="rId1" Type="http://schemas.openxmlformats.org/officeDocument/2006/relationships/themeOverride" Target="../theme/themeOverride1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oleObject" Target="file:///D:\3GPP\TSG\TSG%20CT\CT%20Tools\number%20of%20CRs.xlsx" TargetMode="External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Feuil1!$B$1</c:f>
              <c:strCache>
                <c:ptCount val="1"/>
                <c:pt idx="0">
                  <c:v>Rel-15 CRs (BCF)</c:v>
                </c:pt>
              </c:strCache>
            </c:strRef>
          </c:tx>
          <c:invertIfNegative val="0"/>
          <c:cat>
            <c:strRef>
              <c:f>Feuil1!$A$2:$A$25</c:f>
              <c:strCache>
                <c:ptCount val="24"/>
                <c:pt idx="0">
                  <c:v>#76</c:v>
                </c:pt>
                <c:pt idx="1">
                  <c:v>#77</c:v>
                </c:pt>
                <c:pt idx="2">
                  <c:v>#78</c:v>
                </c:pt>
                <c:pt idx="3">
                  <c:v>#79</c:v>
                </c:pt>
                <c:pt idx="4">
                  <c:v>#80</c:v>
                </c:pt>
                <c:pt idx="5">
                  <c:v>#81</c:v>
                </c:pt>
                <c:pt idx="6">
                  <c:v>#82</c:v>
                </c:pt>
                <c:pt idx="7">
                  <c:v>#83</c:v>
                </c:pt>
                <c:pt idx="8">
                  <c:v>#84</c:v>
                </c:pt>
                <c:pt idx="9">
                  <c:v>#85</c:v>
                </c:pt>
                <c:pt idx="10">
                  <c:v>#86</c:v>
                </c:pt>
                <c:pt idx="11">
                  <c:v>#87</c:v>
                </c:pt>
                <c:pt idx="12">
                  <c:v>#88</c:v>
                </c:pt>
                <c:pt idx="13">
                  <c:v>#89</c:v>
                </c:pt>
                <c:pt idx="14">
                  <c:v>#90</c:v>
                </c:pt>
                <c:pt idx="15">
                  <c:v>#91</c:v>
                </c:pt>
                <c:pt idx="16">
                  <c:v>#92</c:v>
                </c:pt>
                <c:pt idx="17">
                  <c:v>#93</c:v>
                </c:pt>
                <c:pt idx="18">
                  <c:v>#94</c:v>
                </c:pt>
                <c:pt idx="19">
                  <c:v>#95</c:v>
                </c:pt>
                <c:pt idx="20">
                  <c:v>#96</c:v>
                </c:pt>
                <c:pt idx="21">
                  <c:v>#97</c:v>
                </c:pt>
                <c:pt idx="22">
                  <c:v>#98</c:v>
                </c:pt>
                <c:pt idx="23">
                  <c:v>#99</c:v>
                </c:pt>
              </c:strCache>
            </c:strRef>
          </c:cat>
          <c:val>
            <c:numRef>
              <c:f>Feuil1!$B$2:$B$25</c:f>
              <c:numCache>
                <c:formatCode>General</c:formatCode>
                <c:ptCount val="24"/>
                <c:pt idx="0">
                  <c:v>19</c:v>
                </c:pt>
                <c:pt idx="1">
                  <c:v>71</c:v>
                </c:pt>
                <c:pt idx="2">
                  <c:v>182</c:v>
                </c:pt>
                <c:pt idx="3">
                  <c:v>201</c:v>
                </c:pt>
                <c:pt idx="4">
                  <c:v>285</c:v>
                </c:pt>
                <c:pt idx="5">
                  <c:v>1100</c:v>
                </c:pt>
                <c:pt idx="6">
                  <c:v>1196</c:v>
                </c:pt>
                <c:pt idx="7">
                  <c:v>493</c:v>
                </c:pt>
                <c:pt idx="8">
                  <c:v>381</c:v>
                </c:pt>
                <c:pt idx="9">
                  <c:v>120</c:v>
                </c:pt>
                <c:pt idx="10">
                  <c:v>115</c:v>
                </c:pt>
                <c:pt idx="11">
                  <c:v>24</c:v>
                </c:pt>
                <c:pt idx="12">
                  <c:v>148</c:v>
                </c:pt>
                <c:pt idx="13">
                  <c:v>82</c:v>
                </c:pt>
                <c:pt idx="14">
                  <c:v>68</c:v>
                </c:pt>
                <c:pt idx="15">
                  <c:v>36</c:v>
                </c:pt>
                <c:pt idx="16">
                  <c:v>25</c:v>
                </c:pt>
                <c:pt idx="17">
                  <c:v>16</c:v>
                </c:pt>
                <c:pt idx="18">
                  <c:v>10</c:v>
                </c:pt>
                <c:pt idx="19">
                  <c:v>12</c:v>
                </c:pt>
                <c:pt idx="20">
                  <c:v>17</c:v>
                </c:pt>
                <c:pt idx="21">
                  <c:v>11</c:v>
                </c:pt>
                <c:pt idx="22">
                  <c:v>10</c:v>
                </c:pt>
                <c:pt idx="23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19E-4BBD-885E-5E7A0824AAF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60256352"/>
        <c:axId val="360264936"/>
      </c:barChart>
      <c:catAx>
        <c:axId val="36025635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360264936"/>
        <c:crosses val="autoZero"/>
        <c:auto val="1"/>
        <c:lblAlgn val="ctr"/>
        <c:lblOffset val="100"/>
        <c:noMultiLvlLbl val="0"/>
      </c:catAx>
      <c:valAx>
        <c:axId val="36026493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60256352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plotArea>
      <c:layout/>
      <c:barChart>
        <c:barDir val="col"/>
        <c:grouping val="clustered"/>
        <c:varyColors val="0"/>
        <c:ser>
          <c:idx val="1"/>
          <c:order val="0"/>
          <c:tx>
            <c:strRef>
              <c:f>Feuil1!$C$1</c:f>
              <c:strCache>
                <c:ptCount val="1"/>
                <c:pt idx="0">
                  <c:v>Rel-16 CRs (BCF)</c:v>
                </c:pt>
              </c:strCache>
            </c:strRef>
          </c:tx>
          <c:invertIfNegative val="0"/>
          <c:cat>
            <c:strRef>
              <c:f>Feuil1!$A$8:$A$25</c:f>
              <c:strCache>
                <c:ptCount val="18"/>
                <c:pt idx="0">
                  <c:v>#82</c:v>
                </c:pt>
                <c:pt idx="1">
                  <c:v>#83</c:v>
                </c:pt>
                <c:pt idx="2">
                  <c:v>#84</c:v>
                </c:pt>
                <c:pt idx="3">
                  <c:v>#85</c:v>
                </c:pt>
                <c:pt idx="4">
                  <c:v>#86</c:v>
                </c:pt>
                <c:pt idx="5">
                  <c:v>#87</c:v>
                </c:pt>
                <c:pt idx="6">
                  <c:v>#88</c:v>
                </c:pt>
                <c:pt idx="7">
                  <c:v>#89</c:v>
                </c:pt>
                <c:pt idx="8">
                  <c:v>#90</c:v>
                </c:pt>
                <c:pt idx="9">
                  <c:v>#91</c:v>
                </c:pt>
                <c:pt idx="10">
                  <c:v>#92</c:v>
                </c:pt>
                <c:pt idx="11">
                  <c:v>#93</c:v>
                </c:pt>
                <c:pt idx="12">
                  <c:v>#94</c:v>
                </c:pt>
                <c:pt idx="13">
                  <c:v>#95</c:v>
                </c:pt>
                <c:pt idx="14">
                  <c:v>#96</c:v>
                </c:pt>
                <c:pt idx="15">
                  <c:v>#97</c:v>
                </c:pt>
                <c:pt idx="16">
                  <c:v>#98</c:v>
                </c:pt>
                <c:pt idx="17">
                  <c:v>#99</c:v>
                </c:pt>
              </c:strCache>
            </c:strRef>
          </c:cat>
          <c:val>
            <c:numRef>
              <c:f>Feuil1!$C$8:$C$25</c:f>
              <c:numCache>
                <c:formatCode>General</c:formatCode>
                <c:ptCount val="18"/>
                <c:pt idx="0">
                  <c:v>22</c:v>
                </c:pt>
                <c:pt idx="1">
                  <c:v>75</c:v>
                </c:pt>
                <c:pt idx="2">
                  <c:v>403</c:v>
                </c:pt>
                <c:pt idx="3">
                  <c:v>523</c:v>
                </c:pt>
                <c:pt idx="4">
                  <c:v>844</c:v>
                </c:pt>
                <c:pt idx="5">
                  <c:v>763</c:v>
                </c:pt>
                <c:pt idx="6">
                  <c:v>1519</c:v>
                </c:pt>
                <c:pt idx="7">
                  <c:v>544</c:v>
                </c:pt>
                <c:pt idx="8">
                  <c:v>489</c:v>
                </c:pt>
                <c:pt idx="9">
                  <c:v>328</c:v>
                </c:pt>
                <c:pt idx="10">
                  <c:v>209</c:v>
                </c:pt>
                <c:pt idx="11">
                  <c:v>117</c:v>
                </c:pt>
                <c:pt idx="12">
                  <c:v>83</c:v>
                </c:pt>
                <c:pt idx="13">
                  <c:v>120</c:v>
                </c:pt>
                <c:pt idx="14">
                  <c:v>60</c:v>
                </c:pt>
                <c:pt idx="15">
                  <c:v>48</c:v>
                </c:pt>
                <c:pt idx="16">
                  <c:v>37</c:v>
                </c:pt>
                <c:pt idx="17">
                  <c:v>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1BD-4623-9CC3-2B4A447B1F9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60336968"/>
        <c:axId val="360337352"/>
      </c:barChart>
      <c:catAx>
        <c:axId val="36033696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360337352"/>
        <c:crosses val="autoZero"/>
        <c:auto val="1"/>
        <c:lblAlgn val="ctr"/>
        <c:lblOffset val="100"/>
        <c:noMultiLvlLbl val="0"/>
      </c:catAx>
      <c:valAx>
        <c:axId val="36033735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60336968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plotArea>
      <c:layout>
        <c:manualLayout>
          <c:layoutTarget val="inner"/>
          <c:xMode val="edge"/>
          <c:yMode val="edge"/>
          <c:x val="0.17970990559295302"/>
          <c:y val="0.15054073925916328"/>
          <c:w val="0.73628342429766469"/>
          <c:h val="0.75983204545646621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Feuil1!$D$1</c:f>
              <c:strCache>
                <c:ptCount val="1"/>
                <c:pt idx="0">
                  <c:v>Rel-17 CRs (BCF)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invertIfNegative val="0"/>
          <c:cat>
            <c:strRef>
              <c:f>Feuil1!$A$15:$A$25</c:f>
              <c:strCache>
                <c:ptCount val="11"/>
                <c:pt idx="0">
                  <c:v>#89</c:v>
                </c:pt>
                <c:pt idx="1">
                  <c:v>#90</c:v>
                </c:pt>
                <c:pt idx="2">
                  <c:v>#91</c:v>
                </c:pt>
                <c:pt idx="3">
                  <c:v>#92</c:v>
                </c:pt>
                <c:pt idx="4">
                  <c:v>#93</c:v>
                </c:pt>
                <c:pt idx="5">
                  <c:v>#94</c:v>
                </c:pt>
                <c:pt idx="6">
                  <c:v>#95</c:v>
                </c:pt>
                <c:pt idx="7">
                  <c:v>#96</c:v>
                </c:pt>
                <c:pt idx="8">
                  <c:v>#97</c:v>
                </c:pt>
                <c:pt idx="9">
                  <c:v>#98</c:v>
                </c:pt>
                <c:pt idx="10">
                  <c:v>#99</c:v>
                </c:pt>
              </c:strCache>
            </c:strRef>
          </c:cat>
          <c:val>
            <c:numRef>
              <c:f>Feuil1!$D$15:$D$25</c:f>
              <c:numCache>
                <c:formatCode>General</c:formatCode>
                <c:ptCount val="11"/>
                <c:pt idx="0">
                  <c:v>132</c:v>
                </c:pt>
                <c:pt idx="1">
                  <c:v>266</c:v>
                </c:pt>
                <c:pt idx="2">
                  <c:v>529</c:v>
                </c:pt>
                <c:pt idx="3">
                  <c:v>818</c:v>
                </c:pt>
                <c:pt idx="4">
                  <c:v>661</c:v>
                </c:pt>
                <c:pt idx="5">
                  <c:v>956</c:v>
                </c:pt>
                <c:pt idx="6">
                  <c:v>1275</c:v>
                </c:pt>
                <c:pt idx="7">
                  <c:v>1220</c:v>
                </c:pt>
                <c:pt idx="8">
                  <c:v>730</c:v>
                </c:pt>
                <c:pt idx="9">
                  <c:v>420</c:v>
                </c:pt>
                <c:pt idx="10">
                  <c:v>177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28E-41E9-BFFC-FCBA4449B7B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60375560"/>
        <c:axId val="360375944"/>
      </c:barChart>
      <c:catAx>
        <c:axId val="36037556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360375944"/>
        <c:crosses val="autoZero"/>
        <c:auto val="1"/>
        <c:lblAlgn val="ctr"/>
        <c:lblOffset val="100"/>
        <c:noMultiLvlLbl val="0"/>
      </c:catAx>
      <c:valAx>
        <c:axId val="36037594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6037556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overlay val="0"/>
    </c:title>
    <c:autoTitleDeleted val="0"/>
    <c:plotArea>
      <c:layout/>
      <c:barChart>
        <c:barDir val="col"/>
        <c:grouping val="clustered"/>
        <c:varyColors val="0"/>
        <c:ser>
          <c:idx val="1"/>
          <c:order val="0"/>
          <c:tx>
            <c:strRef>
              <c:f>Feuil1!$E$1</c:f>
              <c:strCache>
                <c:ptCount val="1"/>
                <c:pt idx="0">
                  <c:v>Rel-18 CRs (BCF)</c:v>
                </c:pt>
              </c:strCache>
            </c:strRef>
          </c:tx>
          <c:invertIfNegative val="0"/>
          <c:cat>
            <c:strRef>
              <c:f>Feuil1!$A$23:$A$25</c:f>
              <c:strCache>
                <c:ptCount val="3"/>
                <c:pt idx="0">
                  <c:v>#97</c:v>
                </c:pt>
                <c:pt idx="1">
                  <c:v>#98</c:v>
                </c:pt>
                <c:pt idx="2">
                  <c:v>#99</c:v>
                </c:pt>
              </c:strCache>
            </c:strRef>
          </c:cat>
          <c:val>
            <c:numRef>
              <c:f>Feuil1!$E$23:$E$25</c:f>
              <c:numCache>
                <c:formatCode>General</c:formatCode>
                <c:ptCount val="3"/>
                <c:pt idx="0">
                  <c:v>103</c:v>
                </c:pt>
                <c:pt idx="1">
                  <c:v>482</c:v>
                </c:pt>
                <c:pt idx="2">
                  <c:v>688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24B-45CF-B0CD-2CED6885529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60336968"/>
        <c:axId val="360337352"/>
      </c:barChart>
      <c:catAx>
        <c:axId val="36033696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360337352"/>
        <c:crosses val="autoZero"/>
        <c:auto val="1"/>
        <c:lblAlgn val="ctr"/>
        <c:lblOffset val="100"/>
        <c:noMultiLvlLbl val="0"/>
      </c:catAx>
      <c:valAx>
        <c:axId val="36033735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60336968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fr-FR"/>
              <a:t>Number of Approved</a:t>
            </a:r>
            <a:r>
              <a:rPr lang="fr-FR" baseline="0"/>
              <a:t> CRs</a:t>
            </a:r>
            <a:endParaRPr lang="fr-FR"/>
          </a:p>
        </c:rich>
      </c:tx>
      <c:overlay val="0"/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Feuil1!$B$1</c:f>
              <c:strCache>
                <c:ptCount val="1"/>
                <c:pt idx="0">
                  <c:v>Rel-15 CRs (BCF)</c:v>
                </c:pt>
              </c:strCache>
            </c:strRef>
          </c:tx>
          <c:invertIfNegative val="0"/>
          <c:cat>
            <c:strRef>
              <c:f>Feuil1!$A$14:$A$25</c:f>
              <c:strCache>
                <c:ptCount val="12"/>
                <c:pt idx="0">
                  <c:v>#88</c:v>
                </c:pt>
                <c:pt idx="1">
                  <c:v>#89</c:v>
                </c:pt>
                <c:pt idx="2">
                  <c:v>#90</c:v>
                </c:pt>
                <c:pt idx="3">
                  <c:v>#91</c:v>
                </c:pt>
                <c:pt idx="4">
                  <c:v>#92</c:v>
                </c:pt>
                <c:pt idx="5">
                  <c:v>#93</c:v>
                </c:pt>
                <c:pt idx="6">
                  <c:v>#94</c:v>
                </c:pt>
                <c:pt idx="7">
                  <c:v>#95</c:v>
                </c:pt>
                <c:pt idx="8">
                  <c:v>#96</c:v>
                </c:pt>
                <c:pt idx="9">
                  <c:v>#97</c:v>
                </c:pt>
                <c:pt idx="10">
                  <c:v>#98</c:v>
                </c:pt>
                <c:pt idx="11">
                  <c:v>#99</c:v>
                </c:pt>
              </c:strCache>
            </c:strRef>
          </c:cat>
          <c:val>
            <c:numRef>
              <c:f>Feuil1!$B$14:$B$25</c:f>
              <c:numCache>
                <c:formatCode>General</c:formatCode>
                <c:ptCount val="12"/>
                <c:pt idx="0">
                  <c:v>148</c:v>
                </c:pt>
                <c:pt idx="1">
                  <c:v>82</c:v>
                </c:pt>
                <c:pt idx="2">
                  <c:v>68</c:v>
                </c:pt>
                <c:pt idx="3">
                  <c:v>36</c:v>
                </c:pt>
                <c:pt idx="4">
                  <c:v>25</c:v>
                </c:pt>
                <c:pt idx="5">
                  <c:v>16</c:v>
                </c:pt>
                <c:pt idx="6">
                  <c:v>10</c:v>
                </c:pt>
                <c:pt idx="7">
                  <c:v>12</c:v>
                </c:pt>
                <c:pt idx="8">
                  <c:v>17</c:v>
                </c:pt>
                <c:pt idx="9">
                  <c:v>11</c:v>
                </c:pt>
                <c:pt idx="10">
                  <c:v>10</c:v>
                </c:pt>
                <c:pt idx="11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77E-4083-AAFB-14F0586C6F6D}"/>
            </c:ext>
          </c:extLst>
        </c:ser>
        <c:ser>
          <c:idx val="1"/>
          <c:order val="1"/>
          <c:tx>
            <c:strRef>
              <c:f>Feuil1!$C$1</c:f>
              <c:strCache>
                <c:ptCount val="1"/>
                <c:pt idx="0">
                  <c:v>Rel-16 CRs (BCF)</c:v>
                </c:pt>
              </c:strCache>
            </c:strRef>
          </c:tx>
          <c:invertIfNegative val="0"/>
          <c:cat>
            <c:strRef>
              <c:f>Feuil1!$A$14:$A$25</c:f>
              <c:strCache>
                <c:ptCount val="12"/>
                <c:pt idx="0">
                  <c:v>#88</c:v>
                </c:pt>
                <c:pt idx="1">
                  <c:v>#89</c:v>
                </c:pt>
                <c:pt idx="2">
                  <c:v>#90</c:v>
                </c:pt>
                <c:pt idx="3">
                  <c:v>#91</c:v>
                </c:pt>
                <c:pt idx="4">
                  <c:v>#92</c:v>
                </c:pt>
                <c:pt idx="5">
                  <c:v>#93</c:v>
                </c:pt>
                <c:pt idx="6">
                  <c:v>#94</c:v>
                </c:pt>
                <c:pt idx="7">
                  <c:v>#95</c:v>
                </c:pt>
                <c:pt idx="8">
                  <c:v>#96</c:v>
                </c:pt>
                <c:pt idx="9">
                  <c:v>#97</c:v>
                </c:pt>
                <c:pt idx="10">
                  <c:v>#98</c:v>
                </c:pt>
                <c:pt idx="11">
                  <c:v>#99</c:v>
                </c:pt>
              </c:strCache>
            </c:strRef>
          </c:cat>
          <c:val>
            <c:numRef>
              <c:f>Feuil1!$C$14:$C$25</c:f>
              <c:numCache>
                <c:formatCode>General</c:formatCode>
                <c:ptCount val="12"/>
                <c:pt idx="0">
                  <c:v>1519</c:v>
                </c:pt>
                <c:pt idx="1">
                  <c:v>544</c:v>
                </c:pt>
                <c:pt idx="2">
                  <c:v>489</c:v>
                </c:pt>
                <c:pt idx="3">
                  <c:v>328</c:v>
                </c:pt>
                <c:pt idx="4">
                  <c:v>209</c:v>
                </c:pt>
                <c:pt idx="5">
                  <c:v>117</c:v>
                </c:pt>
                <c:pt idx="6">
                  <c:v>83</c:v>
                </c:pt>
                <c:pt idx="7">
                  <c:v>120</c:v>
                </c:pt>
                <c:pt idx="8">
                  <c:v>60</c:v>
                </c:pt>
                <c:pt idx="9">
                  <c:v>48</c:v>
                </c:pt>
                <c:pt idx="10">
                  <c:v>37</c:v>
                </c:pt>
                <c:pt idx="11">
                  <c:v>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77E-4083-AAFB-14F0586C6F6D}"/>
            </c:ext>
          </c:extLst>
        </c:ser>
        <c:ser>
          <c:idx val="2"/>
          <c:order val="2"/>
          <c:tx>
            <c:strRef>
              <c:f>Feuil1!$D$1</c:f>
              <c:strCache>
                <c:ptCount val="1"/>
                <c:pt idx="0">
                  <c:v>Rel-17 CRs (BCF)</c:v>
                </c:pt>
              </c:strCache>
            </c:strRef>
          </c:tx>
          <c:invertIfNegative val="0"/>
          <c:cat>
            <c:strRef>
              <c:f>Feuil1!$A$14:$A$25</c:f>
              <c:strCache>
                <c:ptCount val="12"/>
                <c:pt idx="0">
                  <c:v>#88</c:v>
                </c:pt>
                <c:pt idx="1">
                  <c:v>#89</c:v>
                </c:pt>
                <c:pt idx="2">
                  <c:v>#90</c:v>
                </c:pt>
                <c:pt idx="3">
                  <c:v>#91</c:v>
                </c:pt>
                <c:pt idx="4">
                  <c:v>#92</c:v>
                </c:pt>
                <c:pt idx="5">
                  <c:v>#93</c:v>
                </c:pt>
                <c:pt idx="6">
                  <c:v>#94</c:v>
                </c:pt>
                <c:pt idx="7">
                  <c:v>#95</c:v>
                </c:pt>
                <c:pt idx="8">
                  <c:v>#96</c:v>
                </c:pt>
                <c:pt idx="9">
                  <c:v>#97</c:v>
                </c:pt>
                <c:pt idx="10">
                  <c:v>#98</c:v>
                </c:pt>
                <c:pt idx="11">
                  <c:v>#99</c:v>
                </c:pt>
              </c:strCache>
            </c:strRef>
          </c:cat>
          <c:val>
            <c:numRef>
              <c:f>Feuil1!$D$14:$D$25</c:f>
              <c:numCache>
                <c:formatCode>General</c:formatCode>
                <c:ptCount val="12"/>
                <c:pt idx="1">
                  <c:v>132</c:v>
                </c:pt>
                <c:pt idx="2">
                  <c:v>266</c:v>
                </c:pt>
                <c:pt idx="3">
                  <c:v>529</c:v>
                </c:pt>
                <c:pt idx="4">
                  <c:v>818</c:v>
                </c:pt>
                <c:pt idx="5">
                  <c:v>661</c:v>
                </c:pt>
                <c:pt idx="6">
                  <c:v>956</c:v>
                </c:pt>
                <c:pt idx="7">
                  <c:v>1275</c:v>
                </c:pt>
                <c:pt idx="8">
                  <c:v>1220</c:v>
                </c:pt>
                <c:pt idx="9">
                  <c:v>730</c:v>
                </c:pt>
                <c:pt idx="10">
                  <c:v>420</c:v>
                </c:pt>
                <c:pt idx="11">
                  <c:v>177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77E-4083-AAFB-14F0586C6F6D}"/>
            </c:ext>
          </c:extLst>
        </c:ser>
        <c:ser>
          <c:idx val="3"/>
          <c:order val="3"/>
          <c:tx>
            <c:strRef>
              <c:f>Feuil1!$E$1</c:f>
              <c:strCache>
                <c:ptCount val="1"/>
                <c:pt idx="0">
                  <c:v>Rel-18 CRs (BCF)</c:v>
                </c:pt>
              </c:strCache>
            </c:strRef>
          </c:tx>
          <c:invertIfNegative val="0"/>
          <c:cat>
            <c:strRef>
              <c:f>Feuil1!$A$14:$A$25</c:f>
              <c:strCache>
                <c:ptCount val="12"/>
                <c:pt idx="0">
                  <c:v>#88</c:v>
                </c:pt>
                <c:pt idx="1">
                  <c:v>#89</c:v>
                </c:pt>
                <c:pt idx="2">
                  <c:v>#90</c:v>
                </c:pt>
                <c:pt idx="3">
                  <c:v>#91</c:v>
                </c:pt>
                <c:pt idx="4">
                  <c:v>#92</c:v>
                </c:pt>
                <c:pt idx="5">
                  <c:v>#93</c:v>
                </c:pt>
                <c:pt idx="6">
                  <c:v>#94</c:v>
                </c:pt>
                <c:pt idx="7">
                  <c:v>#95</c:v>
                </c:pt>
                <c:pt idx="8">
                  <c:v>#96</c:v>
                </c:pt>
                <c:pt idx="9">
                  <c:v>#97</c:v>
                </c:pt>
                <c:pt idx="10">
                  <c:v>#98</c:v>
                </c:pt>
                <c:pt idx="11">
                  <c:v>#99</c:v>
                </c:pt>
              </c:strCache>
            </c:strRef>
          </c:cat>
          <c:val>
            <c:numRef>
              <c:f>Feuil1!$E$14:$E$25</c:f>
              <c:numCache>
                <c:formatCode>General</c:formatCode>
                <c:ptCount val="12"/>
                <c:pt idx="9">
                  <c:v>103</c:v>
                </c:pt>
                <c:pt idx="10">
                  <c:v>482</c:v>
                </c:pt>
                <c:pt idx="11">
                  <c:v>688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77E-4083-AAFB-14F0586C6F6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60127056"/>
        <c:axId val="360159112"/>
      </c:barChart>
      <c:catAx>
        <c:axId val="36012705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360159112"/>
        <c:crosses val="autoZero"/>
        <c:auto val="1"/>
        <c:lblAlgn val="ctr"/>
        <c:lblOffset val="100"/>
        <c:noMultiLvlLbl val="0"/>
      </c:catAx>
      <c:valAx>
        <c:axId val="360159112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fr-FR"/>
                  <a:t>Number of approved CRs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crossAx val="360127056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2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5713660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30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65905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37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161138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166157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4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65905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5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58354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102317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476769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10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595080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11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434921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12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882606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29512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PCG #50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London, GB, 25 April 2023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PCG50_29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component/sppagebuilder/?view=page&amp;id=753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mailto:Dongwook.Kim@etsi.org" TargetMode="External"/><Relationship Id="rId7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png"/><Relationship Id="rId4" Type="http://schemas.openxmlformats.org/officeDocument/2006/relationships/image" Target="../media/image8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0.jpeg"/><Relationship Id="rId4" Type="http://schemas.openxmlformats.org/officeDocument/2006/relationships/image" Target="../media/image22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mailto:ly-thanh.phan@thalesgroup.com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99_Rotterdam/Docs/CP-230028.zip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3gpp.org/ftp/tsg_ct/TSG_CT/TSGC_99_Rotterdam/Docs/CP-230183.zip" TargetMode="External"/><Relationship Id="rId4" Type="http://schemas.openxmlformats.org/officeDocument/2006/relationships/hyperlink" Target="https://www.3gpp.org/ftp/tsg_ct/TSG_CT/TSGC_99_Rotterdam/Docs/CP-230112.zip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2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3GPP TSG CT</a:t>
            </a:r>
            <a:br>
              <a:rPr lang="en-US" altLang="en-US" dirty="0"/>
            </a:br>
            <a:r>
              <a:rPr lang="en-US" altLang="en-US" dirty="0"/>
              <a:t>Management Report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Mr Lionel </a:t>
            </a:r>
            <a:r>
              <a:rPr lang="en-GB" altLang="en-US" dirty="0" err="1"/>
              <a:t>Morand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 Chair, Orange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15 Status (Only Cat F CRs)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6151536" cy="4351338"/>
          </a:xfrm>
        </p:spPr>
        <p:txBody>
          <a:bodyPr/>
          <a:lstStyle/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Small number of Rel-15 CRs </a:t>
            </a: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10 at CT#98e and 6 at CT#99</a:t>
            </a:r>
          </a:p>
          <a:p>
            <a:pPr lvl="2"/>
            <a:r>
              <a:rPr lang="fr-FR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Maintenance of API (SBI, </a:t>
            </a:r>
            <a:r>
              <a:rPr lang="fr-FR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Northbound</a:t>
            </a:r>
            <a:r>
              <a:rPr lang="fr-FR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)</a:t>
            </a:r>
          </a:p>
          <a:p>
            <a:pPr lvl="2"/>
            <a:r>
              <a:rPr lang="fr-FR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MC services</a:t>
            </a:r>
          </a:p>
          <a:p>
            <a:pPr lvl="2"/>
            <a:endParaRPr lang="fr-FR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lang="en-US" dirty="0"/>
              <a:t>Strict enforcement of the FASMO criteria for cat F CRs</a:t>
            </a: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/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/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0" indent="0">
              <a:buNone/>
            </a:pPr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/>
            <a:endParaRPr lang="en-US" dirty="0"/>
          </a:p>
        </p:txBody>
      </p:sp>
      <p:graphicFrame>
        <p:nvGraphicFramePr>
          <p:cNvPr id="6" name="Graphique 5">
            <a:extLst>
              <a:ext uri="{FF2B5EF4-FFF2-40B4-BE49-F238E27FC236}">
                <a16:creationId xmlns:a16="http://schemas.microsoft.com/office/drawing/2014/main" id="{B3BB5C71-2EB5-0362-60D1-4D17CC06B72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17697795"/>
              </p:ext>
            </p:extLst>
          </p:nvPr>
        </p:nvGraphicFramePr>
        <p:xfrm>
          <a:off x="6380671" y="1825625"/>
          <a:ext cx="4572000" cy="4648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249986213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Status (Only Cat F CRs)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5808785" cy="4351338"/>
          </a:xfrm>
        </p:spPr>
        <p:txBody>
          <a:bodyPr/>
          <a:lstStyle/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Rel-16 stabilization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37 at CT#98e and 35 at CT#99</a:t>
            </a:r>
          </a:p>
          <a:p>
            <a:pPr lvl="2"/>
            <a:r>
              <a:rPr lang="fr-FR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Maintenance of API (SBI, </a:t>
            </a:r>
            <a:r>
              <a:rPr lang="fr-FR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Northbound</a:t>
            </a:r>
            <a:r>
              <a:rPr lang="fr-FR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)</a:t>
            </a:r>
          </a:p>
          <a:p>
            <a:pPr lvl="2"/>
            <a:r>
              <a:rPr lang="fr-FR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FASMO</a:t>
            </a:r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57200" lvl="1" indent="0">
              <a:buNone/>
            </a:pPr>
            <a:endParaRPr lang="en-US" dirty="0">
              <a:latin typeface="Arial "/>
            </a:endParaRPr>
          </a:p>
          <a:p>
            <a:r>
              <a:rPr lang="en-US" dirty="0"/>
              <a:t>FASMO principle applies</a:t>
            </a:r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  <p:graphicFrame>
        <p:nvGraphicFramePr>
          <p:cNvPr id="4" name="Graphique 3">
            <a:extLst>
              <a:ext uri="{FF2B5EF4-FFF2-40B4-BE49-F238E27FC236}">
                <a16:creationId xmlns:a16="http://schemas.microsoft.com/office/drawing/2014/main" id="{115BDFF0-D6CE-E451-8CFB-1BF50BE8762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64177655"/>
              </p:ext>
            </p:extLst>
          </p:nvPr>
        </p:nvGraphicFramePr>
        <p:xfrm>
          <a:off x="6328912" y="2178169"/>
          <a:ext cx="5575541" cy="39987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17 Status (Only Cat F CRs)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6226520" cy="4351338"/>
          </a:xfrm>
        </p:spPr>
        <p:txBody>
          <a:bodyPr/>
          <a:lstStyle/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Rel-17 consolidation phase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420 in CT#98e and 177 in CT#99</a:t>
            </a:r>
          </a:p>
          <a:p>
            <a:pPr lvl="1"/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lang="en-US" dirty="0"/>
              <a:t>FASMO principle applies</a:t>
            </a:r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/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2"/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  <p:graphicFrame>
        <p:nvGraphicFramePr>
          <p:cNvPr id="4" name="Graphique 3">
            <a:extLst>
              <a:ext uri="{FF2B5EF4-FFF2-40B4-BE49-F238E27FC236}">
                <a16:creationId xmlns:a16="http://schemas.microsoft.com/office/drawing/2014/main" id="{1EA4A553-6786-775C-FD87-C60A40D64FD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38919246"/>
              </p:ext>
            </p:extLst>
          </p:nvPr>
        </p:nvGraphicFramePr>
        <p:xfrm>
          <a:off x="6009201" y="2147695"/>
          <a:ext cx="6576204" cy="35497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67515534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8DAC833-1B26-4A36-81B9-8F50E37A5F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Release 18 </a:t>
            </a:r>
            <a:r>
              <a:rPr lang="fr-FR" dirty="0" err="1"/>
              <a:t>Status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F802F45-1C2D-4235-BF1F-B2994F7A5C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076950" cy="4351338"/>
          </a:xfrm>
        </p:spPr>
        <p:txBody>
          <a:bodyPr/>
          <a:lstStyle/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CRs (Category B/C/F/D)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482 in CT#98e and 688 in CT#99</a:t>
            </a:r>
          </a:p>
          <a:p>
            <a:r>
              <a:rPr lang="en-US" dirty="0">
                <a:latin typeface="Arial "/>
              </a:rPr>
              <a:t>Approved New SID/WID</a:t>
            </a:r>
          </a:p>
          <a:p>
            <a:pPr lvl="1"/>
            <a:r>
              <a:rPr lang="en-US" dirty="0">
                <a:latin typeface="Arial "/>
              </a:rPr>
              <a:t>49</a:t>
            </a:r>
          </a:p>
          <a:p>
            <a:r>
              <a:rPr lang="en-US" dirty="0">
                <a:latin typeface="Arial "/>
              </a:rPr>
              <a:t>New TS/TR presented for information/approval</a:t>
            </a:r>
          </a:p>
          <a:p>
            <a:pPr lvl="1"/>
            <a:r>
              <a:rPr lang="en-US" dirty="0">
                <a:latin typeface="Arial "/>
              </a:rPr>
              <a:t>3</a:t>
            </a:r>
          </a:p>
          <a:p>
            <a:endParaRPr lang="fr-FR" dirty="0"/>
          </a:p>
        </p:txBody>
      </p:sp>
      <p:graphicFrame>
        <p:nvGraphicFramePr>
          <p:cNvPr id="5" name="Graphique 4">
            <a:extLst>
              <a:ext uri="{FF2B5EF4-FFF2-40B4-BE49-F238E27FC236}">
                <a16:creationId xmlns:a16="http://schemas.microsoft.com/office/drawing/2014/main" id="{A168A3D4-DAD5-D604-0C4C-DCB230B1702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50700771"/>
              </p:ext>
            </p:extLst>
          </p:nvPr>
        </p:nvGraphicFramePr>
        <p:xfrm>
          <a:off x="6096000" y="1795287"/>
          <a:ext cx="5868845" cy="42949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80081730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For information to PCG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66115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 WG Statistics: Approved CRs by WG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55820" y="2116823"/>
            <a:ext cx="5257800" cy="3848446"/>
          </a:xfrm>
        </p:spPr>
        <p:txBody>
          <a:bodyPr/>
          <a:lstStyle/>
          <a:p>
            <a:r>
              <a:rPr lang="en-US" dirty="0"/>
              <a:t>CT1 CRs for approval</a:t>
            </a:r>
          </a:p>
          <a:p>
            <a:pPr lvl="1"/>
            <a:r>
              <a:rPr lang="en-US" dirty="0"/>
              <a:t>850</a:t>
            </a:r>
          </a:p>
          <a:p>
            <a:r>
              <a:rPr lang="en-US" dirty="0"/>
              <a:t>CT3 CRs for approval</a:t>
            </a:r>
          </a:p>
          <a:p>
            <a:pPr lvl="1"/>
            <a:r>
              <a:rPr lang="en-US" dirty="0"/>
              <a:t>766</a:t>
            </a:r>
          </a:p>
          <a:p>
            <a:r>
              <a:rPr lang="en-US" dirty="0"/>
              <a:t>CT4 CRs for approval</a:t>
            </a:r>
          </a:p>
          <a:p>
            <a:pPr lvl="1"/>
            <a:r>
              <a:rPr lang="en-US" dirty="0"/>
              <a:t>490</a:t>
            </a:r>
          </a:p>
          <a:p>
            <a:r>
              <a:rPr lang="en-US" dirty="0"/>
              <a:t>CT6 CRs for approval</a:t>
            </a:r>
          </a:p>
          <a:p>
            <a:pPr lvl="1"/>
            <a:r>
              <a:rPr lang="en-US" dirty="0"/>
              <a:t>31</a:t>
            </a:r>
          </a:p>
          <a:p>
            <a:pPr lvl="1"/>
            <a:endParaRPr lang="en-US" dirty="0"/>
          </a:p>
          <a:p>
            <a:pPr lvl="1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</p:txBody>
      </p:sp>
      <p:graphicFrame>
        <p:nvGraphicFramePr>
          <p:cNvPr id="4" name="Graphique 3">
            <a:extLst>
              <a:ext uri="{FF2B5EF4-FFF2-40B4-BE49-F238E27FC236}">
                <a16:creationId xmlns:a16="http://schemas.microsoft.com/office/drawing/2014/main" id="{00000000-0008-0000-0000-000002000000}"/>
              </a:ext>
            </a:extLst>
          </p:cNvPr>
          <p:cNvGraphicFramePr>
            <a:graphicFrameLocks/>
          </p:cNvGraphicFramePr>
          <p:nvPr/>
        </p:nvGraphicFramePr>
        <p:xfrm>
          <a:off x="6095999" y="1738235"/>
          <a:ext cx="4773283" cy="47546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90427460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8695547-0E6A-4D12-BC1D-77B2A682EB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Rel-17 </a:t>
            </a:r>
            <a:r>
              <a:rPr lang="fr-FR" dirty="0" err="1"/>
              <a:t>frozen</a:t>
            </a:r>
            <a:r>
              <a:rPr lang="fr-FR" dirty="0"/>
              <a:t> </a:t>
            </a:r>
            <a:r>
              <a:rPr lang="fr-FR" dirty="0" err="1"/>
              <a:t>since</a:t>
            </a:r>
            <a:r>
              <a:rPr lang="fr-FR" dirty="0"/>
              <a:t> CT#96			2/2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392AD42-8F4E-4917-9C36-E146E019DD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87038" cy="4351338"/>
          </a:xfrm>
        </p:spPr>
        <p:txBody>
          <a:bodyPr/>
          <a:lstStyle/>
          <a:p>
            <a:r>
              <a:rPr lang="en-US" dirty="0"/>
              <a:t>FASMO rule is now STRICLTY enforced.</a:t>
            </a:r>
          </a:p>
          <a:p>
            <a:pPr lvl="1"/>
            <a:r>
              <a:rPr lang="en-US" dirty="0"/>
              <a:t>Non-FASMO can be approved</a:t>
            </a:r>
          </a:p>
          <a:p>
            <a:r>
              <a:rPr lang="en-US" dirty="0"/>
              <a:t>Protocols can be modified only if deemed required</a:t>
            </a:r>
          </a:p>
          <a:p>
            <a:pPr lvl="1"/>
            <a:r>
              <a:rPr lang="en-US" dirty="0"/>
              <a:t>Aim: limit impacts on current implementation of Rel-17 specifications</a:t>
            </a:r>
          </a:p>
          <a:p>
            <a:r>
              <a:rPr lang="en-US" dirty="0"/>
              <a:t>Feature introduction/modification MUST be proposed for Rel-18</a:t>
            </a:r>
          </a:p>
          <a:p>
            <a:pPr lvl="1"/>
            <a:r>
              <a:rPr lang="en-US" dirty="0"/>
              <a:t>"TEI-18" should be used when no other WI code can be used.</a:t>
            </a:r>
          </a:p>
        </p:txBody>
      </p:sp>
    </p:spTree>
    <p:extLst>
      <p:ext uri="{BB962C8B-B14F-4D97-AF65-F5344CB8AC3E}">
        <p14:creationId xmlns:p14="http://schemas.microsoft.com/office/powerpoint/2010/main" val="219589802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99D4994-E64C-4951-9852-6EE90777AA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Release 18 Planning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0288F4D-4398-4AB2-B41A-80C449B267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3-month shift </a:t>
            </a:r>
            <a:r>
              <a:rPr lang="fr-FR" dirty="0" err="1"/>
              <a:t>approved</a:t>
            </a:r>
            <a:r>
              <a:rPr lang="fr-FR" dirty="0"/>
              <a:t> at SA#98</a:t>
            </a:r>
            <a:endParaRPr lang="fr-FR" sz="2400" dirty="0"/>
          </a:p>
          <a:p>
            <a:endParaRPr lang="fr-FR" dirty="0"/>
          </a:p>
          <a:p>
            <a:r>
              <a:rPr lang="fr-FR" dirty="0" err="1"/>
              <a:t>Approved</a:t>
            </a:r>
            <a:r>
              <a:rPr lang="fr-FR" dirty="0"/>
              <a:t> freeze dates for Rel-18:</a:t>
            </a:r>
          </a:p>
          <a:p>
            <a:pPr lvl="1"/>
            <a:r>
              <a:rPr lang="fr-FR" dirty="0"/>
              <a:t>Stage 2: June 2023 (</a:t>
            </a:r>
            <a:r>
              <a:rPr lang="fr-FR"/>
              <a:t>TSG#</a:t>
            </a:r>
            <a:r>
              <a:rPr lang="en-DE"/>
              <a:t>100</a:t>
            </a:r>
            <a:r>
              <a:rPr lang="fr-FR"/>
              <a:t>)</a:t>
            </a:r>
            <a:endParaRPr lang="fr-FR" dirty="0"/>
          </a:p>
          <a:p>
            <a:pPr lvl="1"/>
            <a:r>
              <a:rPr lang="fr-FR" dirty="0"/>
              <a:t>Stage 3: </a:t>
            </a:r>
            <a:r>
              <a:rPr lang="fr-FR" b="1" dirty="0">
                <a:solidFill>
                  <a:srgbClr val="FF0000"/>
                </a:solidFill>
              </a:rPr>
              <a:t>March 2024 </a:t>
            </a:r>
            <a:r>
              <a:rPr lang="fr-FR" dirty="0"/>
              <a:t>(TSG</a:t>
            </a:r>
            <a:r>
              <a:rPr lang="fr-FR"/>
              <a:t>#10</a:t>
            </a:r>
            <a:r>
              <a:rPr lang="en-DE"/>
              <a:t>3</a:t>
            </a:r>
            <a:r>
              <a:rPr lang="fr-FR"/>
              <a:t>)</a:t>
            </a:r>
            <a:endParaRPr lang="fr-FR" dirty="0"/>
          </a:p>
          <a:p>
            <a:pPr lvl="1"/>
            <a:r>
              <a:rPr lang="fr-FR" dirty="0"/>
              <a:t>ASN.1/</a:t>
            </a:r>
            <a:r>
              <a:rPr lang="fr-FR" dirty="0" err="1"/>
              <a:t>OpenAPI</a:t>
            </a:r>
            <a:r>
              <a:rPr lang="fr-FR" dirty="0"/>
              <a:t>: </a:t>
            </a:r>
            <a:r>
              <a:rPr lang="fr-FR" b="1" dirty="0">
                <a:solidFill>
                  <a:srgbClr val="FF0000"/>
                </a:solidFill>
              </a:rPr>
              <a:t>June 2024 </a:t>
            </a:r>
            <a:r>
              <a:rPr lang="fr-FR" dirty="0"/>
              <a:t>(TSG</a:t>
            </a:r>
            <a:r>
              <a:rPr lang="fr-FR"/>
              <a:t>#10</a:t>
            </a:r>
            <a:r>
              <a:rPr lang="en-DE"/>
              <a:t>4</a:t>
            </a:r>
            <a:r>
              <a:rPr lang="fr-FR"/>
              <a:t>)</a:t>
            </a:r>
            <a:endParaRPr lang="fr-FR" dirty="0"/>
          </a:p>
          <a:p>
            <a:pPr lvl="1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49143855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8CA7BB-3C79-D620-72F7-F7BDC61D77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Release 19 timeline discussion at SA#99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AAF9F1A-143E-81E0-57B1-4D5CFBF01E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2400" dirty="0"/>
              <a:t>CT input to the CT/SA/RAN joint session on Rel-19 timeline:</a:t>
            </a:r>
          </a:p>
          <a:p>
            <a:pPr lvl="1"/>
            <a:r>
              <a:rPr lang="fr-FR" sz="2000" dirty="0"/>
              <a:t>Common </a:t>
            </a:r>
            <a:r>
              <a:rPr lang="en-US" sz="2000" dirty="0"/>
              <a:t>ASN.1/</a:t>
            </a:r>
            <a:r>
              <a:rPr lang="en-US" sz="2000" dirty="0" err="1"/>
              <a:t>OpenAPI</a:t>
            </a:r>
            <a:r>
              <a:rPr lang="en-US" sz="2000" dirty="0"/>
              <a:t> </a:t>
            </a:r>
            <a:r>
              <a:rPr lang="fr-FR" sz="2000" dirty="0"/>
              <a:t>freeze date</a:t>
            </a:r>
            <a:endParaRPr lang="en-US" sz="2000" dirty="0"/>
          </a:p>
          <a:p>
            <a:pPr lvl="2"/>
            <a:r>
              <a:rPr lang="en-US" sz="1800" dirty="0"/>
              <a:t>To keep in sync CT/RAN/SA regarding the Release freeze</a:t>
            </a:r>
            <a:endParaRPr lang="fr-FR" sz="1800" dirty="0"/>
          </a:p>
          <a:p>
            <a:pPr lvl="1"/>
            <a:r>
              <a:rPr lang="fr-FR" sz="2000" dirty="0"/>
              <a:t>3 </a:t>
            </a:r>
            <a:r>
              <a:rPr lang="fr-FR" sz="2000" dirty="0" err="1"/>
              <a:t>months</a:t>
            </a:r>
            <a:r>
              <a:rPr lang="fr-FR" sz="2000" dirty="0"/>
              <a:t> </a:t>
            </a:r>
            <a:r>
              <a:rPr lang="fr-FR" sz="2000" dirty="0" err="1"/>
              <a:t>between</a:t>
            </a:r>
            <a:r>
              <a:rPr lang="fr-FR" sz="2000" dirty="0"/>
              <a:t> stage 3 freeze and ASN.1/</a:t>
            </a:r>
            <a:r>
              <a:rPr lang="fr-FR" sz="2000" dirty="0" err="1"/>
              <a:t>OpenAPI</a:t>
            </a:r>
            <a:r>
              <a:rPr lang="fr-FR" sz="2000" dirty="0"/>
              <a:t> freeze dates</a:t>
            </a:r>
          </a:p>
          <a:p>
            <a:pPr lvl="2"/>
            <a:r>
              <a:rPr lang="fr-FR" sz="1800" dirty="0"/>
              <a:t>To </a:t>
            </a:r>
            <a:r>
              <a:rPr lang="fr-FR" sz="1800" dirty="0" err="1"/>
              <a:t>avoid</a:t>
            </a:r>
            <a:r>
              <a:rPr lang="fr-FR" sz="1800" dirty="0"/>
              <a:t> </a:t>
            </a:r>
            <a:r>
              <a:rPr lang="fr-FR" sz="1800" dirty="0" err="1"/>
              <a:t>protocol</a:t>
            </a:r>
            <a:r>
              <a:rPr lang="fr-FR" sz="1800" dirty="0"/>
              <a:t> </a:t>
            </a:r>
            <a:r>
              <a:rPr lang="fr-FR" sz="1800" dirty="0" err="1"/>
              <a:t>backward</a:t>
            </a:r>
            <a:r>
              <a:rPr lang="fr-FR" sz="1800" dirty="0"/>
              <a:t> incompatible change and </a:t>
            </a:r>
            <a:r>
              <a:rPr lang="fr-FR" sz="1800" dirty="0" err="1"/>
              <a:t>provide</a:t>
            </a:r>
            <a:r>
              <a:rPr lang="fr-FR" sz="1800" dirty="0"/>
              <a:t> </a:t>
            </a:r>
            <a:r>
              <a:rPr lang="fr-FR" sz="1800" dirty="0" err="1"/>
              <a:t>some</a:t>
            </a:r>
            <a:r>
              <a:rPr lang="fr-FR" sz="1800" dirty="0"/>
              <a:t> buffer for </a:t>
            </a:r>
            <a:r>
              <a:rPr lang="fr-FR" sz="1800" dirty="0" err="1"/>
              <a:t>protocol</a:t>
            </a:r>
            <a:r>
              <a:rPr lang="fr-FR" sz="1800" dirty="0"/>
              <a:t> consolidation </a:t>
            </a:r>
            <a:r>
              <a:rPr lang="fr-FR" sz="1800" dirty="0" err="1"/>
              <a:t>after</a:t>
            </a:r>
            <a:r>
              <a:rPr lang="fr-FR" sz="1800" dirty="0"/>
              <a:t> the stage 3 freeze</a:t>
            </a:r>
          </a:p>
          <a:p>
            <a:pPr lvl="1"/>
            <a:r>
              <a:rPr lang="fr-FR" sz="2000" dirty="0"/>
              <a:t>9 </a:t>
            </a:r>
            <a:r>
              <a:rPr lang="fr-FR" sz="2000" dirty="0" err="1"/>
              <a:t>months</a:t>
            </a:r>
            <a:r>
              <a:rPr lang="fr-FR" sz="2000" dirty="0"/>
              <a:t> </a:t>
            </a:r>
            <a:r>
              <a:rPr lang="fr-FR" sz="2000" dirty="0" err="1"/>
              <a:t>between</a:t>
            </a:r>
            <a:r>
              <a:rPr lang="fr-FR" sz="2000" dirty="0"/>
              <a:t> stage 2 freeze and the stage 3 freeze dates</a:t>
            </a:r>
          </a:p>
          <a:p>
            <a:pPr lvl="2"/>
            <a:r>
              <a:rPr lang="fr-FR" sz="1800" dirty="0"/>
              <a:t>To </a:t>
            </a:r>
            <a:r>
              <a:rPr lang="fr-FR" sz="1800" dirty="0" err="1"/>
              <a:t>grant</a:t>
            </a:r>
            <a:r>
              <a:rPr lang="fr-FR" sz="1800" dirty="0"/>
              <a:t> </a:t>
            </a:r>
            <a:r>
              <a:rPr lang="fr-FR" sz="1800" dirty="0" err="1"/>
              <a:t>enough</a:t>
            </a:r>
            <a:r>
              <a:rPr lang="fr-FR" sz="1800" dirty="0"/>
              <a:t> time for TSG cross-coordination.</a:t>
            </a:r>
          </a:p>
          <a:p>
            <a:pPr lvl="2"/>
            <a:r>
              <a:rPr lang="fr-FR" sz="1800" dirty="0"/>
              <a:t>For CT, Stage 2 </a:t>
            </a:r>
            <a:r>
              <a:rPr lang="fr-FR" sz="1800" dirty="0" err="1"/>
              <a:t>requirements</a:t>
            </a:r>
            <a:r>
              <a:rPr lang="fr-FR" sz="1800" dirty="0"/>
              <a:t> </a:t>
            </a:r>
            <a:r>
              <a:rPr lang="fr-FR" sz="1800" dirty="0" err="1"/>
              <a:t>coming</a:t>
            </a:r>
            <a:r>
              <a:rPr lang="fr-FR" sz="1800" dirty="0"/>
              <a:t> </a:t>
            </a:r>
            <a:r>
              <a:rPr lang="fr-FR" sz="1800" dirty="0" err="1"/>
              <a:t>from</a:t>
            </a:r>
            <a:r>
              <a:rPr lang="fr-FR" sz="1800" dirty="0"/>
              <a:t> SA2 but </a:t>
            </a:r>
            <a:r>
              <a:rPr lang="fr-FR" sz="1800" dirty="0" err="1"/>
              <a:t>also</a:t>
            </a:r>
            <a:r>
              <a:rPr lang="fr-FR" sz="1800" dirty="0"/>
              <a:t> </a:t>
            </a:r>
            <a:r>
              <a:rPr lang="fr-FR" sz="1800" dirty="0" err="1"/>
              <a:t>from</a:t>
            </a:r>
            <a:r>
              <a:rPr lang="fr-FR" sz="1800" dirty="0"/>
              <a:t> SA3, SA4, SA5, SA6</a:t>
            </a:r>
          </a:p>
          <a:p>
            <a:r>
              <a:rPr lang="fr-FR" sz="2400" dirty="0" err="1"/>
              <a:t>Decision</a:t>
            </a:r>
            <a:r>
              <a:rPr lang="fr-FR" sz="2400" dirty="0"/>
              <a:t> </a:t>
            </a:r>
            <a:r>
              <a:rPr lang="fr-FR" sz="2400" dirty="0" err="1"/>
              <a:t>after</a:t>
            </a:r>
            <a:r>
              <a:rPr lang="fr-FR" sz="2400" dirty="0"/>
              <a:t> the joint session</a:t>
            </a:r>
          </a:p>
          <a:p>
            <a:pPr lvl="1"/>
            <a:r>
              <a:rPr lang="en-US" sz="2000" dirty="0"/>
              <a:t>Stage 2 freeze: </a:t>
            </a:r>
            <a:r>
              <a:rPr lang="en-US" sz="2000"/>
              <a:t>December 202</a:t>
            </a:r>
            <a:r>
              <a:rPr lang="en-DE" sz="2000"/>
              <a:t>4</a:t>
            </a:r>
            <a:endParaRPr lang="en-US" sz="2000" dirty="0"/>
          </a:p>
          <a:p>
            <a:pPr lvl="1"/>
            <a:r>
              <a:rPr lang="en-US" sz="2000" dirty="0"/>
              <a:t>Stage 3 freeze: </a:t>
            </a:r>
            <a:r>
              <a:rPr lang="en-US" sz="2000" b="1">
                <a:solidFill>
                  <a:srgbClr val="FF0000"/>
                </a:solidFill>
              </a:rPr>
              <a:t>September 202</a:t>
            </a:r>
            <a:r>
              <a:rPr lang="en-DE" sz="2000" b="1">
                <a:solidFill>
                  <a:srgbClr val="FF0000"/>
                </a:solidFill>
              </a:rPr>
              <a:t>5</a:t>
            </a:r>
            <a:endParaRPr lang="en-US" sz="2000" b="1" dirty="0">
              <a:solidFill>
                <a:srgbClr val="FF0000"/>
              </a:solidFill>
              <a:highlight>
                <a:srgbClr val="FFFF00"/>
              </a:highlight>
            </a:endParaRPr>
          </a:p>
          <a:p>
            <a:pPr lvl="1"/>
            <a:r>
              <a:rPr lang="en-US" sz="2000" dirty="0"/>
              <a:t>ASN.1/</a:t>
            </a:r>
            <a:r>
              <a:rPr lang="en-US" sz="2000" dirty="0" err="1"/>
              <a:t>OpenAPI</a:t>
            </a:r>
            <a:r>
              <a:rPr lang="en-US" sz="2000" dirty="0"/>
              <a:t> freeze: </a:t>
            </a:r>
            <a:r>
              <a:rPr lang="en-US" sz="2000" b="1">
                <a:solidFill>
                  <a:srgbClr val="FF0000"/>
                </a:solidFill>
              </a:rPr>
              <a:t>December 202</a:t>
            </a:r>
            <a:r>
              <a:rPr lang="en-DE" sz="2000" b="1">
                <a:solidFill>
                  <a:srgbClr val="FF0000"/>
                </a:solidFill>
              </a:rPr>
              <a:t>5</a:t>
            </a:r>
            <a:endParaRPr lang="fr-FR" sz="2000" b="1" dirty="0">
              <a:solidFill>
                <a:srgbClr val="FF0000"/>
              </a:solidFill>
            </a:endParaRPr>
          </a:p>
          <a:p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1052547603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IETF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No major update</a:t>
            </a:r>
          </a:p>
          <a:p>
            <a:r>
              <a:rPr lang="fr-FR" altLang="fr-FR" dirty="0"/>
              <a:t>3GPP-IETF Coordination meeting at IETF#116</a:t>
            </a:r>
          </a:p>
          <a:p>
            <a:pPr lvl="1"/>
            <a:r>
              <a:rPr lang="fr-FR" dirty="0" err="1"/>
              <a:t>Some</a:t>
            </a:r>
            <a:r>
              <a:rPr lang="fr-FR" dirty="0"/>
              <a:t> issues </a:t>
            </a:r>
            <a:r>
              <a:rPr lang="fr-FR" dirty="0" err="1"/>
              <a:t>with</a:t>
            </a:r>
            <a:r>
              <a:rPr lang="fr-FR" dirty="0"/>
              <a:t> the LS sent by IETF. LS </a:t>
            </a:r>
            <a:r>
              <a:rPr lang="fr-FR" dirty="0" err="1"/>
              <a:t>from</a:t>
            </a:r>
            <a:r>
              <a:rPr lang="fr-FR" dirty="0"/>
              <a:t> IETF have </a:t>
            </a:r>
            <a:r>
              <a:rPr lang="fr-FR"/>
              <a:t>to </a:t>
            </a:r>
            <a:r>
              <a:rPr lang="en-DE"/>
              <a:t>b</a:t>
            </a:r>
            <a:r>
              <a:rPr lang="en-GB"/>
              <a:t>e</a:t>
            </a:r>
            <a:r>
              <a:rPr lang="en-DE"/>
              <a:t> </a:t>
            </a:r>
            <a:r>
              <a:rPr lang="fr-FR"/>
              <a:t>sent </a:t>
            </a:r>
            <a:r>
              <a:rPr lang="fr-FR" dirty="0"/>
              <a:t>in a </a:t>
            </a:r>
            <a:r>
              <a:rPr lang="fr-FR" dirty="0" err="1"/>
              <a:t>formatted</a:t>
            </a:r>
            <a:r>
              <a:rPr lang="fr-FR" dirty="0"/>
              <a:t> document </a:t>
            </a:r>
            <a:r>
              <a:rPr lang="fr-FR" dirty="0" err="1"/>
              <a:t>attached</a:t>
            </a:r>
            <a:r>
              <a:rPr lang="fr-FR" dirty="0"/>
              <a:t> to the email sent to the 3GPP Liaison </a:t>
            </a:r>
            <a:r>
              <a:rPr lang="fr-FR" dirty="0" err="1"/>
              <a:t>coordinator</a:t>
            </a:r>
            <a:endParaRPr lang="en-US" dirty="0"/>
          </a:p>
          <a:p>
            <a:pPr lvl="1"/>
            <a:r>
              <a:rPr lang="en-GB" dirty="0"/>
              <a:t>Remaining dependencies (about 3) under control</a:t>
            </a:r>
          </a:p>
          <a:p>
            <a:r>
              <a:rPr lang="en-US" dirty="0"/>
              <a:t>A new IETF non-working group email list has been created.</a:t>
            </a:r>
          </a:p>
          <a:p>
            <a:pPr lvl="1"/>
            <a:r>
              <a:rPr lang="en-US" dirty="0"/>
              <a:t>List address: sat-int@ietf.org</a:t>
            </a:r>
          </a:p>
          <a:p>
            <a:pPr lvl="1"/>
            <a:r>
              <a:rPr lang="en-US" dirty="0"/>
              <a:t>To discuss the networking issues and solutions involved in Non-terrestrial-network integration with 5G and </a:t>
            </a:r>
            <a:r>
              <a:rPr lang="en-US" err="1"/>
              <a:t>Internet</a:t>
            </a:r>
            <a:r>
              <a:rPr lang="en-US"/>
              <a:t>,</a:t>
            </a:r>
            <a:r>
              <a:rPr lang="en-DE"/>
              <a:t> </a:t>
            </a:r>
            <a:r>
              <a:rPr lang="en-US"/>
              <a:t>only </a:t>
            </a:r>
            <a:r>
              <a:rPr lang="en-US" dirty="0"/>
              <a:t>focus on the technical topics related to IETF technologies, not intended to be a platform for 3GPP discussions except the requirements to IETF</a:t>
            </a:r>
          </a:p>
          <a:p>
            <a:endParaRPr lang="en-GB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12605162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Since</a:t>
            </a:r>
            <a:r>
              <a:rPr lang="fr-FR" dirty="0"/>
              <a:t> the last PCG meeting…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err="1"/>
              <a:t>Past</a:t>
            </a:r>
            <a:r>
              <a:rPr lang="fr-FR" dirty="0"/>
              <a:t> meeting:</a:t>
            </a:r>
          </a:p>
          <a:p>
            <a:pPr lvl="1"/>
            <a:r>
              <a:rPr lang="fr-FR" dirty="0"/>
              <a:t>TSG-CT#98-e: 	2022 </a:t>
            </a:r>
            <a:r>
              <a:rPr lang="fr-FR" dirty="0" err="1"/>
              <a:t>Dec</a:t>
            </a:r>
            <a:r>
              <a:rPr lang="fr-FR" dirty="0"/>
              <a:t> 12-14, e-meeting</a:t>
            </a:r>
          </a:p>
          <a:p>
            <a:pPr lvl="1"/>
            <a:r>
              <a:rPr lang="fr-FR" dirty="0"/>
              <a:t>TSG-CT#99: 	2023 Mar 20-21, Rotterdam , NL</a:t>
            </a:r>
          </a:p>
          <a:p>
            <a:pPr lvl="1"/>
            <a:endParaRPr lang="fr-FR" dirty="0"/>
          </a:p>
          <a:p>
            <a:r>
              <a:rPr lang="fr-FR" dirty="0" err="1"/>
              <a:t>Upcoming</a:t>
            </a:r>
            <a:r>
              <a:rPr lang="fr-FR" dirty="0"/>
              <a:t> meetings:</a:t>
            </a:r>
          </a:p>
          <a:p>
            <a:pPr lvl="1"/>
            <a:r>
              <a:rPr lang="fr-FR" dirty="0"/>
              <a:t>TSG-CT#100: 	2023 Jun 12-13, Taipei</a:t>
            </a:r>
            <a:r>
              <a:rPr lang="fr-FR"/>
              <a:t>, </a:t>
            </a:r>
          </a:p>
          <a:p>
            <a:pPr lvl="1"/>
            <a:r>
              <a:rPr lang="fr-FR"/>
              <a:t>TSG-CT#101: 	2023 Sep 11-12, Bengalore, IN</a:t>
            </a:r>
          </a:p>
          <a:p>
            <a:pPr lvl="1"/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20919727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4DC91B8-E555-76AE-D2BD-D2C79FCFBD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(formal) IETF - 3GPP IAB group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C8EDDD0-D122-2259-292B-5B51833D90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726271" cy="4351338"/>
          </a:xfrm>
        </p:spPr>
        <p:txBody>
          <a:bodyPr/>
          <a:lstStyle/>
          <a:p>
            <a:r>
              <a:rPr lang="en-US" dirty="0"/>
              <a:t>Group description</a:t>
            </a:r>
          </a:p>
          <a:p>
            <a:pPr lvl="1"/>
            <a:r>
              <a:rPr lang="en-US" dirty="0"/>
              <a:t>The purpose of this group is to support coordination activities between IETF and 3GPP as documented in RFC 3113. </a:t>
            </a:r>
          </a:p>
          <a:p>
            <a:pPr lvl="1"/>
            <a:r>
              <a:rPr lang="en-US" dirty="0"/>
              <a:t>led jointly by the 3GPP and IETF liaison managers </a:t>
            </a:r>
          </a:p>
          <a:p>
            <a:pPr lvl="1"/>
            <a:r>
              <a:rPr lang="en-US" dirty="0"/>
              <a:t>No fixed membership but participation from relevant IETF Area Directors, IETF WG Chairs, 3GPP WG Chairs, and document authors/editors is encouraged.</a:t>
            </a:r>
          </a:p>
          <a:p>
            <a:pPr lvl="1"/>
            <a:r>
              <a:rPr lang="en-US" dirty="0"/>
              <a:t>See: https://datatracker.ietf.org/group/ietf3gpp/about/</a:t>
            </a:r>
          </a:p>
          <a:p>
            <a:r>
              <a:rPr lang="en-US" dirty="0"/>
              <a:t>Action:</a:t>
            </a:r>
          </a:p>
          <a:p>
            <a:pPr lvl="1"/>
            <a:r>
              <a:rPr lang="en-US" dirty="0"/>
              <a:t>Update the dependency list tool or create a new one (with IETF support)</a:t>
            </a:r>
          </a:p>
          <a:p>
            <a:pPr lvl="1"/>
            <a:r>
              <a:rPr lang="en-US" dirty="0"/>
              <a:t>Update RFC 3113: "3GPP-IETF Standardization Collaboration" published in 2001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15740377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1416A8-F09A-4C6F-926B-414BFC403C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IANA </a:t>
            </a:r>
            <a:r>
              <a:rPr lang="fr-FR" dirty="0" err="1"/>
              <a:t>assignment</a:t>
            </a:r>
            <a:r>
              <a:rPr lang="fr-FR" dirty="0"/>
              <a:t> </a:t>
            </a:r>
            <a:r>
              <a:rPr lang="fr-FR" dirty="0" err="1"/>
              <a:t>request</a:t>
            </a:r>
            <a:r>
              <a:rPr lang="fr-FR" dirty="0"/>
              <a:t> handling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626B6D4-55FA-4B43-B455-F093510F3D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err="1"/>
              <a:t>Review</a:t>
            </a:r>
            <a:r>
              <a:rPr lang="fr-FR" dirty="0"/>
              <a:t> of Rel-17 </a:t>
            </a:r>
            <a:r>
              <a:rPr lang="fr-FR" dirty="0" err="1"/>
              <a:t>specifications</a:t>
            </a:r>
            <a:r>
              <a:rPr lang="fr-FR" dirty="0"/>
              <a:t> has </a:t>
            </a:r>
            <a:r>
              <a:rPr lang="fr-FR" dirty="0" err="1"/>
              <a:t>revealed</a:t>
            </a:r>
            <a:r>
              <a:rPr lang="fr-FR" dirty="0"/>
              <a:t> </a:t>
            </a:r>
            <a:r>
              <a:rPr lang="fr-FR" dirty="0" err="1"/>
              <a:t>that</a:t>
            </a:r>
            <a:r>
              <a:rPr lang="fr-FR" dirty="0"/>
              <a:t>:</a:t>
            </a:r>
          </a:p>
          <a:p>
            <a:pPr lvl="1"/>
            <a:r>
              <a:rPr lang="fr-FR" dirty="0"/>
              <a:t>A lot of IANA </a:t>
            </a:r>
            <a:r>
              <a:rPr lang="fr-FR" dirty="0" err="1"/>
              <a:t>assignment</a:t>
            </a:r>
            <a:r>
              <a:rPr lang="fr-FR" dirty="0"/>
              <a:t> </a:t>
            </a:r>
            <a:r>
              <a:rPr lang="fr-FR" dirty="0" err="1"/>
              <a:t>requests</a:t>
            </a:r>
            <a:r>
              <a:rPr lang="fr-FR" dirty="0"/>
              <a:t> have </a:t>
            </a:r>
            <a:r>
              <a:rPr lang="fr-FR" dirty="0" err="1"/>
              <a:t>still</a:t>
            </a:r>
            <a:r>
              <a:rPr lang="fr-FR" dirty="0"/>
              <a:t> to </a:t>
            </a:r>
            <a:r>
              <a:rPr lang="fr-FR" dirty="0" err="1"/>
              <a:t>be</a:t>
            </a:r>
            <a:r>
              <a:rPr lang="fr-FR" dirty="0"/>
              <a:t> </a:t>
            </a:r>
            <a:r>
              <a:rPr lang="fr-FR" dirty="0" err="1"/>
              <a:t>done</a:t>
            </a:r>
            <a:endParaRPr lang="fr-FR" dirty="0"/>
          </a:p>
          <a:p>
            <a:pPr lvl="1"/>
            <a:r>
              <a:rPr lang="fr-FR" dirty="0"/>
              <a:t>There </a:t>
            </a:r>
            <a:r>
              <a:rPr lang="fr-FR" dirty="0" err="1"/>
              <a:t>is</a:t>
            </a:r>
            <a:r>
              <a:rPr lang="fr-FR" dirty="0"/>
              <a:t> no </a:t>
            </a:r>
            <a:r>
              <a:rPr lang="fr-FR" dirty="0" err="1"/>
              <a:t>easy</a:t>
            </a:r>
            <a:r>
              <a:rPr lang="fr-FR" dirty="0"/>
              <a:t> </a:t>
            </a:r>
            <a:r>
              <a:rPr lang="fr-FR" dirty="0" err="1"/>
              <a:t>way</a:t>
            </a:r>
            <a:r>
              <a:rPr lang="fr-FR" dirty="0"/>
              <a:t> to </a:t>
            </a:r>
            <a:r>
              <a:rPr lang="fr-FR" dirty="0" err="1"/>
              <a:t>track</a:t>
            </a:r>
            <a:r>
              <a:rPr lang="fr-FR" dirty="0"/>
              <a:t> the </a:t>
            </a:r>
            <a:r>
              <a:rPr lang="fr-FR" dirty="0" err="1"/>
              <a:t>need</a:t>
            </a:r>
            <a:r>
              <a:rPr lang="fr-FR" dirty="0"/>
              <a:t> for IANA </a:t>
            </a:r>
            <a:r>
              <a:rPr lang="fr-FR" dirty="0" err="1"/>
              <a:t>assignment</a:t>
            </a:r>
            <a:r>
              <a:rPr lang="fr-FR" dirty="0"/>
              <a:t> </a:t>
            </a:r>
            <a:r>
              <a:rPr lang="fr-FR" dirty="0" err="1"/>
              <a:t>requests</a:t>
            </a:r>
            <a:r>
              <a:rPr lang="fr-FR" dirty="0"/>
              <a:t>  </a:t>
            </a:r>
            <a:r>
              <a:rPr lang="fr-FR" dirty="0" err="1"/>
              <a:t>from</a:t>
            </a:r>
            <a:r>
              <a:rPr lang="fr-FR" dirty="0"/>
              <a:t> 3GPP</a:t>
            </a:r>
          </a:p>
          <a:p>
            <a:r>
              <a:rPr lang="fr-FR" dirty="0"/>
              <a:t>Actions (3GPP </a:t>
            </a:r>
            <a:r>
              <a:rPr lang="fr-FR" dirty="0" err="1"/>
              <a:t>wide</a:t>
            </a:r>
            <a:r>
              <a:rPr lang="fr-FR" dirty="0"/>
              <a:t>):</a:t>
            </a:r>
          </a:p>
          <a:p>
            <a:pPr lvl="1"/>
            <a:r>
              <a:rPr lang="fr-FR" dirty="0"/>
              <a:t>LS sent to all the 3GPP </a:t>
            </a:r>
            <a:r>
              <a:rPr lang="fr-FR" dirty="0" err="1"/>
              <a:t>WGs</a:t>
            </a:r>
            <a:endParaRPr lang="fr-FR" dirty="0"/>
          </a:p>
          <a:p>
            <a:pPr lvl="2"/>
            <a:r>
              <a:rPr lang="fr-FR" dirty="0" err="1"/>
              <a:t>Specification</a:t>
            </a:r>
            <a:r>
              <a:rPr lang="fr-FR" dirty="0"/>
              <a:t> rapporteurs </a:t>
            </a:r>
            <a:r>
              <a:rPr lang="fr-FR" dirty="0" err="1"/>
              <a:t>needs</a:t>
            </a:r>
            <a:r>
              <a:rPr lang="fr-FR" dirty="0"/>
              <a:t> to </a:t>
            </a:r>
            <a:r>
              <a:rPr lang="fr-FR" dirty="0" err="1"/>
              <a:t>review</a:t>
            </a:r>
            <a:r>
              <a:rPr lang="fr-FR" dirty="0"/>
              <a:t> Rel-17/Rel-18 </a:t>
            </a:r>
            <a:r>
              <a:rPr lang="fr-FR" dirty="0" err="1"/>
              <a:t>specs</a:t>
            </a:r>
            <a:r>
              <a:rPr lang="fr-FR" dirty="0"/>
              <a:t> and </a:t>
            </a:r>
            <a:r>
              <a:rPr lang="fr-FR" dirty="0" err="1"/>
              <a:t>collect</a:t>
            </a:r>
            <a:r>
              <a:rPr lang="fr-FR" dirty="0"/>
              <a:t> the </a:t>
            </a:r>
            <a:r>
              <a:rPr lang="fr-FR" dirty="0" err="1"/>
              <a:t>request</a:t>
            </a:r>
            <a:r>
              <a:rPr lang="fr-FR" dirty="0"/>
              <a:t> for IANA </a:t>
            </a:r>
            <a:r>
              <a:rPr lang="fr-FR" dirty="0" err="1"/>
              <a:t>assignment</a:t>
            </a:r>
            <a:endParaRPr lang="fr-FR" dirty="0"/>
          </a:p>
          <a:p>
            <a:pPr lvl="2"/>
            <a:r>
              <a:rPr lang="fr-FR" dirty="0" err="1"/>
              <a:t>Any</a:t>
            </a:r>
            <a:r>
              <a:rPr lang="fr-FR" dirty="0"/>
              <a:t> IANA </a:t>
            </a:r>
            <a:r>
              <a:rPr lang="fr-FR" dirty="0" err="1"/>
              <a:t>assignment</a:t>
            </a:r>
            <a:r>
              <a:rPr lang="fr-FR" dirty="0"/>
              <a:t> </a:t>
            </a:r>
            <a:r>
              <a:rPr lang="fr-FR" dirty="0" err="1"/>
              <a:t>request</a:t>
            </a:r>
            <a:r>
              <a:rPr lang="fr-FR" dirty="0"/>
              <a:t> must </a:t>
            </a:r>
            <a:r>
              <a:rPr lang="fr-FR" dirty="0" err="1"/>
              <a:t>be</a:t>
            </a:r>
            <a:r>
              <a:rPr lang="fr-FR" dirty="0"/>
              <a:t> </a:t>
            </a:r>
            <a:r>
              <a:rPr lang="fr-FR" dirty="0" err="1"/>
              <a:t>indicated</a:t>
            </a:r>
            <a:r>
              <a:rPr lang="fr-FR" dirty="0"/>
              <a:t> to the CT Chair</a:t>
            </a:r>
          </a:p>
          <a:p>
            <a:pPr lvl="1"/>
            <a:r>
              <a:rPr lang="fr-FR" dirty="0"/>
              <a:t>ETSI has </a:t>
            </a:r>
            <a:r>
              <a:rPr lang="fr-FR" dirty="0" err="1"/>
              <a:t>created</a:t>
            </a:r>
            <a:r>
              <a:rPr lang="fr-FR" dirty="0"/>
              <a:t> an </a:t>
            </a:r>
            <a:r>
              <a:rPr lang="fr-FR" dirty="0">
                <a:hlinkClick r:id="rId2"/>
              </a:rPr>
              <a:t>IANA </a:t>
            </a:r>
            <a:r>
              <a:rPr lang="fr-FR" dirty="0" err="1">
                <a:hlinkClick r:id="rId2"/>
              </a:rPr>
              <a:t>Pending</a:t>
            </a:r>
            <a:r>
              <a:rPr lang="fr-FR" dirty="0">
                <a:hlinkClick r:id="rId2"/>
              </a:rPr>
              <a:t> </a:t>
            </a:r>
            <a:r>
              <a:rPr lang="fr-FR" dirty="0" err="1">
                <a:hlinkClick r:id="rId2"/>
              </a:rPr>
              <a:t>Request</a:t>
            </a:r>
            <a:r>
              <a:rPr lang="fr-FR" dirty="0">
                <a:hlinkClick r:id="rId2"/>
              </a:rPr>
              <a:t> </a:t>
            </a:r>
            <a:r>
              <a:rPr lang="fr-FR" dirty="0" err="1">
                <a:hlinkClick r:id="rId2"/>
              </a:rPr>
              <a:t>Registry</a:t>
            </a:r>
            <a:r>
              <a:rPr lang="fr-FR" dirty="0"/>
              <a:t> accessible </a:t>
            </a:r>
            <a:r>
              <a:rPr lang="fr-FR" dirty="0" err="1"/>
              <a:t>today</a:t>
            </a:r>
            <a:r>
              <a:rPr lang="fr-FR" dirty="0"/>
              <a:t> on CT1 WG </a:t>
            </a:r>
            <a:r>
              <a:rPr lang="fr-FR" dirty="0" err="1"/>
              <a:t>webpage</a:t>
            </a:r>
            <a:r>
              <a:rPr lang="fr-FR" dirty="0"/>
              <a:t> (trial phase) but </a:t>
            </a:r>
            <a:r>
              <a:rPr lang="fr-FR" dirty="0" err="1"/>
              <a:t>should</a:t>
            </a:r>
            <a:r>
              <a:rPr lang="fr-FR" dirty="0"/>
              <a:t> </a:t>
            </a:r>
            <a:r>
              <a:rPr lang="fr-FR" dirty="0" err="1"/>
              <a:t>be</a:t>
            </a:r>
            <a:r>
              <a:rPr lang="fr-FR" dirty="0"/>
              <a:t> accessible via the </a:t>
            </a:r>
            <a:r>
              <a:rPr lang="fr-FR" dirty="0" err="1"/>
              <a:t>delegate</a:t>
            </a:r>
            <a:r>
              <a:rPr lang="fr-FR" dirty="0"/>
              <a:t> corner.</a:t>
            </a:r>
          </a:p>
          <a:p>
            <a:pPr marL="457200" lvl="1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57088089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7812877-2718-444B-872F-8E4997FF9E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OpenAPI</a:t>
            </a:r>
            <a:r>
              <a:rPr lang="fr-FR" dirty="0"/>
              <a:t> </a:t>
            </a:r>
            <a:r>
              <a:rPr lang="fr-FR" dirty="0" err="1"/>
              <a:t>Specification</a:t>
            </a:r>
            <a:r>
              <a:rPr lang="fr-FR"/>
              <a:t> Management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8B42FAA-2B37-4FE1-A029-480F307378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Since TSG#96</a:t>
            </a:r>
          </a:p>
          <a:p>
            <a:pPr lvl="1"/>
            <a:r>
              <a:rPr lang="en-US" dirty="0"/>
              <a:t>All CT/SA </a:t>
            </a:r>
            <a:r>
              <a:rPr lang="en-US" dirty="0" err="1"/>
              <a:t>OpenAPIs</a:t>
            </a:r>
            <a:r>
              <a:rPr lang="en-US" dirty="0"/>
              <a:t> are stored in the 3GPP Forge for information</a:t>
            </a:r>
          </a:p>
          <a:p>
            <a:pPr lvl="1"/>
            <a:r>
              <a:rPr lang="en-US" dirty="0"/>
              <a:t>Normative description contained in Annex of the specifications</a:t>
            </a:r>
          </a:p>
          <a:p>
            <a:r>
              <a:rPr lang="en-US" dirty="0"/>
              <a:t>Discussion: </a:t>
            </a:r>
          </a:p>
          <a:p>
            <a:pPr lvl="1"/>
            <a:r>
              <a:rPr lang="en-US" dirty="0"/>
              <a:t>Use Forge as normative source of the </a:t>
            </a:r>
            <a:r>
              <a:rPr lang="en-US" dirty="0" err="1"/>
              <a:t>OpenAPI</a:t>
            </a:r>
            <a:r>
              <a:rPr lang="en-US" dirty="0"/>
              <a:t> descriptions</a:t>
            </a:r>
          </a:p>
          <a:p>
            <a:pPr lvl="2"/>
            <a:r>
              <a:rPr lang="en-US" dirty="0"/>
              <a:t>with change/merge done in Forge and not in Word document</a:t>
            </a:r>
          </a:p>
          <a:p>
            <a:pPr lvl="2"/>
            <a:r>
              <a:rPr lang="en-US" dirty="0"/>
              <a:t>CRs with links pointing to the proposed changes made in Forge</a:t>
            </a:r>
          </a:p>
          <a:p>
            <a:pPr lvl="1"/>
            <a:r>
              <a:rPr lang="en-US" dirty="0"/>
              <a:t>Discussion started in SA5 and should be continued in the </a:t>
            </a:r>
            <a:r>
              <a:rPr lang="en-US" dirty="0" err="1"/>
              <a:t>OpenAPI</a:t>
            </a:r>
            <a:r>
              <a:rPr lang="en-US" dirty="0"/>
              <a:t> Task Force</a:t>
            </a:r>
          </a:p>
          <a:p>
            <a:pPr lvl="1"/>
            <a:r>
              <a:rPr lang="en-US" dirty="0"/>
              <a:t>Impacts on the CR management in 3GPP and specification change control/tracking should be carefully investigated</a:t>
            </a:r>
          </a:p>
        </p:txBody>
      </p:sp>
    </p:spTree>
    <p:extLst>
      <p:ext uri="{BB962C8B-B14F-4D97-AF65-F5344CB8AC3E}">
        <p14:creationId xmlns:p14="http://schemas.microsoft.com/office/powerpoint/2010/main" val="1921887585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For action to PCG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026543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0C919659-7D38-115C-7C90-8544AFBE2F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AE98E4E-89F2-F91F-BABD-D89446BC17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3421478556"/>
      </p:ext>
    </p:extLst>
  </p:cSld>
  <p:clrMapOvr>
    <a:masterClrMapping/>
  </p:clrMapOvr>
  <p:transition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Acknowledgement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808111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Acknowledgement</a:t>
            </a:r>
            <a:endParaRPr lang="en-GB" altLang="en-US" dirty="0"/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ja-JP" sz="2400" dirty="0"/>
              <a:t>Many thanks to CT vice chairs, CT WG chairs and rapporteurs for the great effort of coordination during the last 4 years. </a:t>
            </a:r>
          </a:p>
          <a:p>
            <a:r>
              <a:rPr lang="en-GB" altLang="ja-JP" sz="2400" dirty="0"/>
              <a:t>Special thanks to Kimmo for all the years by my side. </a:t>
            </a:r>
          </a:p>
          <a:p>
            <a:r>
              <a:rPr lang="en-GB" altLang="ja-JP" sz="2400" dirty="0"/>
              <a:t>Thanks to MCC and ETSI IT for excellent support in and outside the meetings.</a:t>
            </a:r>
          </a:p>
          <a:p>
            <a:r>
              <a:rPr lang="en-GB" altLang="ja-JP" sz="2400" dirty="0"/>
              <a:t>Thanks to ETSI for the excellent organisation of TSG#99 in Rotterdam</a:t>
            </a:r>
          </a:p>
          <a:p>
            <a:r>
              <a:rPr lang="en-GB" altLang="ja-JP" sz="2400" dirty="0"/>
              <a:t>Thanks to the delegates in CT WGs and CT for the amazing work </a:t>
            </a:r>
            <a:r>
              <a:rPr lang="en-GB" altLang="ja-JP" sz="2400"/>
              <a:t>achieved </a:t>
            </a:r>
            <a:r>
              <a:rPr lang="en-DE" altLang="ja-JP" sz="2400"/>
              <a:t>i</a:t>
            </a:r>
            <a:r>
              <a:rPr lang="en-GB" altLang="ja-JP" sz="2400"/>
              <a:t>n</a:t>
            </a:r>
            <a:r>
              <a:rPr lang="en-DE" altLang="ja-JP" sz="2400"/>
              <a:t> </a:t>
            </a:r>
            <a:r>
              <a:rPr lang="en-GB" altLang="ja-JP" sz="2400"/>
              <a:t>the </a:t>
            </a:r>
            <a:r>
              <a:rPr lang="en-GB" altLang="ja-JP" sz="2400" dirty="0"/>
              <a:t>last 4 years. </a:t>
            </a:r>
          </a:p>
          <a:p>
            <a:r>
              <a:rPr lang="en-GB" altLang="ja-JP" sz="2400"/>
              <a:t>Many </a:t>
            </a:r>
            <a:r>
              <a:rPr lang="en-DE" altLang="ja-JP" sz="2400"/>
              <a:t>t</a:t>
            </a:r>
            <a:r>
              <a:rPr lang="en-GB" altLang="ja-JP" sz="2400"/>
              <a:t>hanks </a:t>
            </a:r>
            <a:r>
              <a:rPr lang="en-GB" altLang="ja-JP" sz="2400" dirty="0"/>
              <a:t>to Georg (SA), Wanshi (RAN) for everything and even more!</a:t>
            </a:r>
          </a:p>
          <a:p>
            <a:r>
              <a:rPr lang="en-GB" altLang="ja-JP" sz="2400" dirty="0"/>
              <a:t>Warm congratulations to Peter Schmitt (CT) and Puneet Jain (SA) </a:t>
            </a:r>
          </a:p>
        </p:txBody>
      </p:sp>
    </p:spTree>
  </p:cSld>
  <p:clrMapOvr>
    <a:masterClrMapping/>
  </p:clrMapOvr>
  <p:transition>
    <p:wipe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Thank</a:t>
            </a:r>
            <a:r>
              <a:rPr lang="fr-FR" dirty="0"/>
              <a:t> You!</a:t>
            </a:r>
          </a:p>
        </p:txBody>
      </p:sp>
      <p:pic>
        <p:nvPicPr>
          <p:cNvPr id="4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192927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1558129" y="5350337"/>
            <a:ext cx="3134895" cy="72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3GPP TSG CT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lionel.morand@orange.com</a:t>
            </a:r>
            <a:endParaRPr lang="fr-FR" altLang="en-US" sz="1400" dirty="0"/>
          </a:p>
          <a:p>
            <a:pPr>
              <a:buFontTx/>
              <a:buNone/>
            </a:pPr>
            <a:endParaRPr lang="fr-FR" altLang="en-US" sz="1400" dirty="0"/>
          </a:p>
          <a:p>
            <a:pPr>
              <a:buFontTx/>
              <a:buNone/>
            </a:pPr>
            <a:endParaRPr lang="en-US" altLang="en-US" sz="1400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779" y="5399737"/>
            <a:ext cx="775154" cy="812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0585601"/>
      </p:ext>
    </p:extLst>
  </p:cSld>
  <p:clrMapOvr>
    <a:masterClrMapping/>
  </p:clrMapOvr>
  <p:transition>
    <p:wipe dir="r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225597760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CT Leadership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54986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CT Officials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149052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Officials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1E64D438-3EBD-4F38-A254-B036C5161B3D}"/>
              </a:ext>
            </a:extLst>
          </p:cNvPr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</a:t>
            </a:r>
            <a:r>
              <a:rPr lang="fr-FR" altLang="en-US" sz="1800"/>
              <a:t>CT 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lionel.morand@orange.com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i="1" dirty="0">
              <a:solidFill>
                <a:srgbClr val="FF0000"/>
              </a:solidFill>
            </a:endParaRPr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14CB953C-CA61-4D54-AAA5-AA00E9115C12}"/>
              </a:ext>
            </a:extLst>
          </p:cNvPr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Atle Monrad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ATIS</a:t>
            </a:r>
            <a:br>
              <a:rPr lang="fr-FR" altLang="en-US" sz="1800" dirty="0"/>
            </a:br>
            <a:r>
              <a:rPr lang="en-US" altLang="en-US" sz="1800" dirty="0"/>
              <a:t>atle.monrad@interdigital.com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i="1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0F014045-6252-4113-A4BE-3A9852A26AF4}"/>
              </a:ext>
            </a:extLst>
          </p:cNvPr>
          <p:cNvSpPr txBox="1">
            <a:spLocks/>
          </p:cNvSpPr>
          <p:nvPr/>
        </p:nvSpPr>
        <p:spPr bwMode="auto">
          <a:xfrm>
            <a:off x="7458075" y="343162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Chin ChenHO 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chin.chenho@oppo.com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i="1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56EF69F-00AE-4C05-BB77-D020C711A95E}"/>
              </a:ext>
            </a:extLst>
          </p:cNvPr>
          <p:cNvSpPr txBox="1">
            <a:spLocks/>
          </p:cNvSpPr>
          <p:nvPr/>
        </p:nvSpPr>
        <p:spPr bwMode="auto">
          <a:xfrm>
            <a:off x="74580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Ming Ai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aiming@catt.cn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i="1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EABC313A-DCDA-4D86-AD76-01A70B332E10}"/>
              </a:ext>
            </a:extLst>
          </p:cNvPr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kimmo.kymalainen@etsi.org</a:t>
            </a:r>
          </a:p>
        </p:txBody>
      </p:sp>
      <p:pic>
        <p:nvPicPr>
          <p:cNvPr id="23" name="Image 1">
            <a:extLst>
              <a:ext uri="{FF2B5EF4-FFF2-40B4-BE49-F238E27FC236}">
                <a16:creationId xmlns:a16="http://schemas.microsoft.com/office/drawing/2014/main" id="{9BA7EDF1-FE72-453D-B550-25B4E59C31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734" y="1973262"/>
            <a:ext cx="1460975" cy="1531937"/>
          </a:xfrm>
          <a:prstGeom prst="rect">
            <a:avLst/>
          </a:prstGeom>
        </p:spPr>
      </p:pic>
      <p:pic>
        <p:nvPicPr>
          <p:cNvPr id="24" name="Picture 2">
            <a:extLst>
              <a:ext uri="{FF2B5EF4-FFF2-40B4-BE49-F238E27FC236}">
                <a16:creationId xmlns:a16="http://schemas.microsoft.com/office/drawing/2014/main" id="{BA921E3B-6168-40D3-9BC4-8F6BD0597C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9412" y="4889500"/>
            <a:ext cx="1208663" cy="1387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3E68E5A4-1861-4215-B2EA-52CABF67D12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2734" y="4775200"/>
            <a:ext cx="1460975" cy="1429189"/>
          </a:xfrm>
          <a:prstGeom prst="rect">
            <a:avLst/>
          </a:prstGeom>
        </p:spPr>
      </p:pic>
      <p:pic>
        <p:nvPicPr>
          <p:cNvPr id="26" name="Picture 1" descr="image001">
            <a:extLst>
              <a:ext uri="{FF2B5EF4-FFF2-40B4-BE49-F238E27FC236}">
                <a16:creationId xmlns:a16="http://schemas.microsoft.com/office/drawing/2014/main" id="{BF9140A6-97EC-42A6-993E-7210FD2DD5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0299" y="2040765"/>
            <a:ext cx="1247775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Image 4">
            <a:extLst>
              <a:ext uri="{FF2B5EF4-FFF2-40B4-BE49-F238E27FC236}">
                <a16:creationId xmlns:a16="http://schemas.microsoft.com/office/drawing/2014/main" id="{E0881617-E934-47AB-9E54-F9E0B599FE0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99551" y="3442596"/>
            <a:ext cx="908383" cy="1310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727515"/>
      </p:ext>
    </p:extLst>
  </p:cSld>
  <p:clrMapOvr>
    <a:masterClrMapping/>
  </p:clrMapOvr>
  <p:transition>
    <p:wipe dir="r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15647A-2F1E-4372-BEAE-EB0FA83089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WG1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3F93CF-48CD-405F-BC49-3AA2934B06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780BAA56-C5F0-43B2-82E4-3A4FB0FF70DF}"/>
              </a:ext>
            </a:extLst>
          </p:cNvPr>
          <p:cNvSpPr txBox="1">
            <a:spLocks/>
          </p:cNvSpPr>
          <p:nvPr/>
        </p:nvSpPr>
        <p:spPr bwMode="auto">
          <a:xfrm>
            <a:off x="2162175" y="2048419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Peter Leis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/>
              <a:t>WG1 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peter.leis@nokia.com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58C92D4E-1A61-4937-A98D-493F17FE3820}"/>
              </a:ext>
            </a:extLst>
          </p:cNvPr>
          <p:cNvSpPr txBox="1">
            <a:spLocks/>
          </p:cNvSpPr>
          <p:nvPr/>
        </p:nvSpPr>
        <p:spPr bwMode="auto">
          <a:xfrm>
            <a:off x="7552345" y="4239191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Jörgen</a:t>
            </a:r>
            <a:r>
              <a:rPr lang="fr-FR" altLang="en-US" sz="1800" dirty="0"/>
              <a:t> Axell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jorgen.axell@ericsson.com</a:t>
            </a: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4E08405-18D9-4E3D-8FCD-8C48258E7D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2034641"/>
            <a:ext cx="1244600" cy="169531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65276491-6B40-491F-888E-B0B1CA2CD45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4063585"/>
            <a:ext cx="1349924" cy="1681535"/>
          </a:xfrm>
          <a:prstGeom prst="rect">
            <a:avLst/>
          </a:prstGeom>
        </p:spPr>
      </p:pic>
      <p:sp>
        <p:nvSpPr>
          <p:cNvPr id="17" name="Content Placeholder 2"/>
          <p:cNvSpPr txBox="1">
            <a:spLocks/>
          </p:cNvSpPr>
          <p:nvPr/>
        </p:nvSpPr>
        <p:spPr bwMode="auto">
          <a:xfrm>
            <a:off x="7458075" y="204841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Lena Chaponniere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ATIS</a:t>
            </a:r>
            <a:br>
              <a:rPr lang="fr-FR" altLang="en-US" sz="1800" dirty="0"/>
            </a:br>
            <a:r>
              <a:rPr lang="en-US" altLang="en-US" sz="1800" dirty="0"/>
              <a:t>lguellec@QTI.QUALCOMM.COM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20" name="Picture 1">
            <a:extLst>
              <a:ext uri="{FF2B5EF4-FFF2-40B4-BE49-F238E27FC236}">
                <a16:creationId xmlns:a16="http://schemas.microsoft.com/office/drawing/2014/main" id="{8F7C2380-484A-4473-BE4D-E826FBDF9CA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0" y="2034641"/>
            <a:ext cx="1268078" cy="1268078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D4BC4EA-09A0-CF0F-DA87-83DADEE42A82}"/>
              </a:ext>
            </a:extLst>
          </p:cNvPr>
          <p:cNvSpPr txBox="1">
            <a:spLocks/>
          </p:cNvSpPr>
          <p:nvPr/>
        </p:nvSpPr>
        <p:spPr bwMode="auto">
          <a:xfrm>
            <a:off x="2162175" y="4240497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Akansha Arora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i-FI" altLang="en-US" sz="1800" dirty="0"/>
              <a:t>akansha.arora@3gpp.org</a:t>
            </a:r>
            <a:endParaRPr lang="en-US" altLang="en-US" sz="1800" dirty="0"/>
          </a:p>
        </p:txBody>
      </p:sp>
      <p:pic>
        <p:nvPicPr>
          <p:cNvPr id="5" name="Picture 3" descr="A picture containing tree, person, outdoor&#10;&#10;Description automatically generated">
            <a:extLst>
              <a:ext uri="{FF2B5EF4-FFF2-40B4-BE49-F238E27FC236}">
                <a16:creationId xmlns:a16="http://schemas.microsoft.com/office/drawing/2014/main" id="{36FB5EAC-F194-36C6-B5AC-F512495FA6A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989" y="4063585"/>
            <a:ext cx="1046101" cy="1689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520783"/>
      </p:ext>
    </p:extLst>
  </p:cSld>
  <p:clrMapOvr>
    <a:masterClrMapping/>
  </p:clrMapOvr>
  <p:transition>
    <p:wipe dir="r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CB3722-5554-4EBC-9A4F-4274B4CAED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WG3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42FEE6-81A0-4253-B3DB-1B33140E53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8BE5E4F5-06FD-4963-BE4B-F601C3CECFCB}"/>
              </a:ext>
            </a:extLst>
          </p:cNvPr>
          <p:cNvSpPr txBox="1">
            <a:spLocks/>
          </p:cNvSpPr>
          <p:nvPr/>
        </p:nvSpPr>
        <p:spPr bwMode="auto">
          <a:xfrm>
            <a:off x="2155391" y="1998496"/>
            <a:ext cx="301942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Yali Yan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yanyali@huawei.com 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00BE79A9-FDC2-470A-9CE4-AC245AA834DA}"/>
              </a:ext>
            </a:extLst>
          </p:cNvPr>
          <p:cNvSpPr txBox="1">
            <a:spLocks/>
          </p:cNvSpPr>
          <p:nvPr/>
        </p:nvSpPr>
        <p:spPr bwMode="auto">
          <a:xfrm>
            <a:off x="7421218" y="1994764"/>
            <a:ext cx="334327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Narendranath Durga Tangudu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Vice Chair</a:t>
            </a:r>
            <a:br>
              <a:rPr lang="fr-FR" altLang="en-US" sz="1800" dirty="0"/>
            </a:br>
            <a:r>
              <a:rPr lang="en-US" altLang="en-US" sz="1800" dirty="0"/>
              <a:t>n.tangudu@samsung.com 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36455614-783B-4C0D-811A-EF427FF5F0A3}"/>
              </a:ext>
            </a:extLst>
          </p:cNvPr>
          <p:cNvSpPr txBox="1">
            <a:spLocks/>
          </p:cNvSpPr>
          <p:nvPr/>
        </p:nvSpPr>
        <p:spPr bwMode="auto">
          <a:xfrm>
            <a:off x="7421218" y="3955551"/>
            <a:ext cx="3591999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Susana Fernández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CT3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 susana.fernandez@ericsson.com 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9DA29C68-30D9-4F74-A4A8-AED3D3F4012E}"/>
              </a:ext>
            </a:extLst>
          </p:cNvPr>
          <p:cNvSpPr txBox="1">
            <a:spLocks/>
          </p:cNvSpPr>
          <p:nvPr/>
        </p:nvSpPr>
        <p:spPr bwMode="auto">
          <a:xfrm>
            <a:off x="1993467" y="3955551"/>
            <a:ext cx="3343275" cy="1384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Dongwook Kim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de-DE" altLang="en-US" sz="1800" dirty="0">
                <a:hlinkClick r:id="rId3"/>
              </a:rPr>
              <a:t>Dongwook.Kim@etsi.org</a:t>
            </a:r>
            <a:r>
              <a:rPr lang="de-DE" altLang="en-US" sz="1800" dirty="0"/>
              <a:t> </a:t>
            </a: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de-DE" altLang="en-US" sz="1800" dirty="0">
                <a:solidFill>
                  <a:srgbClr val="00B050"/>
                </a:solidFill>
              </a:rPr>
              <a:t>New MCC support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F05B98A7-E994-4ECF-B46B-96C4E01A2C3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588" y="3955551"/>
            <a:ext cx="1161382" cy="1511088"/>
          </a:xfrm>
          <a:prstGeom prst="rect">
            <a:avLst/>
          </a:prstGeom>
        </p:spPr>
      </p:pic>
      <p:pic>
        <p:nvPicPr>
          <p:cNvPr id="26" name="Picture 25" descr="A person wearing a suit&#10;&#10;Description automatically generated with low confidence">
            <a:extLst>
              <a:ext uri="{FF2B5EF4-FFF2-40B4-BE49-F238E27FC236}">
                <a16:creationId xmlns:a16="http://schemas.microsoft.com/office/drawing/2014/main" id="{EDD38A61-44E3-4862-98B0-04574A820E3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513" y="1885680"/>
            <a:ext cx="1131310" cy="1543320"/>
          </a:xfrm>
          <a:prstGeom prst="rect">
            <a:avLst/>
          </a:prstGeom>
        </p:spPr>
      </p:pic>
      <p:pic>
        <p:nvPicPr>
          <p:cNvPr id="28" name="Picture 27" descr="A person in a suit&#10;&#10;Description automatically generated with medium confidence">
            <a:extLst>
              <a:ext uri="{FF2B5EF4-FFF2-40B4-BE49-F238E27FC236}">
                <a16:creationId xmlns:a16="http://schemas.microsoft.com/office/drawing/2014/main" id="{071C2FE2-780C-4EA4-8853-6BB0D073685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588" y="1994764"/>
            <a:ext cx="1161382" cy="1325563"/>
          </a:xfrm>
          <a:prstGeom prst="rect">
            <a:avLst/>
          </a:prstGeom>
        </p:spPr>
      </p:pic>
      <p:pic>
        <p:nvPicPr>
          <p:cNvPr id="12" name="图片 12">
            <a:extLst>
              <a:ext uri="{FF2B5EF4-FFF2-40B4-BE49-F238E27FC236}">
                <a16:creationId xmlns:a16="http://schemas.microsoft.com/office/drawing/2014/main" id="{DBBF340B-75B1-4821-8E75-76469D7F751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54" t="10090" r="15327" b="26748"/>
          <a:stretch/>
        </p:blipFill>
        <p:spPr>
          <a:xfrm>
            <a:off x="616495" y="3955551"/>
            <a:ext cx="1193126" cy="1511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29575"/>
      </p:ext>
    </p:extLst>
  </p:cSld>
  <p:clrMapOvr>
    <a:masterClrMapping/>
  </p:clrMapOvr>
  <p:transition>
    <p:wipe dir="r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C717F7-5D2A-47E2-97CB-909FB2B01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WG4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E702D3-D461-4B3F-BE0F-076526AAF8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A2A933F-C5B9-4D5B-A41F-A647EE94C876}"/>
              </a:ext>
            </a:extLst>
          </p:cNvPr>
          <p:cNvSpPr txBox="1">
            <a:spLocks/>
          </p:cNvSpPr>
          <p:nvPr/>
        </p:nvSpPr>
        <p:spPr bwMode="auto">
          <a:xfrm>
            <a:off x="2322512" y="1973263"/>
            <a:ext cx="3022600" cy="1503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Peter Schmitt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/>
              <a:t>WG4 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peter.schmitt@huawei.com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b="1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76302E0-92F1-49B9-A725-75994CF7C989}"/>
              </a:ext>
            </a:extLst>
          </p:cNvPr>
          <p:cNvSpPr txBox="1">
            <a:spLocks/>
          </p:cNvSpPr>
          <p:nvPr/>
        </p:nvSpPr>
        <p:spPr bwMode="auto">
          <a:xfrm>
            <a:off x="7452991" y="199725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Song Yue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  <a:br>
              <a:rPr lang="fr-FR" altLang="en-US" sz="1800" dirty="0"/>
            </a:br>
            <a:r>
              <a:rPr lang="en-US" sz="1800" dirty="0"/>
              <a:t>songyue@chinamobile.com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2A19EB5-C882-4700-B4B1-42A2C25BF398}"/>
              </a:ext>
            </a:extLst>
          </p:cNvPr>
          <p:cNvSpPr txBox="1">
            <a:spLocks/>
          </p:cNvSpPr>
          <p:nvPr/>
        </p:nvSpPr>
        <p:spPr bwMode="auto">
          <a:xfrm>
            <a:off x="2162174" y="4312407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kimmo.kymalainen@3gpp.org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75BD2A7-7039-4C58-B838-D5C2D4DD9FE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681" y="2010167"/>
            <a:ext cx="985086" cy="144353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4FBCD90-05D6-4E1A-A2C7-98FD43F16F7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395" y="2010167"/>
            <a:ext cx="1243584" cy="168249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9B8772E-373E-461A-95C9-ED4F3FB732E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0976" y="4194587"/>
            <a:ext cx="1487843" cy="1386086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E1CE95B5-E7CB-434F-A08F-D5723CFE1BED}"/>
              </a:ext>
            </a:extLst>
          </p:cNvPr>
          <p:cNvSpPr txBox="1">
            <a:spLocks/>
          </p:cNvSpPr>
          <p:nvPr/>
        </p:nvSpPr>
        <p:spPr bwMode="auto">
          <a:xfrm>
            <a:off x="7523780" y="402856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2B7B4A4B-96B5-4156-B032-24B4F95B4123}"/>
              </a:ext>
            </a:extLst>
          </p:cNvPr>
          <p:cNvSpPr txBox="1">
            <a:spLocks/>
          </p:cNvSpPr>
          <p:nvPr/>
        </p:nvSpPr>
        <p:spPr bwMode="auto">
          <a:xfrm>
            <a:off x="7458075" y="3878455"/>
            <a:ext cx="3750009" cy="1533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Hiroshi </a:t>
            </a:r>
            <a:r>
              <a:rPr lang="fr-FR" altLang="en-US" sz="1800" dirty="0" err="1"/>
              <a:t>Ischikawa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TTC</a:t>
            </a:r>
            <a:br>
              <a:rPr lang="fr-FR" altLang="en-US" sz="1800" dirty="0"/>
            </a:br>
            <a:r>
              <a:rPr lang="en-US" sz="1800" dirty="0"/>
              <a:t>hiroshi.ishikawa.ev</a:t>
            </a:r>
            <a:r>
              <a:rPr lang="en-US" altLang="en-US" sz="1800" dirty="0"/>
              <a:t>@nttdocomo.</a:t>
            </a:r>
            <a:r>
              <a:rPr lang="en-US" sz="1800" dirty="0"/>
              <a:t>com</a:t>
            </a: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47BD483-6E12-4AAE-AE0E-A45B2BE6528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6323" y="3977188"/>
            <a:ext cx="1053801" cy="1381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634142"/>
      </p:ext>
    </p:extLst>
  </p:cSld>
  <p:clrMapOvr>
    <a:masterClrMapping/>
  </p:clrMapOvr>
  <p:transition>
    <p:wipe dir="r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C717F7-5D2A-47E2-97CB-909FB2B01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>
                <a:solidFill>
                  <a:srgbClr val="00B0F0"/>
                </a:solidFill>
              </a:rPr>
              <a:t>NEW</a:t>
            </a:r>
            <a:r>
              <a:rPr lang="en-GB" altLang="en-US" dirty="0"/>
              <a:t> TSG CT WG4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E702D3-D461-4B3F-BE0F-076526AAF8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76302E0-92F1-49B9-A725-75994CF7C989}"/>
              </a:ext>
            </a:extLst>
          </p:cNvPr>
          <p:cNvSpPr txBox="1">
            <a:spLocks/>
          </p:cNvSpPr>
          <p:nvPr/>
        </p:nvSpPr>
        <p:spPr bwMode="auto">
          <a:xfrm>
            <a:off x="7452991" y="199725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Zhijun</a:t>
            </a:r>
            <a:r>
              <a:rPr lang="fr-FR" altLang="en-US" sz="1800" dirty="0"/>
              <a:t> Li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  <a:br>
              <a:rPr lang="fr-FR" altLang="en-US" sz="1800" dirty="0"/>
            </a:br>
            <a:r>
              <a:rPr lang="it-IT" sz="1800" dirty="0"/>
              <a:t>li.zhijun3@zte.com.cn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2A19EB5-C882-4700-B4B1-42A2C25BF398}"/>
              </a:ext>
            </a:extLst>
          </p:cNvPr>
          <p:cNvSpPr txBox="1">
            <a:spLocks/>
          </p:cNvSpPr>
          <p:nvPr/>
        </p:nvSpPr>
        <p:spPr bwMode="auto">
          <a:xfrm>
            <a:off x="2162174" y="4312407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kimmo.kymalainen@3gpp.org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9B8772E-373E-461A-95C9-ED4F3FB732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976" y="4194587"/>
            <a:ext cx="1487843" cy="1386086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E1CE95B5-E7CB-434F-A08F-D5723CFE1BED}"/>
              </a:ext>
            </a:extLst>
          </p:cNvPr>
          <p:cNvSpPr txBox="1">
            <a:spLocks/>
          </p:cNvSpPr>
          <p:nvPr/>
        </p:nvSpPr>
        <p:spPr bwMode="auto">
          <a:xfrm>
            <a:off x="7523780" y="402856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2B7B4A4B-96B5-4156-B032-24B4F95B4123}"/>
              </a:ext>
            </a:extLst>
          </p:cNvPr>
          <p:cNvSpPr txBox="1">
            <a:spLocks/>
          </p:cNvSpPr>
          <p:nvPr/>
        </p:nvSpPr>
        <p:spPr bwMode="auto">
          <a:xfrm>
            <a:off x="7458075" y="3878455"/>
            <a:ext cx="3750009" cy="1533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Hiroshi </a:t>
            </a:r>
            <a:r>
              <a:rPr lang="fr-FR" altLang="en-US" sz="1800" dirty="0" err="1"/>
              <a:t>Ischikawa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TTC</a:t>
            </a:r>
            <a:br>
              <a:rPr lang="fr-FR" altLang="en-US" sz="1800" dirty="0"/>
            </a:br>
            <a:r>
              <a:rPr lang="en-US" sz="1800" dirty="0"/>
              <a:t>hiroshi.ishikawa.ev</a:t>
            </a:r>
            <a:r>
              <a:rPr lang="en-US" altLang="en-US" sz="1800" dirty="0"/>
              <a:t>@nttdocomo.</a:t>
            </a:r>
            <a:r>
              <a:rPr lang="en-US" sz="1800" dirty="0"/>
              <a:t>com</a:t>
            </a: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47BD483-6E12-4AAE-AE0E-A45B2BE6528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6323" y="3977188"/>
            <a:ext cx="1053801" cy="1381706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55EA1F7-DF5D-778E-C4E5-2F8653DF5BB5}"/>
              </a:ext>
            </a:extLst>
          </p:cNvPr>
          <p:cNvSpPr txBox="1">
            <a:spLocks/>
          </p:cNvSpPr>
          <p:nvPr/>
        </p:nvSpPr>
        <p:spPr bwMode="auto">
          <a:xfrm>
            <a:off x="2157639" y="20986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Song Yue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  <a:br>
              <a:rPr lang="fr-FR" altLang="en-US" sz="1800" dirty="0"/>
            </a:br>
            <a:r>
              <a:rPr lang="en-US" sz="1800" dirty="0"/>
              <a:t>songyue@chinamobile.com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15" name="Picture 8">
            <a:extLst>
              <a:ext uri="{FF2B5EF4-FFF2-40B4-BE49-F238E27FC236}">
                <a16:creationId xmlns:a16="http://schemas.microsoft.com/office/drawing/2014/main" id="{0AD40D2F-E2E5-A55B-50E2-233D46F89DF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329" y="2111583"/>
            <a:ext cx="985086" cy="1443535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347B343D-CFBD-C64E-C788-16F8FC797F5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7438" y="1997259"/>
            <a:ext cx="1152686" cy="1552792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BBE7B06F-F003-639D-3CC8-49D89E7FB2D7}"/>
              </a:ext>
            </a:extLst>
          </p:cNvPr>
          <p:cNvSpPr/>
          <p:nvPr/>
        </p:nvSpPr>
        <p:spPr>
          <a:xfrm>
            <a:off x="500332" y="1828713"/>
            <a:ext cx="4468483" cy="1949464"/>
          </a:xfrm>
          <a:prstGeom prst="rect">
            <a:avLst/>
          </a:prstGeom>
          <a:noFill/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00B8872-16F1-E3B1-FC02-7F842B0857D2}"/>
              </a:ext>
            </a:extLst>
          </p:cNvPr>
          <p:cNvSpPr/>
          <p:nvPr/>
        </p:nvSpPr>
        <p:spPr>
          <a:xfrm>
            <a:off x="5927066" y="1804407"/>
            <a:ext cx="4468483" cy="1939111"/>
          </a:xfrm>
          <a:prstGeom prst="rect">
            <a:avLst/>
          </a:prstGeom>
          <a:noFill/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61650591"/>
      </p:ext>
    </p:extLst>
  </p:cSld>
  <p:clrMapOvr>
    <a:masterClrMapping/>
  </p:clrMapOvr>
  <p:transition>
    <p:wipe dir="r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C717F7-5D2A-47E2-97CB-909FB2B01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WG6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E702D3-D461-4B3F-BE0F-076526AAF8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FFFDDA4-A719-49AD-833D-BA2EA7D86A92}"/>
              </a:ext>
            </a:extLst>
          </p:cNvPr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Heiko </a:t>
            </a:r>
            <a:r>
              <a:rPr lang="fr-FR" altLang="en-US" sz="1800" dirty="0" err="1"/>
              <a:t>Kruse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/>
              <a:t>WG6 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heiko.kruse@idemia.com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08F1D97-5782-40BF-BA75-75C726FFDDD2}"/>
              </a:ext>
            </a:extLst>
          </p:cNvPr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Ly </a:t>
            </a:r>
            <a:r>
              <a:rPr lang="fr-FR" altLang="en-US" sz="1800" dirty="0" err="1"/>
              <a:t>Thanh</a:t>
            </a:r>
            <a:r>
              <a:rPr lang="fr-FR" altLang="en-US" sz="1800" dirty="0"/>
              <a:t> Phan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  <a:br>
              <a:rPr lang="fr-FR" altLang="en-US" sz="1800" dirty="0"/>
            </a:br>
            <a:r>
              <a:rPr lang="en-US" altLang="en-US" sz="1800" dirty="0">
                <a:hlinkClick r:id="rId3"/>
              </a:rPr>
              <a:t>ly-thanh.phan@thalesgroup.com</a:t>
            </a: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solidFill>
                  <a:srgbClr val="0070C0"/>
                </a:solidFill>
              </a:rPr>
              <a:t>Re-elected in CT6#109</a:t>
            </a:r>
            <a:endParaRPr lang="fr-FR" altLang="en-US" sz="18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4A4F1E56-E7C3-410B-9616-FDA8FFB87BBF}"/>
              </a:ext>
            </a:extLst>
          </p:cNvPr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kimmo.kymalainen@3gpp.org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AC76EFC-1D63-444E-A1F1-DF67C3F543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17977" y="2014315"/>
            <a:ext cx="1540098" cy="154009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826E748-6CBF-48A9-A9F1-09E6ADB3754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758471" y="1998719"/>
            <a:ext cx="1195509" cy="155569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634C964-5FA2-4E7C-B9FC-8AB03A2782A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9649" y="4860926"/>
            <a:ext cx="1522526" cy="1387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093820"/>
      </p:ext>
    </p:extLst>
  </p:cSld>
  <p:clrMapOvr>
    <a:masterClrMapping/>
  </p:clrMapOvr>
  <p:transition>
    <p:wipe dir="r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TR/TS sent to plenary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614427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Rel-18 TR/TS for Approval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4396B27A-AD27-4C3D-9D9E-A6D0AB4B18C9}"/>
              </a:ext>
            </a:extLst>
          </p:cNvPr>
          <p:cNvGraphicFramePr>
            <a:graphicFrameLocks noGrp="1"/>
          </p:cNvGraphicFramePr>
          <p:nvPr/>
        </p:nvGraphicFramePr>
        <p:xfrm>
          <a:off x="224630" y="1920897"/>
          <a:ext cx="11211869" cy="3947009"/>
        </p:xfrm>
        <a:graphic>
          <a:graphicData uri="http://schemas.openxmlformats.org/drawingml/2006/table">
            <a:tbl>
              <a:tblPr firstRow="1" firstCol="1" bandRow="1"/>
              <a:tblGrid>
                <a:gridCol w="17369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285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463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CP-230028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TR 31.822 v1.0.0 Study on GBA_U Based APIs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CP-230112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3GPP TR 31.826 on Study on new UICC application for NSSA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CP-230183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3GPP TS 24.575 v1.0.0 on 5G System; Multicast/Broadcast UE pre-configuration</a:t>
                      </a:r>
                    </a:p>
                    <a:p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Management Object (MO)</a:t>
                      </a:r>
                    </a:p>
                    <a:p>
                      <a:pPr algn="l" fontAlgn="t"/>
                      <a:endParaRPr lang="en-GB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130112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172593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3154765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70044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8501913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Officials until CT#99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1E64D438-3EBD-4F38-A254-B036C5161B3D}"/>
              </a:ext>
            </a:extLst>
          </p:cNvPr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</a:t>
            </a:r>
            <a:r>
              <a:rPr lang="fr-FR" altLang="en-US" sz="1800"/>
              <a:t>CT 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lionel.morand@orange.com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i="1" dirty="0">
              <a:solidFill>
                <a:srgbClr val="FF0000"/>
              </a:solidFill>
            </a:endParaRPr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14CB953C-CA61-4D54-AAA5-AA00E9115C12}"/>
              </a:ext>
            </a:extLst>
          </p:cNvPr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Atle Monrad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ATIS</a:t>
            </a:r>
            <a:br>
              <a:rPr lang="fr-FR" altLang="en-US" sz="1800" dirty="0"/>
            </a:br>
            <a:r>
              <a:rPr lang="en-US" altLang="en-US" sz="1800" dirty="0"/>
              <a:t>atle.monrad@interdigital.com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i="1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0F014045-6252-4113-A4BE-3A9852A26AF4}"/>
              </a:ext>
            </a:extLst>
          </p:cNvPr>
          <p:cNvSpPr txBox="1">
            <a:spLocks/>
          </p:cNvSpPr>
          <p:nvPr/>
        </p:nvSpPr>
        <p:spPr bwMode="auto">
          <a:xfrm>
            <a:off x="7458075" y="343162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Chin ChenHO 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chin.chenho@oppo.com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i="1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56EF69F-00AE-4C05-BB77-D020C711A95E}"/>
              </a:ext>
            </a:extLst>
          </p:cNvPr>
          <p:cNvSpPr txBox="1">
            <a:spLocks/>
          </p:cNvSpPr>
          <p:nvPr/>
        </p:nvSpPr>
        <p:spPr bwMode="auto">
          <a:xfrm>
            <a:off x="74580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Ming Ai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aiming@catt.cn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i="1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EABC313A-DCDA-4D86-AD76-01A70B332E10}"/>
              </a:ext>
            </a:extLst>
          </p:cNvPr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kimmo.kymalainen@etsi.org</a:t>
            </a:r>
          </a:p>
        </p:txBody>
      </p:sp>
      <p:pic>
        <p:nvPicPr>
          <p:cNvPr id="23" name="Image 1">
            <a:extLst>
              <a:ext uri="{FF2B5EF4-FFF2-40B4-BE49-F238E27FC236}">
                <a16:creationId xmlns:a16="http://schemas.microsoft.com/office/drawing/2014/main" id="{9BA7EDF1-FE72-453D-B550-25B4E59C31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734" y="1973262"/>
            <a:ext cx="1460975" cy="1531937"/>
          </a:xfrm>
          <a:prstGeom prst="rect">
            <a:avLst/>
          </a:prstGeom>
        </p:spPr>
      </p:pic>
      <p:pic>
        <p:nvPicPr>
          <p:cNvPr id="24" name="Picture 2">
            <a:extLst>
              <a:ext uri="{FF2B5EF4-FFF2-40B4-BE49-F238E27FC236}">
                <a16:creationId xmlns:a16="http://schemas.microsoft.com/office/drawing/2014/main" id="{BA921E3B-6168-40D3-9BC4-8F6BD0597C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9412" y="4889500"/>
            <a:ext cx="1208663" cy="1387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3E68E5A4-1861-4215-B2EA-52CABF67D12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2734" y="4775200"/>
            <a:ext cx="1460975" cy="1429189"/>
          </a:xfrm>
          <a:prstGeom prst="rect">
            <a:avLst/>
          </a:prstGeom>
        </p:spPr>
      </p:pic>
      <p:pic>
        <p:nvPicPr>
          <p:cNvPr id="26" name="Picture 1" descr="image001">
            <a:extLst>
              <a:ext uri="{FF2B5EF4-FFF2-40B4-BE49-F238E27FC236}">
                <a16:creationId xmlns:a16="http://schemas.microsoft.com/office/drawing/2014/main" id="{BF9140A6-97EC-42A6-993E-7210FD2DD5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0299" y="2040765"/>
            <a:ext cx="1247775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Image 4">
            <a:extLst>
              <a:ext uri="{FF2B5EF4-FFF2-40B4-BE49-F238E27FC236}">
                <a16:creationId xmlns:a16="http://schemas.microsoft.com/office/drawing/2014/main" id="{E0881617-E934-47AB-9E54-F9E0B599FE0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99551" y="3442596"/>
            <a:ext cx="908383" cy="1310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07099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>
                <a:solidFill>
                  <a:srgbClr val="2A6EA8"/>
                </a:solidFill>
              </a:rPr>
              <a:t>New</a:t>
            </a:r>
            <a:r>
              <a:rPr lang="en-GB" altLang="en-US" dirty="0"/>
              <a:t> TSG CT Officials after CT#99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1E64D438-3EBD-4F38-A254-B036C5161B3D}"/>
              </a:ext>
            </a:extLst>
          </p:cNvPr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>
                <a:solidFill>
                  <a:srgbClr val="2A6EA8"/>
                </a:solidFill>
              </a:rPr>
              <a:t>Peter Schmitt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>
                <a:solidFill>
                  <a:srgbClr val="2A6EA8"/>
                </a:solidFill>
              </a:rPr>
              <a:t>TSG </a:t>
            </a:r>
            <a:r>
              <a:rPr lang="fr-FR" altLang="en-US" sz="1800">
                <a:solidFill>
                  <a:srgbClr val="2A6EA8"/>
                </a:solidFill>
              </a:rPr>
              <a:t>CT Chair</a:t>
            </a:r>
            <a:r>
              <a:rPr lang="en-DE" altLang="en-US" sz="1800">
                <a:solidFill>
                  <a:srgbClr val="2A6EA8"/>
                </a:solidFill>
              </a:rPr>
              <a:t> </a:t>
            </a:r>
            <a:r>
              <a:rPr lang="en-GB" altLang="en-US" sz="1800">
                <a:solidFill>
                  <a:srgbClr val="2A6EA8"/>
                </a:solidFill>
              </a:rPr>
              <a:t>e</a:t>
            </a:r>
            <a:r>
              <a:rPr lang="en-DE" altLang="en-US" sz="1800">
                <a:solidFill>
                  <a:srgbClr val="2A6EA8"/>
                </a:solidFill>
              </a:rPr>
              <a:t>l</a:t>
            </a:r>
            <a:r>
              <a:rPr lang="en-GB" altLang="en-US" sz="1800">
                <a:solidFill>
                  <a:srgbClr val="2A6EA8"/>
                </a:solidFill>
              </a:rPr>
              <a:t>e</a:t>
            </a:r>
            <a:r>
              <a:rPr lang="en-DE" altLang="en-US" sz="1800">
                <a:solidFill>
                  <a:srgbClr val="2A6EA8"/>
                </a:solidFill>
              </a:rPr>
              <a:t>c</a:t>
            </a:r>
            <a:r>
              <a:rPr lang="en-GB" altLang="en-US" sz="1800">
                <a:solidFill>
                  <a:srgbClr val="2A6EA8"/>
                </a:solidFill>
              </a:rPr>
              <a:t>t</a:t>
            </a:r>
            <a:endParaRPr lang="fr-FR" altLang="en-US" sz="1800" dirty="0">
              <a:solidFill>
                <a:srgbClr val="2A6EA8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>
                <a:solidFill>
                  <a:srgbClr val="2A6EA8"/>
                </a:solidFill>
              </a:rPr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solidFill>
                  <a:srgbClr val="2A6EA8"/>
                </a:solidFill>
              </a:rPr>
              <a:t>peter.schmitt@huawei.com</a:t>
            </a:r>
            <a:endParaRPr lang="fr-FR" altLang="en-US" sz="1800" dirty="0">
              <a:solidFill>
                <a:srgbClr val="2A6EA8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i="1" dirty="0">
              <a:solidFill>
                <a:srgbClr val="FF0000"/>
              </a:solidFill>
            </a:endParaRPr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14CB953C-CA61-4D54-AAA5-AA00E9115C12}"/>
              </a:ext>
            </a:extLst>
          </p:cNvPr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Atle Monrad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ATIS</a:t>
            </a:r>
            <a:br>
              <a:rPr lang="fr-FR" altLang="en-US" sz="1800" dirty="0"/>
            </a:br>
            <a:r>
              <a:rPr lang="en-US" altLang="en-US" sz="1800" dirty="0"/>
              <a:t>atle.monrad@interdigital.com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i="1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0F014045-6252-4113-A4BE-3A9852A26AF4}"/>
              </a:ext>
            </a:extLst>
          </p:cNvPr>
          <p:cNvSpPr txBox="1">
            <a:spLocks/>
          </p:cNvSpPr>
          <p:nvPr/>
        </p:nvSpPr>
        <p:spPr bwMode="auto">
          <a:xfrm>
            <a:off x="7458075" y="343162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Chin ChenHO 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chin.chenho@oppo.com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i="1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56EF69F-00AE-4C05-BB77-D020C711A95E}"/>
              </a:ext>
            </a:extLst>
          </p:cNvPr>
          <p:cNvSpPr txBox="1">
            <a:spLocks/>
          </p:cNvSpPr>
          <p:nvPr/>
        </p:nvSpPr>
        <p:spPr bwMode="auto">
          <a:xfrm>
            <a:off x="74580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>
                <a:solidFill>
                  <a:srgbClr val="2A6EA8"/>
                </a:solidFill>
              </a:rPr>
              <a:t>Biao Long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>
                <a:solidFill>
                  <a:srgbClr val="2A6EA8"/>
                </a:solidFill>
              </a:rPr>
              <a:t>TSG CT </a:t>
            </a:r>
            <a:r>
              <a:rPr lang="fr-FR" altLang="en-US" sz="1800" dirty="0" err="1">
                <a:solidFill>
                  <a:srgbClr val="2A6EA8"/>
                </a:solidFill>
              </a:rPr>
              <a:t>Vicechair</a:t>
            </a:r>
            <a:endParaRPr lang="fr-FR" altLang="en-US" sz="1800" dirty="0">
              <a:solidFill>
                <a:srgbClr val="2A6EA8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>
                <a:solidFill>
                  <a:srgbClr val="2A6EA8"/>
                </a:solidFill>
              </a:rPr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solidFill>
                  <a:srgbClr val="2A6EA8"/>
                </a:solidFill>
              </a:rPr>
              <a:t>longb@chinatelecom.cn</a:t>
            </a:r>
            <a:endParaRPr lang="fr-FR" altLang="en-US" sz="1800" i="1" dirty="0">
              <a:solidFill>
                <a:srgbClr val="2A6EA8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EABC313A-DCDA-4D86-AD76-01A70B332E10}"/>
              </a:ext>
            </a:extLst>
          </p:cNvPr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kimmo.kymalainen@etsi.org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3E68E5A4-1861-4215-B2EA-52CABF67D1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734" y="4775200"/>
            <a:ext cx="1460975" cy="1429189"/>
          </a:xfrm>
          <a:prstGeom prst="rect">
            <a:avLst/>
          </a:prstGeom>
        </p:spPr>
      </p:pic>
      <p:pic>
        <p:nvPicPr>
          <p:cNvPr id="26" name="Picture 1" descr="image001">
            <a:extLst>
              <a:ext uri="{FF2B5EF4-FFF2-40B4-BE49-F238E27FC236}">
                <a16:creationId xmlns:a16="http://schemas.microsoft.com/office/drawing/2014/main" id="{BF9140A6-97EC-42A6-993E-7210FD2DD5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0299" y="2040765"/>
            <a:ext cx="1247775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Image 4">
            <a:extLst>
              <a:ext uri="{FF2B5EF4-FFF2-40B4-BE49-F238E27FC236}">
                <a16:creationId xmlns:a16="http://schemas.microsoft.com/office/drawing/2014/main" id="{E0881617-E934-47AB-9E54-F9E0B599FE0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99551" y="3442596"/>
            <a:ext cx="908383" cy="1310754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8670AB69-A5FA-6BCA-6065-25F33F3C65E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395" y="2010167"/>
            <a:ext cx="1243584" cy="1682496"/>
          </a:xfrm>
          <a:prstGeom prst="rect">
            <a:avLst/>
          </a:prstGeom>
        </p:spPr>
      </p:pic>
      <p:pic>
        <p:nvPicPr>
          <p:cNvPr id="4" name="Picture 3" descr="A person wearing glasses and a suit&#10;&#10;Description automatically generated with medium confidence">
            <a:extLst>
              <a:ext uri="{FF2B5EF4-FFF2-40B4-BE49-F238E27FC236}">
                <a16:creationId xmlns:a16="http://schemas.microsoft.com/office/drawing/2014/main" id="{A49349E2-C73F-736C-F09C-DAC601DCBBD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4924" y="4824640"/>
            <a:ext cx="1097635" cy="1379749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99E97089-985C-C1A8-6205-6CAB93B87D73}"/>
              </a:ext>
            </a:extLst>
          </p:cNvPr>
          <p:cNvSpPr/>
          <p:nvPr/>
        </p:nvSpPr>
        <p:spPr>
          <a:xfrm>
            <a:off x="500332" y="1828712"/>
            <a:ext cx="4468483" cy="2156693"/>
          </a:xfrm>
          <a:prstGeom prst="rect">
            <a:avLst/>
          </a:prstGeom>
          <a:noFill/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ED13F36-80F7-138D-98BD-41125DC8E1A5}"/>
              </a:ext>
            </a:extLst>
          </p:cNvPr>
          <p:cNvSpPr/>
          <p:nvPr/>
        </p:nvSpPr>
        <p:spPr>
          <a:xfrm>
            <a:off x="6096000" y="4753351"/>
            <a:ext cx="4468483" cy="1495050"/>
          </a:xfrm>
          <a:prstGeom prst="rect">
            <a:avLst/>
          </a:prstGeom>
          <a:noFill/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09959306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Meeting statistics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62050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CT#98e Stats			    CT#99 Stats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4351338"/>
          </a:xfrm>
        </p:spPr>
        <p:txBody>
          <a:bodyPr/>
          <a:lstStyle/>
          <a:p>
            <a:r>
              <a:rPr lang="en-US" sz="2400" dirty="0"/>
              <a:t>Number of handled documents</a:t>
            </a:r>
          </a:p>
          <a:p>
            <a:pPr lvl="1"/>
            <a:r>
              <a:rPr lang="en-US" sz="2000" dirty="0"/>
              <a:t>279</a:t>
            </a:r>
          </a:p>
          <a:p>
            <a:r>
              <a:rPr lang="en-US" sz="2400" dirty="0"/>
              <a:t>Approved CRs </a:t>
            </a:r>
          </a:p>
          <a:p>
            <a:pPr lvl="1"/>
            <a:r>
              <a:rPr lang="en-US" sz="2000" dirty="0"/>
              <a:t>1108</a:t>
            </a:r>
          </a:p>
          <a:p>
            <a:r>
              <a:rPr lang="en-US" sz="2400" dirty="0"/>
              <a:t>Approved New/Revised SID/WID</a:t>
            </a:r>
          </a:p>
          <a:p>
            <a:pPr lvl="1"/>
            <a:r>
              <a:rPr lang="en-US" sz="2000" dirty="0"/>
              <a:t>26 New + 2 Revised</a:t>
            </a:r>
          </a:p>
          <a:p>
            <a:r>
              <a:rPr lang="en-US" sz="2400" dirty="0"/>
              <a:t>Approved TS/TR</a:t>
            </a:r>
          </a:p>
          <a:p>
            <a:pPr lvl="1"/>
            <a:r>
              <a:rPr lang="en-US" altLang="fr-FR" sz="2000" dirty="0"/>
              <a:t>0</a:t>
            </a:r>
          </a:p>
          <a:p>
            <a:r>
              <a:rPr lang="en-US" sz="2400" dirty="0"/>
              <a:t>Attendances</a:t>
            </a:r>
            <a:r>
              <a:rPr lang="en-US" altLang="fr-FR" sz="2400" dirty="0"/>
              <a:t>:</a:t>
            </a:r>
          </a:p>
          <a:p>
            <a:pPr lvl="1"/>
            <a:r>
              <a:rPr lang="en-US" altLang="fr-FR" sz="2000" dirty="0"/>
              <a:t>424 registered</a:t>
            </a:r>
          </a:p>
          <a:p>
            <a:pPr lvl="1"/>
            <a:r>
              <a:rPr lang="en-US" altLang="fr-FR" sz="2000" dirty="0"/>
              <a:t>350 confirmed participation</a:t>
            </a:r>
          </a:p>
          <a:p>
            <a:endParaRPr lang="en-US" alt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261652" y="1822445"/>
            <a:ext cx="5694821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Number of handled documents</a:t>
            </a:r>
          </a:p>
          <a:p>
            <a:pPr lvl="1"/>
            <a:r>
              <a:rPr lang="en-US" sz="2000" dirty="0"/>
              <a:t>341</a:t>
            </a:r>
          </a:p>
          <a:p>
            <a:r>
              <a:rPr lang="en-US" sz="2400" dirty="0"/>
              <a:t>Approved CRs </a:t>
            </a:r>
          </a:p>
          <a:p>
            <a:pPr lvl="1"/>
            <a:r>
              <a:rPr lang="en-US" sz="2000" dirty="0"/>
              <a:t>1065</a:t>
            </a:r>
          </a:p>
          <a:p>
            <a:r>
              <a:rPr lang="en-US" sz="2400" dirty="0"/>
              <a:t>Approved New/Revised SID/WID</a:t>
            </a:r>
          </a:p>
          <a:p>
            <a:pPr lvl="1"/>
            <a:r>
              <a:rPr lang="en-US" sz="2000" dirty="0"/>
              <a:t>23 New + 12 Revised</a:t>
            </a:r>
          </a:p>
          <a:p>
            <a:r>
              <a:rPr lang="en-US" sz="2400" dirty="0"/>
              <a:t>Approved TS/TR</a:t>
            </a:r>
          </a:p>
          <a:p>
            <a:pPr lvl="1"/>
            <a:r>
              <a:rPr lang="en-US" altLang="fr-FR" sz="2000" dirty="0"/>
              <a:t>3</a:t>
            </a:r>
          </a:p>
          <a:p>
            <a:r>
              <a:rPr lang="en-US" sz="2400" dirty="0"/>
              <a:t>Attendances</a:t>
            </a:r>
            <a:r>
              <a:rPr lang="en-US" altLang="fr-FR" sz="2400" dirty="0"/>
              <a:t>:</a:t>
            </a:r>
          </a:p>
          <a:p>
            <a:pPr lvl="1"/>
            <a:r>
              <a:rPr lang="en-US" altLang="fr-FR" sz="2000" dirty="0"/>
              <a:t>378 registered</a:t>
            </a:r>
          </a:p>
          <a:p>
            <a:pPr lvl="1"/>
            <a:r>
              <a:rPr lang="en-US" altLang="fr-FR" sz="2000" dirty="0"/>
              <a:t>258 confirmed participation</a:t>
            </a:r>
          </a:p>
          <a:p>
            <a:pPr lvl="2"/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510806494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Release status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02717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Rel-8 – Rel-14 Status (Only Cat F CRs)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8AC4D78F-683E-4000-BAAE-2A468AB10D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734697" cy="4351338"/>
          </a:xfrm>
        </p:spPr>
        <p:txBody>
          <a:bodyPr/>
          <a:lstStyle/>
          <a:p>
            <a:r>
              <a:rPr lang="en-US" dirty="0"/>
              <a:t>Approved Rel-8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Rel-9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Rel-9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Rel-10 CRs</a:t>
            </a:r>
          </a:p>
          <a:p>
            <a:pPr lvl="1"/>
            <a:r>
              <a:rPr lang="en-US" altLang="fr-FR" dirty="0"/>
              <a:t>0</a:t>
            </a:r>
          </a:p>
          <a:p>
            <a:pPr lvl="1"/>
            <a:endParaRPr lang="en-US" dirty="0"/>
          </a:p>
          <a:p>
            <a:endParaRPr lang="en-US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5EC1B592-8566-4E7D-9DDE-F5F14060251D}"/>
              </a:ext>
            </a:extLst>
          </p:cNvPr>
          <p:cNvSpPr txBox="1">
            <a:spLocks/>
          </p:cNvSpPr>
          <p:nvPr/>
        </p:nvSpPr>
        <p:spPr bwMode="auto">
          <a:xfrm>
            <a:off x="6414468" y="182562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Approved Rel-11 CRs</a:t>
            </a:r>
          </a:p>
          <a:p>
            <a:pPr lvl="1"/>
            <a:r>
              <a:rPr lang="en-US" altLang="fr-FR" dirty="0"/>
              <a:t>1</a:t>
            </a:r>
          </a:p>
          <a:p>
            <a:r>
              <a:rPr lang="en-US" dirty="0"/>
              <a:t>Approved Rel-12 CRs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Rel-13 CRs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Rel-14 CRs</a:t>
            </a:r>
          </a:p>
          <a:p>
            <a:pPr lvl="1"/>
            <a:r>
              <a:rPr lang="en-US" dirty="0"/>
              <a:t>3 (related to MCS, SEW Ph2)</a:t>
            </a:r>
          </a:p>
        </p:txBody>
      </p:sp>
    </p:spTree>
    <p:extLst>
      <p:ext uri="{BB962C8B-B14F-4D97-AF65-F5344CB8AC3E}">
        <p14:creationId xmlns:p14="http://schemas.microsoft.com/office/powerpoint/2010/main" val="2541717511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BF8337D347114AB0236844107F8795" ma:contentTypeVersion="13" ma:contentTypeDescription="Create a new document." ma:contentTypeScope="" ma:versionID="15308225571403f45d9e7e6bd438fe08">
  <xsd:schema xmlns:xsd="http://www.w3.org/2001/XMLSchema" xmlns:xs="http://www.w3.org/2001/XMLSchema" xmlns:p="http://schemas.microsoft.com/office/2006/metadata/properties" xmlns:ns3="1e442c71-47c7-4d6b-9a66-8473dbdf2056" xmlns:ns4="5399ac36-8d91-4486-a02c-e0c1bb8d184f" targetNamespace="http://schemas.microsoft.com/office/2006/metadata/properties" ma:root="true" ma:fieldsID="37b5cca48b3b0322c8b73a576eadab92" ns3:_="" ns4:_="">
    <xsd:import namespace="1e442c71-47c7-4d6b-9a66-8473dbdf2056"/>
    <xsd:import namespace="5399ac36-8d91-4486-a02c-e0c1bb8d184f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442c71-47c7-4d6b-9a66-8473dbdf2056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399ac36-8d91-4486-a02c-e0c1bb8d184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5F6414F-085E-4BBE-BBE5-04959CF33DE1}">
  <ds:schemaRefs>
    <ds:schemaRef ds:uri="http://purl.org/dc/dcmitype/"/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5399ac36-8d91-4486-a02c-e0c1bb8d184f"/>
    <ds:schemaRef ds:uri="http://purl.org/dc/elements/1.1/"/>
    <ds:schemaRef ds:uri="http://purl.org/dc/terms/"/>
    <ds:schemaRef ds:uri="http://schemas.microsoft.com/office/infopath/2007/PartnerControls"/>
    <ds:schemaRef ds:uri="1e442c71-47c7-4d6b-9a66-8473dbdf2056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5F64618A-BDAA-472F-B9F4-B9048F2BF85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75EF393-1D1F-4174-A87D-03A14F6CB30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e442c71-47c7-4d6b-9a66-8473dbdf2056"/>
    <ds:schemaRef ds:uri="5399ac36-8d91-4486-a02c-e0c1bb8d184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07222825-62ea-40f3-96b5-5375c07996e2}" enabled="1" method="Privileged" siteId="{90c7a20a-f34b-40bf-bc48-b9253b6f5d20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23332</TotalTime>
  <Words>1787</Words>
  <Application>Microsoft Office PowerPoint</Application>
  <PresentationFormat>Widescreen</PresentationFormat>
  <Paragraphs>368</Paragraphs>
  <Slides>37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3" baseType="lpstr">
      <vt:lpstr>Arial</vt:lpstr>
      <vt:lpstr>Arial </vt:lpstr>
      <vt:lpstr>Calibri</vt:lpstr>
      <vt:lpstr>Calibri Light</vt:lpstr>
      <vt:lpstr>Times New Roman</vt:lpstr>
      <vt:lpstr>Office Theme</vt:lpstr>
      <vt:lpstr>3GPP TSG CT Management Report</vt:lpstr>
      <vt:lpstr>Since the last PCG meeting…</vt:lpstr>
      <vt:lpstr>CT Officials</vt:lpstr>
      <vt:lpstr>TSG CT Officials until CT#99</vt:lpstr>
      <vt:lpstr>New TSG CT Officials after CT#99</vt:lpstr>
      <vt:lpstr>Meeting statistics</vt:lpstr>
      <vt:lpstr>CT#98e Stats       CT#99 Stats</vt:lpstr>
      <vt:lpstr>Release status</vt:lpstr>
      <vt:lpstr>Rel-8 – Rel-14 Status (Only Cat F CRs)</vt:lpstr>
      <vt:lpstr>Release 15 Status (Only Cat F CRs)</vt:lpstr>
      <vt:lpstr>Release 16 Status (Only Cat F CRs)</vt:lpstr>
      <vt:lpstr>Release 17 Status (Only Cat F CRs)</vt:lpstr>
      <vt:lpstr>Release 18 Status</vt:lpstr>
      <vt:lpstr>For information to PCG</vt:lpstr>
      <vt:lpstr>CT WG Statistics: Approved CRs by WG</vt:lpstr>
      <vt:lpstr>Rel-17 frozen since CT#96   2/2</vt:lpstr>
      <vt:lpstr>Release 18 Planning</vt:lpstr>
      <vt:lpstr>Release 19 timeline discussion at SA#99</vt:lpstr>
      <vt:lpstr>IETF Status</vt:lpstr>
      <vt:lpstr>New (formal) IETF - 3GPP IAB group</vt:lpstr>
      <vt:lpstr>IANA assignment request handling</vt:lpstr>
      <vt:lpstr>OpenAPI Specification Management</vt:lpstr>
      <vt:lpstr>For action to PCG</vt:lpstr>
      <vt:lpstr>PowerPoint Presentation</vt:lpstr>
      <vt:lpstr>Acknowledgement</vt:lpstr>
      <vt:lpstr>Acknowledgement</vt:lpstr>
      <vt:lpstr>Thank You!</vt:lpstr>
      <vt:lpstr>Annex</vt:lpstr>
      <vt:lpstr>CT Leadership</vt:lpstr>
      <vt:lpstr>TSG CT Officials</vt:lpstr>
      <vt:lpstr>TSG CT WG1 Officials</vt:lpstr>
      <vt:lpstr>TSG CT WG3 Officials</vt:lpstr>
      <vt:lpstr>TSG CT WG4 Officials</vt:lpstr>
      <vt:lpstr>NEW TSG CT WG4 Officials</vt:lpstr>
      <vt:lpstr>TSG CT WG6 Officials</vt:lpstr>
      <vt:lpstr>TR/TS sent to plenary</vt:lpstr>
      <vt:lpstr>New Rel-18 TR/TS for Approval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Adrian Scrase</cp:lastModifiedBy>
  <cp:revision>889</cp:revision>
  <dcterms:created xsi:type="dcterms:W3CDTF">2010-02-05T13:52:04Z</dcterms:created>
  <dcterms:modified xsi:type="dcterms:W3CDTF">2023-04-26T07:46:32Z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0x010100BBBF8337D347114AB0236844107F8795</vt:lpwstr>
  </property>
  <property fmtid="{D5CDD505-2E9C-101B-9397-08002B2CF9AE}" pid="3" name="MSIP_Label_07222825-62ea-40f3-96b5-5375c07996e2_Enabled">
    <vt:lpwstr>true</vt:lpwstr>
  </property>
  <property fmtid="{D5CDD505-2E9C-101B-9397-08002B2CF9AE}" pid="4" name="MSIP_Label_07222825-62ea-40f3-96b5-5375c07996e2_SetDate">
    <vt:lpwstr>2021-10-15T08:52:36Z</vt:lpwstr>
  </property>
  <property fmtid="{D5CDD505-2E9C-101B-9397-08002B2CF9AE}" pid="5" name="MSIP_Label_07222825-62ea-40f3-96b5-5375c07996e2_Method">
    <vt:lpwstr>Privileged</vt:lpwstr>
  </property>
  <property fmtid="{D5CDD505-2E9C-101B-9397-08002B2CF9AE}" pid="6" name="MSIP_Label_07222825-62ea-40f3-96b5-5375c07996e2_Name">
    <vt:lpwstr>unrestricted_parent.2</vt:lpwstr>
  </property>
  <property fmtid="{D5CDD505-2E9C-101B-9397-08002B2CF9AE}" pid="7" name="MSIP_Label_07222825-62ea-40f3-96b5-5375c07996e2_SiteId">
    <vt:lpwstr>90c7a20a-f34b-40bf-bc48-b9253b6f5d20</vt:lpwstr>
  </property>
  <property fmtid="{D5CDD505-2E9C-101B-9397-08002B2CF9AE}" pid="8" name="MSIP_Label_07222825-62ea-40f3-96b5-5375c07996e2_ActionId">
    <vt:lpwstr>989f5a2f-589d-4b84-bf23-4535397a7d05</vt:lpwstr>
  </property>
  <property fmtid="{D5CDD505-2E9C-101B-9397-08002B2CF9AE}" pid="9" name="MSIP_Label_07222825-62ea-40f3-96b5-5375c07996e2_ContentBits">
    <vt:lpwstr>0</vt:lpwstr>
  </property>
  <property fmtid="{D5CDD505-2E9C-101B-9397-08002B2CF9AE}" pid="10" name="_2015_ms_pID_725343">
    <vt:lpwstr>(3)gOWQQg3Ra+ABbpcHw2OoZyX3o3d4MQHacftb8T15+WyQ4tlC5dtMlB2ks7U9/d2l/eLl0jB+
SB5nn9eB1UXm7Z+yHEFA9Gq7sM0KN88zNe2EeR0SPIFrT6J4UhdP6xdU4Pv3rjokJaKVcGwX
I3/f7OKs65APtOLsq5UYuXn8DWUc1wQVA7d/SiYkHS5UgfVgosTf6cKVq58MafAWqj4PsXQ7
XUi9nAQcCteMZChilS</vt:lpwstr>
  </property>
  <property fmtid="{D5CDD505-2E9C-101B-9397-08002B2CF9AE}" pid="11" name="_2015_ms_pID_7253431">
    <vt:lpwstr>P72GGNdFyu92p3+6+6WbXcjg6MpD/lQIQd6kfMlctzKgn1G048xKbf
Fl5GWq6iuqIhmNqxaQvNlLjOMeL/cfgSr+8OZk0PFgjO/lUO8BV4APY06i/pNKy2Gqzbvnw1
EKftVOcwZvA/IboCGbLg42DW5brJ23WDbJxE1XCFxv4G8xrX5Dym7/jo7mL2LkSCQzFigfna
KbvbWjl2CwbpY/aru6IDSByrfvF1bJ1GdmN2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1682436566</vt:lpwstr>
  </property>
  <property fmtid="{D5CDD505-2E9C-101B-9397-08002B2CF9AE}" pid="16" name="_2015_ms_pID_7253432">
    <vt:lpwstr>1A==</vt:lpwstr>
  </property>
</Properties>
</file>