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6" r:id="rId2"/>
    <p:sldId id="389" r:id="rId3"/>
    <p:sldId id="265" r:id="rId4"/>
    <p:sldId id="391" r:id="rId5"/>
    <p:sldId id="324" r:id="rId6"/>
    <p:sldId id="365" r:id="rId7"/>
    <p:sldId id="390" r:id="rId8"/>
  </p:sldIdLst>
  <p:sldSz cx="12192000" cy="6858000"/>
  <p:notesSz cx="12192000" cy="6858000"/>
  <p:defaultTex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AB1B4CC-59C8-476C-398F-5F67C0DDD066}">
  <a:tblStyle styleId="{4AB1B4CC-59C8-476C-398F-5F67C0DDD066}" styleName="Medium Style 2 - Acc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75"/>
    <p:restoredTop sz="94694"/>
  </p:normalViewPr>
  <p:slideViewPr>
    <p:cSldViewPr>
      <p:cViewPr varScale="1">
        <p:scale>
          <a:sx n="121" d="100"/>
          <a:sy n="121" d="100"/>
        </p:scale>
        <p:origin x="208" y="176"/>
      </p:cViewPr>
      <p:guideLst>
        <p:guide orient="horz" pos="2160"/>
        <p:guide pos="2880"/>
      </p:guideLst>
    </p:cSldViewPr>
  </p:slideViewPr>
  <p:notesTextViewPr>
    <p:cViewPr>
      <p:scale>
        <a:sx n="100" d="100"/>
        <a:sy n="100" d="100"/>
      </p:scale>
      <p:origin x="0" y="0"/>
    </p:cViewPr>
  </p:notesTextViewPr>
  <p:notesViewPr>
    <p:cSldViewPr>
      <p:cViewPr varScale="1">
        <p:scale>
          <a:sx n="143" d="100"/>
          <a:sy n="143" d="100"/>
        </p:scale>
        <p:origin x="60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7CF1F09C-3CDD-1644-9E2D-587ECE9FDDF0}" type="datetimeFigureOut">
              <a:rPr lang="en-US" smtClean="0"/>
              <a:t>4/23/23</a:t>
            </a:fld>
            <a:endParaRPr lang="en-US"/>
          </a:p>
        </p:txBody>
      </p:sp>
      <p:sp>
        <p:nvSpPr>
          <p:cNvPr id="4" name="Slide Image Placeholder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3015F756-4639-DA46-87B9-ACC370B05622}" type="slidenum">
              <a:rPr lang="en-US" smtClean="0"/>
              <a:t>‹#›</a:t>
            </a:fld>
            <a:endParaRPr lang="en-US"/>
          </a:p>
        </p:txBody>
      </p:sp>
    </p:spTree>
    <p:extLst>
      <p:ext uri="{BB962C8B-B14F-4D97-AF65-F5344CB8AC3E}">
        <p14:creationId xmlns:p14="http://schemas.microsoft.com/office/powerpoint/2010/main" val="37217704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15F756-4639-DA46-87B9-ACC370B05622}" type="slidenum">
              <a:rPr lang="en-US" smtClean="0"/>
              <a:t>1</a:t>
            </a:fld>
            <a:endParaRPr lang="en-US"/>
          </a:p>
        </p:txBody>
      </p:sp>
    </p:spTree>
    <p:extLst>
      <p:ext uri="{BB962C8B-B14F-4D97-AF65-F5344CB8AC3E}">
        <p14:creationId xmlns:p14="http://schemas.microsoft.com/office/powerpoint/2010/main" val="1315152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Operational Mobility </a:t>
            </a:r>
            <a:r>
              <a:rPr lang="en-US" dirty="0"/>
              <a:t>is intended to become a pan-European capability to allow responders to carry out their operations supported by Mission Critical mobile broadband communication:</a:t>
            </a:r>
          </a:p>
          <a:p>
            <a:pPr marL="171450" indent="-171450">
              <a:buFontTx/>
              <a:buChar char="-"/>
            </a:pPr>
            <a:r>
              <a:rPr lang="en-US" dirty="0"/>
              <a:t>Wherever they are, </a:t>
            </a:r>
          </a:p>
          <a:p>
            <a:pPr marL="171450" indent="-171450">
              <a:buFontTx/>
              <a:buChar char="-"/>
            </a:pPr>
            <a:r>
              <a:rPr lang="en-US" dirty="0"/>
              <a:t>Whenever they need to communicate, and</a:t>
            </a:r>
          </a:p>
          <a:p>
            <a:pPr marL="171450" indent="-171450">
              <a:buFontTx/>
              <a:buChar char="-"/>
            </a:pPr>
            <a:r>
              <a:rPr lang="en-US" dirty="0"/>
              <a:t>With whoever they are tasked to communicate.</a:t>
            </a:r>
          </a:p>
          <a:p>
            <a:pPr marL="171450" indent="-171450">
              <a:buFontTx/>
              <a:buChar char="-"/>
            </a:pPr>
            <a:endParaRPr lang="en-US" dirty="0"/>
          </a:p>
          <a:p>
            <a:pPr marL="0" indent="0">
              <a:buFontTx/>
              <a:buNone/>
            </a:pPr>
            <a:r>
              <a:rPr lang="en-US" dirty="0"/>
              <a:t>This capability applies to all Public Safety disciplines, Police, Fire, Medical Response, etc.; all disciplines who are involved fighting crime, terrorism and saving lives in the face of disaster, working internationally with their colleagues or with colleagues from a different response discipline. </a:t>
            </a:r>
          </a:p>
          <a:p>
            <a:pPr marL="0" indent="0">
              <a:buFontTx/>
              <a:buNone/>
            </a:pPr>
            <a:endParaRPr lang="en-US" dirty="0"/>
          </a:p>
          <a:p>
            <a:pPr marL="0" indent="0">
              <a:buFontTx/>
              <a:buNone/>
            </a:pPr>
            <a:r>
              <a:rPr lang="en-US" dirty="0"/>
              <a:t>The image bottom left attempts to illustrate how mobile communication is deployed differently in different countries. TETRA, </a:t>
            </a:r>
            <a:r>
              <a:rPr lang="en-US" dirty="0" err="1"/>
              <a:t>TETRAPol</a:t>
            </a:r>
            <a:r>
              <a:rPr lang="en-US" dirty="0"/>
              <a:t> and other technologies which are bounded within national borders. Responders cannot leave their country with their radio device. It will not work internationally. This current technology used by responders is 2G class. Consumers currently used 4G mobile technology and 5G is rolling out. </a:t>
            </a:r>
          </a:p>
          <a:p>
            <a:pPr marL="0" indent="0">
              <a:buFontTx/>
              <a:buNone/>
            </a:pPr>
            <a:endParaRPr lang="en-US" dirty="0"/>
          </a:p>
          <a:p>
            <a:pPr marL="0" indent="0">
              <a:buFont typeface="Arial" panose="020B0604020202020204" pitchFamily="34" charset="0"/>
              <a:buNone/>
            </a:pPr>
            <a:r>
              <a:rPr lang="en-US" dirty="0"/>
              <a:t>The bad guys use 4G/5G to exchange planning of bad things using multimedia information. Good guys can only use voice communication. This therefore represents an information imbalance.</a:t>
            </a:r>
          </a:p>
          <a:p>
            <a:pPr marL="171450" indent="-171450">
              <a:buFont typeface="Arial" panose="020B0604020202020204" pitchFamily="34" charset="0"/>
              <a:buChar char="•"/>
            </a:pPr>
            <a:r>
              <a:rPr lang="en-US" dirty="0"/>
              <a:t>Crime fighters need better communication than the bad guys. </a:t>
            </a:r>
          </a:p>
          <a:p>
            <a:pPr marL="171450" indent="-171450">
              <a:buFont typeface="Arial" panose="020B0604020202020204" pitchFamily="34" charset="0"/>
              <a:buChar char="•"/>
            </a:pPr>
            <a:r>
              <a:rPr lang="en-US" dirty="0"/>
              <a:t>When disaster hits, civil protection responders need rich media to have the most up to date situational awareness – satellite images of the floods, video of the developing situation on the ground, environmental sensed data, etc. etc.</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Most importantly, all responders need Operational Mobility as defined above.</a:t>
            </a:r>
          </a:p>
          <a:p>
            <a:pPr marL="0" indent="0">
              <a:buFontTx/>
              <a:buNone/>
            </a:pPr>
            <a:endParaRPr lang="en-US" dirty="0"/>
          </a:p>
          <a:p>
            <a:pPr marL="0" indent="0">
              <a:buFontTx/>
              <a:buNone/>
            </a:pPr>
            <a:r>
              <a:rPr lang="en-US" dirty="0"/>
              <a:t>The image bottom middle attempts to illustrate the same mobile communication system in each country. Each country should implement the same Mission Critical </a:t>
            </a:r>
            <a:r>
              <a:rPr lang="en-US" dirty="0" err="1"/>
              <a:t>standardised</a:t>
            </a:r>
            <a:r>
              <a:rPr lang="en-US" dirty="0"/>
              <a:t> technology in the same way we can roam internationally with our personal mobile phones (3GPP standards including 3GPP Mission Critical Services). </a:t>
            </a:r>
          </a:p>
          <a:p>
            <a:pPr marL="0" indent="0">
              <a:buFontTx/>
              <a:buNone/>
            </a:pPr>
            <a:endParaRPr lang="en-US" dirty="0"/>
          </a:p>
          <a:p>
            <a:pPr marL="0" indent="0">
              <a:buFontTx/>
              <a:buNone/>
            </a:pPr>
            <a:r>
              <a:rPr lang="en-US" dirty="0"/>
              <a:t>Public Safety need Mission Critical capability. When we make a personal call and the call drops, we call again. When we send an image to a friend and it doesn’t send, we send again.</a:t>
            </a:r>
          </a:p>
          <a:p>
            <a:pPr marL="0" indent="0">
              <a:buFontTx/>
              <a:buNone/>
            </a:pPr>
            <a:r>
              <a:rPr lang="en-US" dirty="0"/>
              <a:t>Dropped calls, or lost information can become a matter of life and death in crime or disaster situations. </a:t>
            </a:r>
          </a:p>
          <a:p>
            <a:pPr marL="0" indent="0">
              <a:buFontTx/>
              <a:buNone/>
            </a:pPr>
            <a:r>
              <a:rPr lang="en-US" dirty="0"/>
              <a:t> </a:t>
            </a:r>
          </a:p>
          <a:p>
            <a:pPr marL="0" indent="0">
              <a:buFontTx/>
              <a:buNone/>
            </a:pPr>
            <a:r>
              <a:rPr lang="en-US" dirty="0"/>
              <a:t>On the right, responders see the mobile access as one network. They don’t care how its built. In reality it will be a system of national systems.</a:t>
            </a:r>
          </a:p>
        </p:txBody>
      </p:sp>
      <p:sp>
        <p:nvSpPr>
          <p:cNvPr id="4" name="Slide Number Placeholder 3"/>
          <p:cNvSpPr>
            <a:spLocks noGrp="1"/>
          </p:cNvSpPr>
          <p:nvPr>
            <p:ph type="sldNum" sz="quarter" idx="5"/>
          </p:nvPr>
        </p:nvSpPr>
        <p:spPr/>
        <p:txBody>
          <a:bodyPr/>
          <a:lstStyle/>
          <a:p>
            <a:fld id="{0B3E85EF-F7E8-D247-BB88-7EE6235A8FAD}" type="slidenum">
              <a:rPr lang="en-US" smtClean="0"/>
              <a:t>2</a:t>
            </a:fld>
            <a:endParaRPr lang="en-US"/>
          </a:p>
        </p:txBody>
      </p:sp>
    </p:spTree>
    <p:extLst>
      <p:ext uri="{BB962C8B-B14F-4D97-AF65-F5344CB8AC3E}">
        <p14:creationId xmlns:p14="http://schemas.microsoft.com/office/powerpoint/2010/main" val="4244451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015F756-4639-DA46-87B9-ACC370B05622}" type="slidenum">
              <a:rPr lang="en-US" smtClean="0"/>
              <a:t>4</a:t>
            </a:fld>
            <a:endParaRPr lang="en-US"/>
          </a:p>
        </p:txBody>
      </p:sp>
    </p:spTree>
    <p:extLst>
      <p:ext uri="{BB962C8B-B14F-4D97-AF65-F5344CB8AC3E}">
        <p14:creationId xmlns:p14="http://schemas.microsoft.com/office/powerpoint/2010/main" val="10582117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Title Slide">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1524000" y="1854199"/>
            <a:ext cx="9144000" cy="1926272"/>
          </a:xfrm>
        </p:spPr>
        <p:txBody>
          <a:bodyPr anchor="b"/>
          <a:lstStyle>
            <a:lvl1pPr algn="ctr">
              <a:defRPr sz="6000"/>
            </a:lvl1pPr>
          </a:lstStyle>
          <a:p>
            <a:pPr>
              <a:defRPr/>
            </a:pPr>
            <a:r>
              <a:rPr lang="en-GB"/>
              <a:t>Click to edit Master title style</a:t>
            </a:r>
            <a:endParaRPr lang="en-US"/>
          </a:p>
        </p:txBody>
      </p:sp>
      <p:sp>
        <p:nvSpPr>
          <p:cNvPr id="3" name="Subtitle 2"/>
          <p:cNvSpPr>
            <a:spLocks noGrp="1"/>
          </p:cNvSpPr>
          <p:nvPr>
            <p:ph type="subTitle" idx="1"/>
          </p:nvPr>
        </p:nvSpPr>
        <p:spPr bwMode="auto">
          <a:xfrm>
            <a:off x="1524000" y="4064794"/>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en-GB"/>
              <a:t>Click to edit Master subtitle style</a:t>
            </a:r>
            <a:endParaRPr lang="en-US"/>
          </a:p>
        </p:txBody>
      </p:sp>
      <p:sp>
        <p:nvSpPr>
          <p:cNvPr id="4" name="Date Placeholder 3"/>
          <p:cNvSpPr>
            <a:spLocks noGrp="1"/>
          </p:cNvSpPr>
          <p:nvPr>
            <p:ph type="dt" sz="half" idx="10"/>
          </p:nvPr>
        </p:nvSpPr>
        <p:spPr bwMode="auto"/>
        <p:txBody>
          <a:bodyPr/>
          <a:lstStyle/>
          <a:p>
            <a:pPr>
              <a:defRPr/>
            </a:pPr>
            <a:fld id="{05C3CFFB-A3E2-6A40-85DD-B503F4CC83D6}" type="datetimeFigureOut">
              <a:rPr lang="en-US"/>
              <a:t>4/23/23</a:t>
            </a:fld>
            <a:endParaRPr lang="en-US"/>
          </a:p>
        </p:txBody>
      </p:sp>
      <p:sp>
        <p:nvSpPr>
          <p:cNvPr id="5" name="Footer Placeholder 4"/>
          <p:cNvSpPr>
            <a:spLocks noGrp="1"/>
          </p:cNvSpPr>
          <p:nvPr>
            <p:ph type="ftr" sz="quarter" idx="11"/>
          </p:nvPr>
        </p:nvSpPr>
        <p:spPr bwMode="auto"/>
        <p:txBody>
          <a:bodyPr/>
          <a:lstStyle/>
          <a:p>
            <a:pPr>
              <a:defRPr/>
            </a:pPr>
            <a:endParaRPr lang="en-US"/>
          </a:p>
        </p:txBody>
      </p:sp>
      <p:sp>
        <p:nvSpPr>
          <p:cNvPr id="6" name="Slide Number Placeholder 5"/>
          <p:cNvSpPr>
            <a:spLocks noGrp="1"/>
          </p:cNvSpPr>
          <p:nvPr>
            <p:ph type="sldNum" sz="quarter" idx="12"/>
          </p:nvPr>
        </p:nvSpPr>
        <p:spPr bwMode="auto"/>
        <p:txBody>
          <a:bodyPr/>
          <a:lstStyle/>
          <a:p>
            <a:pPr>
              <a:defRPr/>
            </a:pPr>
            <a:fld id="{92EF558F-0CF3-A24D-B735-99643634D7D5}" type="slidenum">
              <a:rPr lang="en-US"/>
              <a:t>‹#›</a:t>
            </a:fld>
            <a:endParaRPr lang="en-US"/>
          </a:p>
        </p:txBody>
      </p:sp>
      <p:pic>
        <p:nvPicPr>
          <p:cNvPr id="8" name="Picture 7" descr="Text&#10;&#10;Description automatically generated with medium confidence"/>
          <p:cNvPicPr>
            <a:picLocks noChangeAspect="1"/>
          </p:cNvPicPr>
          <p:nvPr userDrawn="1"/>
        </p:nvPicPr>
        <p:blipFill>
          <a:blip r:embed="rId2"/>
          <a:stretch/>
        </p:blipFill>
        <p:spPr bwMode="auto">
          <a:xfrm>
            <a:off x="3714420" y="136525"/>
            <a:ext cx="4763160" cy="1839326"/>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le and Content">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12035" y="1"/>
            <a:ext cx="10515600" cy="914400"/>
          </a:xfrm>
        </p:spPr>
        <p:txBody>
          <a:bodyPr/>
          <a:lstStyle>
            <a:lvl1pPr>
              <a:defRPr>
                <a:latin typeface="+mn-lt"/>
              </a:defRPr>
            </a:lvl1pPr>
          </a:lstStyle>
          <a:p>
            <a:pPr>
              <a:defRPr/>
            </a:pPr>
            <a:r>
              <a:rPr lang="en-GB"/>
              <a:t>Click to edit Master title style</a:t>
            </a:r>
            <a:endParaRPr lang="en-US"/>
          </a:p>
        </p:txBody>
      </p:sp>
      <p:sp>
        <p:nvSpPr>
          <p:cNvPr id="3" name="Content Placeholder 2"/>
          <p:cNvSpPr>
            <a:spLocks noGrp="1"/>
          </p:cNvSpPr>
          <p:nvPr>
            <p:ph idx="1"/>
          </p:nvPr>
        </p:nvSpPr>
        <p:spPr bwMode="auto">
          <a:xfrm>
            <a:off x="838200" y="1103243"/>
            <a:ext cx="10515600" cy="5073720"/>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4" name="Date Placeholder 3"/>
          <p:cNvSpPr>
            <a:spLocks noGrp="1"/>
          </p:cNvSpPr>
          <p:nvPr>
            <p:ph type="dt" sz="half" idx="10"/>
          </p:nvPr>
        </p:nvSpPr>
        <p:spPr bwMode="auto"/>
        <p:txBody>
          <a:bodyPr/>
          <a:lstStyle/>
          <a:p>
            <a:pPr>
              <a:defRPr/>
            </a:pPr>
            <a:fld id="{05C3CFFB-A3E2-6A40-85DD-B503F4CC83D6}" type="datetimeFigureOut">
              <a:rPr lang="en-US"/>
              <a:t>4/23/23</a:t>
            </a:fld>
            <a:endParaRPr lang="en-US"/>
          </a:p>
        </p:txBody>
      </p:sp>
      <p:sp>
        <p:nvSpPr>
          <p:cNvPr id="5" name="Footer Placeholder 4"/>
          <p:cNvSpPr>
            <a:spLocks noGrp="1"/>
          </p:cNvSpPr>
          <p:nvPr>
            <p:ph type="ftr" sz="quarter" idx="11"/>
          </p:nvPr>
        </p:nvSpPr>
        <p:spPr bwMode="auto"/>
        <p:txBody>
          <a:bodyPr/>
          <a:lstStyle/>
          <a:p>
            <a:pPr>
              <a:defRPr/>
            </a:pPr>
            <a:endParaRPr lang="en-US"/>
          </a:p>
        </p:txBody>
      </p:sp>
      <p:sp>
        <p:nvSpPr>
          <p:cNvPr id="6" name="Slide Number Placeholder 5"/>
          <p:cNvSpPr>
            <a:spLocks noGrp="1"/>
          </p:cNvSpPr>
          <p:nvPr>
            <p:ph type="sldNum" sz="quarter" idx="12"/>
          </p:nvPr>
        </p:nvSpPr>
        <p:spPr bwMode="auto"/>
        <p:txBody>
          <a:bodyPr/>
          <a:lstStyle/>
          <a:p>
            <a:pPr>
              <a:defRPr/>
            </a:pPr>
            <a:fld id="{92EF558F-0CF3-A24D-B735-99643634D7D5}" type="slidenum">
              <a:rPr lang="en-US"/>
              <a:t>‹#›</a:t>
            </a:fld>
            <a:endParaRPr lang="en-US"/>
          </a:p>
        </p:txBody>
      </p:sp>
      <p:pic>
        <p:nvPicPr>
          <p:cNvPr id="9" name="Picture 8" descr="Text&#10;&#10;Description automatically generated with medium confidence"/>
          <p:cNvPicPr>
            <a:picLocks noChangeAspect="1"/>
          </p:cNvPicPr>
          <p:nvPr userDrawn="1"/>
        </p:nvPicPr>
        <p:blipFill>
          <a:blip r:embed="rId2"/>
          <a:stretch/>
        </p:blipFill>
        <p:spPr bwMode="auto">
          <a:xfrm>
            <a:off x="10421654" y="136525"/>
            <a:ext cx="1558311" cy="60175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Two Content">
    <p:spTree>
      <p:nvGrpSpPr>
        <p:cNvPr id="1" name=""/>
        <p:cNvGrpSpPr/>
        <p:nvPr/>
      </p:nvGrpSpPr>
      <p:grpSpPr bwMode="auto">
        <a:xfrm>
          <a:off x="0" y="0"/>
          <a:ext cx="0" cy="0"/>
          <a:chOff x="0" y="0"/>
          <a:chExt cx="0" cy="0"/>
        </a:xfrm>
      </p:grpSpPr>
      <p:sp>
        <p:nvSpPr>
          <p:cNvPr id="3" name="Content Placeholder 2"/>
          <p:cNvSpPr>
            <a:spLocks noGrp="1"/>
          </p:cNvSpPr>
          <p:nvPr>
            <p:ph sz="half" idx="1"/>
          </p:nvPr>
        </p:nvSpPr>
        <p:spPr bwMode="auto">
          <a:xfrm>
            <a:off x="838200" y="1093788"/>
            <a:ext cx="5181600" cy="5083175"/>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4" name="Content Placeholder 3"/>
          <p:cNvSpPr>
            <a:spLocks noGrp="1"/>
          </p:cNvSpPr>
          <p:nvPr>
            <p:ph sz="half" idx="2"/>
          </p:nvPr>
        </p:nvSpPr>
        <p:spPr bwMode="auto">
          <a:xfrm>
            <a:off x="6172200" y="1093788"/>
            <a:ext cx="5181600" cy="5083175"/>
          </a:xfrm>
        </p:spPr>
        <p:txBody>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5" name="Date Placeholder 4"/>
          <p:cNvSpPr>
            <a:spLocks noGrp="1"/>
          </p:cNvSpPr>
          <p:nvPr>
            <p:ph type="dt" sz="half" idx="10"/>
          </p:nvPr>
        </p:nvSpPr>
        <p:spPr bwMode="auto"/>
        <p:txBody>
          <a:bodyPr/>
          <a:lstStyle/>
          <a:p>
            <a:pPr>
              <a:defRPr/>
            </a:pPr>
            <a:fld id="{05C3CFFB-A3E2-6A40-85DD-B503F4CC83D6}" type="datetimeFigureOut">
              <a:rPr lang="en-US"/>
              <a:t>4/23/23</a:t>
            </a:fld>
            <a:endParaRPr lang="en-US"/>
          </a:p>
        </p:txBody>
      </p:sp>
      <p:sp>
        <p:nvSpPr>
          <p:cNvPr id="6" name="Footer Placeholder 5"/>
          <p:cNvSpPr>
            <a:spLocks noGrp="1"/>
          </p:cNvSpPr>
          <p:nvPr>
            <p:ph type="ftr" sz="quarter" idx="11"/>
          </p:nvPr>
        </p:nvSpPr>
        <p:spPr bwMode="auto"/>
        <p:txBody>
          <a:bodyPr/>
          <a:lstStyle/>
          <a:p>
            <a:pPr>
              <a:defRPr/>
            </a:pPr>
            <a:endParaRPr lang="en-US"/>
          </a:p>
        </p:txBody>
      </p:sp>
      <p:sp>
        <p:nvSpPr>
          <p:cNvPr id="7" name="Slide Number Placeholder 6"/>
          <p:cNvSpPr>
            <a:spLocks noGrp="1"/>
          </p:cNvSpPr>
          <p:nvPr>
            <p:ph type="sldNum" sz="quarter" idx="12"/>
          </p:nvPr>
        </p:nvSpPr>
        <p:spPr bwMode="auto"/>
        <p:txBody>
          <a:bodyPr/>
          <a:lstStyle/>
          <a:p>
            <a:pPr>
              <a:defRPr/>
            </a:pPr>
            <a:fld id="{92EF558F-0CF3-A24D-B735-99643634D7D5}" type="slidenum">
              <a:rPr lang="en-US"/>
              <a:t>‹#›</a:t>
            </a:fld>
            <a:endParaRPr lang="en-US"/>
          </a:p>
        </p:txBody>
      </p:sp>
      <p:pic>
        <p:nvPicPr>
          <p:cNvPr id="8" name="Picture 7"/>
          <p:cNvPicPr>
            <a:picLocks noChangeAspect="1"/>
          </p:cNvPicPr>
          <p:nvPr userDrawn="1"/>
        </p:nvPicPr>
        <p:blipFill>
          <a:blip r:embed="rId2">
            <a:clrChange>
              <a:clrFrom>
                <a:srgbClr val="FFFFFF"/>
              </a:clrFrom>
              <a:clrTo>
                <a:srgbClr val="FFFFFF">
                  <a:alpha val="0"/>
                </a:srgbClr>
              </a:clrTo>
            </a:clrChange>
          </a:blip>
          <a:srcRect b="16614"/>
          <a:stretch/>
        </p:blipFill>
        <p:spPr bwMode="auto">
          <a:xfrm>
            <a:off x="10436086" y="83237"/>
            <a:ext cx="1669903" cy="563775"/>
          </a:xfrm>
          <a:prstGeom prst="rect">
            <a:avLst/>
          </a:prstGeom>
        </p:spPr>
      </p:pic>
      <p:sp>
        <p:nvSpPr>
          <p:cNvPr id="9" name="Title 1"/>
          <p:cNvSpPr>
            <a:spLocks noGrp="1"/>
          </p:cNvSpPr>
          <p:nvPr>
            <p:ph type="title"/>
          </p:nvPr>
        </p:nvSpPr>
        <p:spPr bwMode="auto">
          <a:xfrm>
            <a:off x="212035" y="1"/>
            <a:ext cx="10515600" cy="914400"/>
          </a:xfrm>
        </p:spPr>
        <p:txBody>
          <a:bodyPr/>
          <a:lstStyle>
            <a:lvl1pPr>
              <a:defRPr>
                <a:latin typeface="+mn-lt"/>
              </a:defRPr>
            </a:lvl1pPr>
          </a:lstStyle>
          <a:p>
            <a:pPr>
              <a:defRPr/>
            </a:pPr>
            <a:r>
              <a:rPr lang="en-GB"/>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5">
            <a:alphaModFix amt="11000"/>
            <a:lum/>
          </a:blip>
          <a:srcRect t="23684" b="23684"/>
          <a:stretch/>
        </a:blipFill>
        <a:effectLst/>
      </p:bgPr>
    </p:bg>
    <p:spTree>
      <p:nvGrpSpPr>
        <p:cNvPr id="1" name=""/>
        <p:cNvGrpSpPr/>
        <p:nvPr/>
      </p:nvGrpSpPr>
      <p:grpSpPr bwMode="auto">
        <a:xfrm>
          <a:off x="0" y="0"/>
          <a:ext cx="0" cy="0"/>
          <a:chOff x="0" y="0"/>
          <a:chExt cx="0" cy="0"/>
        </a:xfrm>
      </p:grpSpPr>
      <p:sp>
        <p:nvSpPr>
          <p:cNvPr id="2" name="Title Placeholder 1"/>
          <p:cNvSpPr>
            <a:spLocks noGrp="1"/>
          </p:cNvSpPr>
          <p:nvPr>
            <p:ph type="title"/>
          </p:nvPr>
        </p:nvSpPr>
        <p:spPr bwMode="auto">
          <a:xfrm>
            <a:off x="838200" y="365125"/>
            <a:ext cx="10515600" cy="1325563"/>
          </a:xfrm>
          <a:prstGeom prst="rect">
            <a:avLst/>
          </a:prstGeom>
        </p:spPr>
        <p:txBody>
          <a:bodyPr vert="horz" lIns="91440" tIns="45720" rIns="91440" bIns="45720" rtlCol="0" anchor="ctr">
            <a:normAutofit/>
          </a:bodyPr>
          <a:lstStyle/>
          <a:p>
            <a:pPr>
              <a:defRPr/>
            </a:pPr>
            <a:r>
              <a:rPr lang="en-GB"/>
              <a:t>Click to edit Master title style</a:t>
            </a:r>
            <a:endParaRPr lang="en-US"/>
          </a:p>
        </p:txBody>
      </p:sp>
      <p:sp>
        <p:nvSpPr>
          <p:cNvPr id="3" name="Text Placehold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en-GB"/>
              <a:t>Click to edit Master text styles</a:t>
            </a:r>
            <a:endParaRPr/>
          </a:p>
          <a:p>
            <a:pPr lvl="1">
              <a:defRPr/>
            </a:pPr>
            <a:r>
              <a:rPr lang="en-GB"/>
              <a:t>Second level</a:t>
            </a:r>
            <a:endParaRPr/>
          </a:p>
          <a:p>
            <a:pPr lvl="2">
              <a:defRPr/>
            </a:pPr>
            <a:r>
              <a:rPr lang="en-GB"/>
              <a:t>Third level</a:t>
            </a:r>
            <a:endParaRPr/>
          </a:p>
          <a:p>
            <a:pPr lvl="3">
              <a:defRPr/>
            </a:pPr>
            <a:r>
              <a:rPr lang="en-GB"/>
              <a:t>Fourth level</a:t>
            </a:r>
            <a:endParaRPr/>
          </a:p>
          <a:p>
            <a:pPr lvl="4">
              <a:defRPr/>
            </a:pPr>
            <a:r>
              <a:rPr lang="en-GB"/>
              <a:t>Fifth level</a:t>
            </a:r>
            <a:endParaRPr lang="en-US"/>
          </a:p>
        </p:txBody>
      </p:sp>
      <p:sp>
        <p:nvSpPr>
          <p:cNvPr id="4" name="Date Placehold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05C3CFFB-A3E2-6A40-85DD-B503F4CC83D6}" type="datetimeFigureOut">
              <a:rPr lang="en-US"/>
              <a:t>4/23/23</a:t>
            </a:fld>
            <a:endParaRPr lang="en-US"/>
          </a:p>
        </p:txBody>
      </p:sp>
      <p:sp>
        <p:nvSpPr>
          <p:cNvPr id="5" name="Footer Placehold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92EF558F-0CF3-A24D-B735-99643634D7D5}" type="slidenum">
              <a:rPr lang="en-US"/>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a:lnSpc>
          <a:spcPct val="90000"/>
        </a:lnSpc>
        <a:spcBef>
          <a:spcPts val="0"/>
        </a:spcBef>
        <a:buNone/>
        <a:defRPr sz="4400" b="1">
          <a:solidFill>
            <a:srgbClr val="1448B3"/>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rgbClr val="1747B3"/>
          </a:solidFill>
          <a:latin typeface="+mn-lt"/>
          <a:ea typeface="+mn-ea"/>
          <a:cs typeface="+mn-cs"/>
        </a:defRPr>
      </a:lvl1pPr>
      <a:lvl2pPr marL="685800" indent="-228600" algn="l" defTabSz="914400">
        <a:lnSpc>
          <a:spcPct val="90000"/>
        </a:lnSpc>
        <a:spcBef>
          <a:spcPts val="500"/>
        </a:spcBef>
        <a:buFont typeface="Arial"/>
        <a:buChar char="•"/>
        <a:defRPr sz="2400">
          <a:solidFill>
            <a:srgbClr val="1747B3"/>
          </a:solidFill>
          <a:latin typeface="+mn-lt"/>
          <a:ea typeface="+mn-ea"/>
          <a:cs typeface="+mn-cs"/>
        </a:defRPr>
      </a:lvl2pPr>
      <a:lvl3pPr marL="1143000" indent="-228600" algn="l" defTabSz="914400">
        <a:lnSpc>
          <a:spcPct val="90000"/>
        </a:lnSpc>
        <a:spcBef>
          <a:spcPts val="500"/>
        </a:spcBef>
        <a:buFont typeface="Arial"/>
        <a:buChar char="•"/>
        <a:defRPr sz="2000">
          <a:solidFill>
            <a:srgbClr val="1747B3"/>
          </a:solidFill>
          <a:latin typeface="+mn-lt"/>
          <a:ea typeface="+mn-ea"/>
          <a:cs typeface="+mn-cs"/>
        </a:defRPr>
      </a:lvl3pPr>
      <a:lvl4pPr marL="1600200" indent="-228600" algn="l" defTabSz="914400">
        <a:lnSpc>
          <a:spcPct val="90000"/>
        </a:lnSpc>
        <a:spcBef>
          <a:spcPts val="500"/>
        </a:spcBef>
        <a:buFont typeface="Arial"/>
        <a:buChar char="•"/>
        <a:defRPr sz="1800">
          <a:solidFill>
            <a:srgbClr val="1747B3"/>
          </a:solidFill>
          <a:latin typeface="+mn-lt"/>
          <a:ea typeface="+mn-ea"/>
          <a:cs typeface="+mn-cs"/>
        </a:defRPr>
      </a:lvl4pPr>
      <a:lvl5pPr marL="2057400" indent="-228600" algn="l" defTabSz="914400">
        <a:lnSpc>
          <a:spcPct val="90000"/>
        </a:lnSpc>
        <a:spcBef>
          <a:spcPts val="500"/>
        </a:spcBef>
        <a:buFont typeface="Arial"/>
        <a:buChar char="•"/>
        <a:defRPr sz="1800">
          <a:solidFill>
            <a:srgbClr val="1747B3"/>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6.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emf"/><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ctrTitle"/>
          </p:nvPr>
        </p:nvSpPr>
        <p:spPr bwMode="auto">
          <a:xfrm>
            <a:off x="1524000" y="1854198"/>
            <a:ext cx="9144000" cy="2949295"/>
          </a:xfrm>
        </p:spPr>
        <p:txBody>
          <a:bodyPr anchor="ctr" anchorCtr="0">
            <a:normAutofit fontScale="90000"/>
          </a:bodyPr>
          <a:lstStyle/>
          <a:p>
            <a:pPr>
              <a:defRPr/>
            </a:pPr>
            <a:br>
              <a:rPr lang="en-US" dirty="0"/>
            </a:br>
            <a:r>
              <a:rPr lang="en-US" dirty="0"/>
              <a:t>3GPP PCG – PSCE </a:t>
            </a:r>
            <a:r>
              <a:rPr lang="en-US"/>
              <a:t>MRP update</a:t>
            </a:r>
            <a:br>
              <a:rPr lang="en-US"/>
            </a:br>
            <a:r>
              <a:rPr lang="en-US"/>
              <a:t>BroadNet Preparation</a:t>
            </a:r>
            <a:br>
              <a:rPr lang="en-US" dirty="0"/>
            </a:br>
            <a:br>
              <a:rPr lang="en-US" dirty="0"/>
            </a:br>
            <a:r>
              <a:rPr lang="en-US" sz="4000" dirty="0"/>
              <a:t>25 April 2023</a:t>
            </a:r>
            <a:endParaRPr lang="en-US" dirty="0"/>
          </a:p>
        </p:txBody>
      </p:sp>
      <p:sp>
        <p:nvSpPr>
          <p:cNvPr id="3" name="Subtitle 2"/>
          <p:cNvSpPr>
            <a:spLocks noGrp="1"/>
          </p:cNvSpPr>
          <p:nvPr>
            <p:ph type="subTitle" idx="1"/>
          </p:nvPr>
        </p:nvSpPr>
        <p:spPr bwMode="auto">
          <a:xfrm>
            <a:off x="2936111" y="5118090"/>
            <a:ext cx="9144000" cy="1655762"/>
          </a:xfrm>
        </p:spPr>
        <p:txBody>
          <a:bodyPr/>
          <a:lstStyle/>
          <a:p>
            <a:pPr algn="r">
              <a:defRPr/>
            </a:pPr>
            <a:r>
              <a:rPr lang="en-GB" b="1"/>
              <a:t>David Lund, Coordinator</a:t>
            </a:r>
            <a:endParaRPr/>
          </a:p>
          <a:p>
            <a:pPr algn="r">
              <a:defRPr/>
            </a:pPr>
            <a:r>
              <a:rPr lang="en-GB"/>
              <a:t>Public Safety Communication Europe (PSCE) Forum</a:t>
            </a:r>
            <a:endParaRPr/>
          </a:p>
          <a:p>
            <a:pPr algn="r">
              <a:defRPr/>
            </a:pPr>
            <a:r>
              <a:rPr lang="en-GB"/>
              <a:t>www.psc-europe.eu</a:t>
            </a:r>
          </a:p>
          <a:p>
            <a:pPr algn="r">
              <a:defRPr/>
            </a:pPr>
            <a:endParaRPr lang="en-US"/>
          </a:p>
        </p:txBody>
      </p:sp>
      <p:pic>
        <p:nvPicPr>
          <p:cNvPr id="9" name="Graphic 8">
            <a:extLst>
              <a:ext uri="{FF2B5EF4-FFF2-40B4-BE49-F238E27FC236}">
                <a16:creationId xmlns:a16="http://schemas.microsoft.com/office/drawing/2014/main" id="{A71A7FB6-2311-2F30-FD84-136E68E68CC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344" y="5118090"/>
            <a:ext cx="4114800" cy="14478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lstStyle/>
          <a:p>
            <a:pPr>
              <a:defRPr/>
            </a:pPr>
            <a:r>
              <a:rPr lang="en-US"/>
              <a:t>The need for Operational Mobility</a:t>
            </a:r>
            <a:endParaRPr/>
          </a:p>
        </p:txBody>
      </p:sp>
      <p:pic>
        <p:nvPicPr>
          <p:cNvPr id="4" name="Picture 3" descr="Ein Bild, das Schiefertafel, Läufer enthält.&#10;&#10;Automatisch generierte Beschreibung"/>
          <p:cNvPicPr/>
          <p:nvPr/>
        </p:nvPicPr>
        <p:blipFill>
          <a:blip r:embed="rId3"/>
          <a:stretch/>
        </p:blipFill>
        <p:spPr bwMode="auto">
          <a:xfrm>
            <a:off x="3291149" y="1387729"/>
            <a:ext cx="5656048" cy="3155181"/>
          </a:xfrm>
          <a:prstGeom prst="rect">
            <a:avLst/>
          </a:prstGeom>
        </p:spPr>
      </p:pic>
      <p:pic>
        <p:nvPicPr>
          <p:cNvPr id="5" name="Grafik 3" descr="Ein Bild, das Mann enthält.&#10;&#10;Automatisch generierte Beschreibung"/>
          <p:cNvPicPr>
            <a:picLocks noChangeAspect="1"/>
          </p:cNvPicPr>
          <p:nvPr/>
        </p:nvPicPr>
        <p:blipFill>
          <a:blip r:embed="rId4"/>
          <a:stretch/>
        </p:blipFill>
        <p:spPr bwMode="auto">
          <a:xfrm>
            <a:off x="0" y="4542911"/>
            <a:ext cx="4079449" cy="2315088"/>
          </a:xfrm>
          <a:prstGeom prst="rect">
            <a:avLst/>
          </a:prstGeom>
        </p:spPr>
      </p:pic>
      <p:pic>
        <p:nvPicPr>
          <p:cNvPr id="8" name="Picture 7"/>
          <p:cNvPicPr>
            <a:picLocks noChangeAspect="1"/>
          </p:cNvPicPr>
          <p:nvPr/>
        </p:nvPicPr>
        <p:blipFill>
          <a:blip r:embed="rId5"/>
          <a:stretch/>
        </p:blipFill>
        <p:spPr bwMode="auto">
          <a:xfrm>
            <a:off x="4067863" y="4542911"/>
            <a:ext cx="4079449" cy="2315087"/>
          </a:xfrm>
          <a:prstGeom prst="rect">
            <a:avLst/>
          </a:prstGeom>
        </p:spPr>
      </p:pic>
      <p:pic>
        <p:nvPicPr>
          <p:cNvPr id="9" name="Picture 8"/>
          <p:cNvPicPr>
            <a:picLocks noChangeAspect="1"/>
          </p:cNvPicPr>
          <p:nvPr/>
        </p:nvPicPr>
        <p:blipFill>
          <a:blip r:embed="rId6"/>
          <a:stretch/>
        </p:blipFill>
        <p:spPr bwMode="auto">
          <a:xfrm>
            <a:off x="8135725" y="4542911"/>
            <a:ext cx="4079448" cy="2315087"/>
          </a:xfrm>
          <a:prstGeom prst="rect">
            <a:avLst/>
          </a:prstGeom>
        </p:spPr>
      </p:pic>
      <p:pic>
        <p:nvPicPr>
          <p:cNvPr id="3" name="Graphic 2">
            <a:extLst>
              <a:ext uri="{FF2B5EF4-FFF2-40B4-BE49-F238E27FC236}">
                <a16:creationId xmlns:a16="http://schemas.microsoft.com/office/drawing/2014/main" id="{BB232C11-1BC4-2C2C-A818-4A9470FE88F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bwMode="auto">
          <a:xfrm>
            <a:off x="10179306" y="914401"/>
            <a:ext cx="1825743" cy="64239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212035" y="1"/>
            <a:ext cx="10515600" cy="1025798"/>
          </a:xfrm>
        </p:spPr>
        <p:txBody>
          <a:bodyPr>
            <a:normAutofit fontScale="90000"/>
          </a:bodyPr>
          <a:lstStyle/>
          <a:p>
            <a:pPr>
              <a:defRPr/>
            </a:pPr>
            <a:r>
              <a:rPr lang="en-GB"/>
              <a:t>BroadWay to BroadNet - Realising Operational Mobility</a:t>
            </a:r>
            <a:endParaRPr lang="en-US"/>
          </a:p>
        </p:txBody>
      </p:sp>
      <p:pic>
        <p:nvPicPr>
          <p:cNvPr id="7" name="Content Placeholder 6"/>
          <p:cNvPicPr>
            <a:picLocks noGrp="1" noChangeAspect="1"/>
          </p:cNvPicPr>
          <p:nvPr>
            <p:ph idx="1"/>
          </p:nvPr>
        </p:nvPicPr>
        <p:blipFill>
          <a:blip r:embed="rId2"/>
          <a:srcRect r="10524"/>
          <a:stretch/>
        </p:blipFill>
        <p:spPr bwMode="auto">
          <a:xfrm>
            <a:off x="-76051" y="1516744"/>
            <a:ext cx="12268051" cy="3998686"/>
          </a:xfrm>
          <a:prstGeom prst="rect">
            <a:avLst/>
          </a:prstGeom>
        </p:spPr>
      </p:pic>
      <p:cxnSp>
        <p:nvCxnSpPr>
          <p:cNvPr id="4" name="Straight Arrow Connector 3"/>
          <p:cNvCxnSpPr>
            <a:cxnSpLocks/>
          </p:cNvCxnSpPr>
          <p:nvPr/>
        </p:nvCxnSpPr>
        <p:spPr bwMode="auto">
          <a:xfrm>
            <a:off x="3231715" y="1516744"/>
            <a:ext cx="2041743" cy="587629"/>
          </a:xfrm>
          <a:prstGeom prst="straightConnector1">
            <a:avLst/>
          </a:prstGeom>
          <a:ln w="38100">
            <a:solidFill>
              <a:srgbClr val="C00000"/>
            </a:solidFill>
            <a:tailEnd type="triangle" w="lg" len="lg"/>
          </a:ln>
          <a:effectLst>
            <a:glow>
              <a:srgbClr val="C00000"/>
            </a:glow>
          </a:effectLst>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2805831" y="1011938"/>
            <a:ext cx="4164730" cy="461665"/>
          </a:xfrm>
          <a:prstGeom prst="rect">
            <a:avLst/>
          </a:prstGeom>
          <a:noFill/>
        </p:spPr>
        <p:txBody>
          <a:bodyPr wrap="none" rtlCol="0">
            <a:spAutoFit/>
          </a:bodyPr>
          <a:lstStyle/>
          <a:p>
            <a:pPr>
              <a:defRPr/>
            </a:pPr>
            <a:r>
              <a:rPr lang="en-US" sz="2400" b="1">
                <a:solidFill>
                  <a:srgbClr val="C00000"/>
                </a:solidFill>
              </a:rPr>
              <a:t>We prepare for BroadNet NOW</a:t>
            </a:r>
            <a:endParaRPr/>
          </a:p>
        </p:txBody>
      </p:sp>
      <p:sp>
        <p:nvSpPr>
          <p:cNvPr id="6" name="TextBox 5"/>
          <p:cNvSpPr txBox="1"/>
          <p:nvPr/>
        </p:nvSpPr>
        <p:spPr bwMode="auto">
          <a:xfrm>
            <a:off x="329084" y="5561097"/>
            <a:ext cx="11293926" cy="1200329"/>
          </a:xfrm>
          <a:prstGeom prst="rect">
            <a:avLst/>
          </a:prstGeom>
          <a:noFill/>
        </p:spPr>
        <p:txBody>
          <a:bodyPr wrap="none" rtlCol="0">
            <a:spAutoFit/>
          </a:bodyPr>
          <a:lstStyle/>
          <a:p>
            <a:pPr algn="ctr">
              <a:defRPr/>
            </a:pPr>
            <a:r>
              <a:rPr lang="en-US" sz="2400" b="1">
                <a:solidFill>
                  <a:srgbClr val="C00000"/>
                </a:solidFill>
              </a:rPr>
              <a:t>BroadWay Technical Solutions -&gt; BroadNet Operational system – </a:t>
            </a:r>
            <a:r>
              <a:rPr lang="en-US" sz="2400" b="1" u="sng">
                <a:solidFill>
                  <a:srgbClr val="C00000"/>
                </a:solidFill>
              </a:rPr>
              <a:t>confidence is very high</a:t>
            </a:r>
            <a:endParaRPr/>
          </a:p>
          <a:p>
            <a:pPr algn="ctr">
              <a:defRPr/>
            </a:pPr>
            <a:endParaRPr lang="en-US" sz="2400" b="1">
              <a:solidFill>
                <a:srgbClr val="C00000"/>
              </a:solidFill>
            </a:endParaRPr>
          </a:p>
          <a:p>
            <a:pPr algn="ctr">
              <a:defRPr/>
            </a:pPr>
            <a:r>
              <a:rPr lang="en-US" sz="2400" b="1" u="sng">
                <a:solidFill>
                  <a:srgbClr val="C00000"/>
                </a:solidFill>
              </a:rPr>
              <a:t>BroadNet Governance </a:t>
            </a:r>
            <a:r>
              <a:rPr lang="en-US" sz="2400" b="1">
                <a:solidFill>
                  <a:srgbClr val="C00000"/>
                </a:solidFill>
              </a:rPr>
              <a:t>– pan-European governance </a:t>
            </a:r>
            <a:r>
              <a:rPr lang="en-US" sz="2400" b="1" u="sng">
                <a:solidFill>
                  <a:srgbClr val="C00000"/>
                </a:solidFill>
              </a:rPr>
              <a:t>needs to be prepared </a:t>
            </a:r>
            <a:r>
              <a:rPr lang="en-US" sz="2400" b="1">
                <a:solidFill>
                  <a:srgbClr val="C00000"/>
                </a:solidFill>
              </a:rPr>
              <a:t>!!</a:t>
            </a:r>
            <a:endParaRPr/>
          </a:p>
        </p:txBody>
      </p:sp>
      <p:pic>
        <p:nvPicPr>
          <p:cNvPr id="3" name="Graphic 2">
            <a:extLst>
              <a:ext uri="{FF2B5EF4-FFF2-40B4-BE49-F238E27FC236}">
                <a16:creationId xmlns:a16="http://schemas.microsoft.com/office/drawing/2014/main" id="{9A6427BE-2174-001B-55C9-E6CD31C3E4E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bwMode="auto">
          <a:xfrm>
            <a:off x="10179306" y="764704"/>
            <a:ext cx="1825743" cy="642391"/>
          </a:xfrm>
          <a:prstGeom prst="rect">
            <a:avLst/>
          </a:prstGeom>
        </p:spPr>
      </p:pic>
    </p:spTree>
    <p:extLst>
      <p:ext uri="{BB962C8B-B14F-4D97-AF65-F5344CB8AC3E}">
        <p14:creationId xmlns:p14="http://schemas.microsoft.com/office/powerpoint/2010/main" val="682154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p:txBody>
          <a:bodyPr>
            <a:normAutofit/>
          </a:bodyPr>
          <a:lstStyle/>
          <a:p>
            <a:pPr>
              <a:defRPr/>
            </a:pPr>
            <a:r>
              <a:rPr lang="en-US" dirty="0"/>
              <a:t>Status of the current team</a:t>
            </a:r>
            <a:endParaRPr dirty="0"/>
          </a:p>
        </p:txBody>
      </p:sp>
      <p:sp>
        <p:nvSpPr>
          <p:cNvPr id="3" name="Content Placeholder 2"/>
          <p:cNvSpPr>
            <a:spLocks noGrp="1"/>
          </p:cNvSpPr>
          <p:nvPr>
            <p:ph idx="1"/>
          </p:nvPr>
        </p:nvSpPr>
        <p:spPr bwMode="auto"/>
        <p:txBody>
          <a:bodyPr>
            <a:normAutofit fontScale="92500" lnSpcReduction="20000"/>
          </a:bodyPr>
          <a:lstStyle/>
          <a:p>
            <a:pPr marL="0" indent="0" algn="ctr">
              <a:buNone/>
              <a:defRPr/>
            </a:pPr>
            <a:endParaRPr lang="en-US" dirty="0"/>
          </a:p>
          <a:p>
            <a:pPr marL="0" indent="0">
              <a:buNone/>
              <a:defRPr/>
            </a:pPr>
            <a:r>
              <a:rPr lang="en-US" u="sng" dirty="0"/>
              <a:t>Current Team: EU Member States and Schengen</a:t>
            </a:r>
          </a:p>
          <a:p>
            <a:pPr marL="0" indent="0">
              <a:buNone/>
              <a:defRPr/>
            </a:pPr>
            <a:r>
              <a:rPr lang="en-US" dirty="0"/>
              <a:t>BE, CH. CZ, EE, ES, FI, FR, GR, IE, IT, LV, NL, NO, RO, SE</a:t>
            </a:r>
          </a:p>
          <a:p>
            <a:pPr marL="0" indent="0">
              <a:buNone/>
              <a:defRPr/>
            </a:pPr>
            <a:endParaRPr lang="en-US" u="sng" dirty="0"/>
          </a:p>
          <a:p>
            <a:pPr marL="0" indent="0">
              <a:buNone/>
              <a:defRPr/>
            </a:pPr>
            <a:r>
              <a:rPr lang="en-US" u="sng" dirty="0"/>
              <a:t>Candidates to join </a:t>
            </a:r>
          </a:p>
          <a:p>
            <a:pPr marL="0" indent="0">
              <a:buNone/>
              <a:defRPr/>
            </a:pPr>
            <a:r>
              <a:rPr lang="en-US" dirty="0"/>
              <a:t>DE, DK, LT, PL, SI</a:t>
            </a:r>
          </a:p>
          <a:p>
            <a:pPr marL="0" indent="0">
              <a:buNone/>
              <a:defRPr/>
            </a:pPr>
            <a:endParaRPr lang="en-US" dirty="0"/>
          </a:p>
          <a:p>
            <a:pPr marL="0" indent="0">
              <a:buNone/>
              <a:defRPr/>
            </a:pPr>
            <a:r>
              <a:rPr lang="en-US" u="sng" dirty="0"/>
              <a:t>EU Level</a:t>
            </a:r>
          </a:p>
          <a:p>
            <a:pPr marL="0" indent="0">
              <a:buNone/>
              <a:defRPr/>
            </a:pPr>
            <a:r>
              <a:rPr lang="en-US" dirty="0"/>
              <a:t>EC DG Home, Connect, Echo, Defis</a:t>
            </a:r>
          </a:p>
          <a:p>
            <a:pPr marL="0" indent="0">
              <a:buNone/>
              <a:defRPr/>
            </a:pPr>
            <a:r>
              <a:rPr lang="en-US" dirty="0"/>
              <a:t>Europol </a:t>
            </a:r>
          </a:p>
          <a:p>
            <a:pPr marL="0" indent="0">
              <a:buNone/>
              <a:defRPr/>
            </a:pPr>
            <a:r>
              <a:rPr lang="en-US" dirty="0"/>
              <a:t>Frontex</a:t>
            </a:r>
          </a:p>
          <a:p>
            <a:pPr marL="0" indent="0">
              <a:buNone/>
              <a:defRPr/>
            </a:pPr>
            <a:r>
              <a:rPr lang="en-US" dirty="0"/>
              <a:t>EU LISA</a:t>
            </a:r>
          </a:p>
          <a:p>
            <a:pPr>
              <a:defRPr/>
            </a:pPr>
            <a:endParaRPr lang="en-US" dirty="0"/>
          </a:p>
          <a:p>
            <a:pPr>
              <a:defRPr/>
            </a:pPr>
            <a:endParaRPr lang="en-US" dirty="0"/>
          </a:p>
        </p:txBody>
      </p:sp>
      <p:sp>
        <p:nvSpPr>
          <p:cNvPr id="4" name="TextBox 3">
            <a:extLst>
              <a:ext uri="{FF2B5EF4-FFF2-40B4-BE49-F238E27FC236}">
                <a16:creationId xmlns:a16="http://schemas.microsoft.com/office/drawing/2014/main" id="{F9FEB53B-CB26-DF0F-9AFD-CCBB80AE048B}"/>
              </a:ext>
            </a:extLst>
          </p:cNvPr>
          <p:cNvSpPr txBox="1"/>
          <p:nvPr/>
        </p:nvSpPr>
        <p:spPr>
          <a:xfrm>
            <a:off x="4583832" y="2348880"/>
            <a:ext cx="6984776" cy="3539430"/>
          </a:xfrm>
          <a:prstGeom prst="rect">
            <a:avLst/>
          </a:prstGeom>
          <a:noFill/>
        </p:spPr>
        <p:txBody>
          <a:bodyPr wrap="square" rtlCol="0">
            <a:spAutoFit/>
          </a:bodyPr>
          <a:lstStyle/>
          <a:p>
            <a:pPr algn="ctr"/>
            <a:r>
              <a:rPr lang="en-US" sz="2800" b="1" dirty="0">
                <a:solidFill>
                  <a:srgbClr val="C00000"/>
                </a:solidFill>
              </a:rPr>
              <a:t>20 Countries, </a:t>
            </a:r>
          </a:p>
          <a:p>
            <a:pPr algn="ctr"/>
            <a:r>
              <a:rPr lang="en-US" sz="2800" b="1" dirty="0">
                <a:solidFill>
                  <a:srgbClr val="C00000"/>
                </a:solidFill>
              </a:rPr>
              <a:t>represented by the Ministry or Agency providing mobile communication connectivity in their country for Public Safety </a:t>
            </a:r>
          </a:p>
          <a:p>
            <a:pPr algn="ctr"/>
            <a:endParaRPr lang="en-US" sz="2800" b="1" dirty="0">
              <a:solidFill>
                <a:srgbClr val="C00000"/>
              </a:solidFill>
            </a:endParaRPr>
          </a:p>
          <a:p>
            <a:pPr algn="ctr"/>
            <a:endParaRPr lang="en-US" sz="2800" b="1" dirty="0">
              <a:solidFill>
                <a:srgbClr val="C00000"/>
              </a:solidFill>
            </a:endParaRPr>
          </a:p>
          <a:p>
            <a:pPr algn="ctr"/>
            <a:endParaRPr lang="en-US" sz="2800" b="1" dirty="0">
              <a:solidFill>
                <a:srgbClr val="C00000"/>
              </a:solidFill>
            </a:endParaRPr>
          </a:p>
          <a:p>
            <a:pPr algn="ctr"/>
            <a:r>
              <a:rPr lang="en-US" sz="2800" b="1" dirty="0">
                <a:solidFill>
                  <a:srgbClr val="C00000"/>
                </a:solidFill>
              </a:rPr>
              <a:t>EC Critical Comms Task force</a:t>
            </a:r>
          </a:p>
        </p:txBody>
      </p:sp>
      <p:pic>
        <p:nvPicPr>
          <p:cNvPr id="5" name="Graphic 4">
            <a:extLst>
              <a:ext uri="{FF2B5EF4-FFF2-40B4-BE49-F238E27FC236}">
                <a16:creationId xmlns:a16="http://schemas.microsoft.com/office/drawing/2014/main" id="{74D7C9D5-821A-E668-5E91-66A7F6E107E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bwMode="auto">
          <a:xfrm>
            <a:off x="10179306" y="914401"/>
            <a:ext cx="1825743" cy="64239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86F20-5D50-C0A8-5C86-6D78AC9AF748}"/>
              </a:ext>
            </a:extLst>
          </p:cNvPr>
          <p:cNvSpPr>
            <a:spLocks noGrp="1"/>
          </p:cNvSpPr>
          <p:nvPr>
            <p:ph type="title"/>
          </p:nvPr>
        </p:nvSpPr>
        <p:spPr/>
        <p:txBody>
          <a:bodyPr>
            <a:normAutofit/>
          </a:bodyPr>
          <a:lstStyle/>
          <a:p>
            <a:r>
              <a:rPr lang="en-GB" dirty="0"/>
              <a:t>Policy </a:t>
            </a:r>
            <a:r>
              <a:rPr lang="en-GB" sz="4400" dirty="0">
                <a:effectLst/>
              </a:rPr>
              <a:t>development and Support</a:t>
            </a:r>
            <a:r>
              <a:rPr lang="en-US" dirty="0"/>
              <a:t> </a:t>
            </a:r>
          </a:p>
        </p:txBody>
      </p:sp>
      <p:sp>
        <p:nvSpPr>
          <p:cNvPr id="3" name="Content Placeholder 2">
            <a:extLst>
              <a:ext uri="{FF2B5EF4-FFF2-40B4-BE49-F238E27FC236}">
                <a16:creationId xmlns:a16="http://schemas.microsoft.com/office/drawing/2014/main" id="{C4916160-267F-2812-FC56-7935A453D2F5}"/>
              </a:ext>
            </a:extLst>
          </p:cNvPr>
          <p:cNvSpPr>
            <a:spLocks noGrp="1"/>
          </p:cNvSpPr>
          <p:nvPr>
            <p:ph idx="1"/>
          </p:nvPr>
        </p:nvSpPr>
        <p:spPr/>
        <p:txBody>
          <a:bodyPr>
            <a:normAutofit/>
          </a:bodyPr>
          <a:lstStyle/>
          <a:p>
            <a:r>
              <a:rPr lang="en-US" dirty="0"/>
              <a:t>EC Workshop, Brussels</a:t>
            </a:r>
          </a:p>
          <a:p>
            <a:endParaRPr lang="en-US" dirty="0"/>
          </a:p>
          <a:p>
            <a:r>
              <a:rPr lang="en-US" dirty="0"/>
              <a:t>European Council</a:t>
            </a:r>
          </a:p>
          <a:p>
            <a:pPr lvl="1"/>
            <a:r>
              <a:rPr lang="en-US" dirty="0"/>
              <a:t>Law Enforcement Working Party (LEWP), November ‘22</a:t>
            </a:r>
          </a:p>
          <a:p>
            <a:pPr lvl="1"/>
            <a:r>
              <a:rPr lang="en-US" dirty="0"/>
              <a:t>Working Party on Civil Protection PROCIV, February ’23</a:t>
            </a:r>
          </a:p>
          <a:p>
            <a:pPr lvl="1"/>
            <a:r>
              <a:rPr lang="en-US" b="1" u="sng" dirty="0"/>
              <a:t>Strong Political Support at European Council Level</a:t>
            </a:r>
          </a:p>
          <a:p>
            <a:pPr marL="0" indent="0">
              <a:buNone/>
            </a:pPr>
            <a:endParaRPr lang="en-US" dirty="0"/>
          </a:p>
          <a:p>
            <a:r>
              <a:rPr lang="en-US" dirty="0"/>
              <a:t>DG Connect – technical scope questions</a:t>
            </a:r>
          </a:p>
          <a:p>
            <a:r>
              <a:rPr lang="en-US" dirty="0"/>
              <a:t>DG Echo – hosted BroadNet#3, December ’22</a:t>
            </a:r>
          </a:p>
          <a:p>
            <a:r>
              <a:rPr lang="en-US" dirty="0"/>
              <a:t>DG Defis – EU Space Strategy, March ‘23</a:t>
            </a:r>
          </a:p>
          <a:p>
            <a:endParaRPr lang="en-US" dirty="0"/>
          </a:p>
          <a:p>
            <a:endParaRPr lang="en-US" dirty="0"/>
          </a:p>
        </p:txBody>
      </p:sp>
      <p:pic>
        <p:nvPicPr>
          <p:cNvPr id="4" name="Graphic 3">
            <a:extLst>
              <a:ext uri="{FF2B5EF4-FFF2-40B4-BE49-F238E27FC236}">
                <a16:creationId xmlns:a16="http://schemas.microsoft.com/office/drawing/2014/main" id="{A6B751E4-9A59-6C81-CA83-54047CEE5CA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bwMode="auto">
          <a:xfrm>
            <a:off x="10179306" y="914401"/>
            <a:ext cx="1825743" cy="642391"/>
          </a:xfrm>
          <a:prstGeom prst="rect">
            <a:avLst/>
          </a:prstGeom>
        </p:spPr>
      </p:pic>
    </p:spTree>
    <p:extLst>
      <p:ext uri="{BB962C8B-B14F-4D97-AF65-F5344CB8AC3E}">
        <p14:creationId xmlns:p14="http://schemas.microsoft.com/office/powerpoint/2010/main" val="838709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46BE17-4010-B94E-D083-EC174FED0675}"/>
              </a:ext>
            </a:extLst>
          </p:cNvPr>
          <p:cNvPicPr>
            <a:picLocks noChangeAspect="1"/>
          </p:cNvPicPr>
          <p:nvPr/>
        </p:nvPicPr>
        <p:blipFill>
          <a:blip r:embed="rId2"/>
          <a:stretch>
            <a:fillRect/>
          </a:stretch>
        </p:blipFill>
        <p:spPr>
          <a:xfrm>
            <a:off x="116700" y="919522"/>
            <a:ext cx="4971187" cy="3088575"/>
          </a:xfrm>
          <a:prstGeom prst="rect">
            <a:avLst/>
          </a:prstGeom>
        </p:spPr>
      </p:pic>
      <p:sp>
        <p:nvSpPr>
          <p:cNvPr id="2" name="Title 1">
            <a:extLst>
              <a:ext uri="{FF2B5EF4-FFF2-40B4-BE49-F238E27FC236}">
                <a16:creationId xmlns:a16="http://schemas.microsoft.com/office/drawing/2014/main" id="{A328C75E-DF7C-EFC7-B3D5-DA13DF56044C}"/>
              </a:ext>
            </a:extLst>
          </p:cNvPr>
          <p:cNvSpPr>
            <a:spLocks noGrp="1"/>
          </p:cNvSpPr>
          <p:nvPr>
            <p:ph type="title"/>
          </p:nvPr>
        </p:nvSpPr>
        <p:spPr/>
        <p:txBody>
          <a:bodyPr/>
          <a:lstStyle/>
          <a:p>
            <a:r>
              <a:rPr lang="en-US" dirty="0"/>
              <a:t>EU Space Strategy for Security and </a:t>
            </a:r>
            <a:r>
              <a:rPr lang="en-US" dirty="0" err="1"/>
              <a:t>Defence</a:t>
            </a:r>
            <a:endParaRPr lang="en-US" dirty="0"/>
          </a:p>
        </p:txBody>
      </p:sp>
      <p:pic>
        <p:nvPicPr>
          <p:cNvPr id="4" name="Picture 3">
            <a:extLst>
              <a:ext uri="{FF2B5EF4-FFF2-40B4-BE49-F238E27FC236}">
                <a16:creationId xmlns:a16="http://schemas.microsoft.com/office/drawing/2014/main" id="{98A917E9-FB5B-16E7-1094-BFCB327657BB}"/>
              </a:ext>
            </a:extLst>
          </p:cNvPr>
          <p:cNvPicPr>
            <a:picLocks noChangeAspect="1"/>
          </p:cNvPicPr>
          <p:nvPr/>
        </p:nvPicPr>
        <p:blipFill>
          <a:blip r:embed="rId3"/>
          <a:stretch>
            <a:fillRect/>
          </a:stretch>
        </p:blipFill>
        <p:spPr>
          <a:xfrm>
            <a:off x="4940191" y="691345"/>
            <a:ext cx="7251810" cy="1676125"/>
          </a:xfrm>
          <a:prstGeom prst="rect">
            <a:avLst/>
          </a:prstGeom>
        </p:spPr>
      </p:pic>
      <p:pic>
        <p:nvPicPr>
          <p:cNvPr id="5" name="Picture 4">
            <a:extLst>
              <a:ext uri="{FF2B5EF4-FFF2-40B4-BE49-F238E27FC236}">
                <a16:creationId xmlns:a16="http://schemas.microsoft.com/office/drawing/2014/main" id="{82DC135F-50CB-DA94-80FB-0D221AE1D355}"/>
              </a:ext>
            </a:extLst>
          </p:cNvPr>
          <p:cNvPicPr>
            <a:picLocks noChangeAspect="1"/>
          </p:cNvPicPr>
          <p:nvPr/>
        </p:nvPicPr>
        <p:blipFill>
          <a:blip r:embed="rId4"/>
          <a:stretch>
            <a:fillRect/>
          </a:stretch>
        </p:blipFill>
        <p:spPr>
          <a:xfrm>
            <a:off x="4871865" y="2420029"/>
            <a:ext cx="7320136" cy="3288881"/>
          </a:xfrm>
          <a:prstGeom prst="rect">
            <a:avLst/>
          </a:prstGeom>
        </p:spPr>
      </p:pic>
      <p:pic>
        <p:nvPicPr>
          <p:cNvPr id="6" name="Picture 5">
            <a:extLst>
              <a:ext uri="{FF2B5EF4-FFF2-40B4-BE49-F238E27FC236}">
                <a16:creationId xmlns:a16="http://schemas.microsoft.com/office/drawing/2014/main" id="{CF016515-3F4F-9ED7-2AD0-E47C63541B8F}"/>
              </a:ext>
            </a:extLst>
          </p:cNvPr>
          <p:cNvPicPr>
            <a:picLocks noChangeAspect="1"/>
          </p:cNvPicPr>
          <p:nvPr/>
        </p:nvPicPr>
        <p:blipFill>
          <a:blip r:embed="rId5"/>
          <a:stretch>
            <a:fillRect/>
          </a:stretch>
        </p:blipFill>
        <p:spPr>
          <a:xfrm>
            <a:off x="4401086" y="5844868"/>
            <a:ext cx="7772400" cy="878767"/>
          </a:xfrm>
          <a:prstGeom prst="rect">
            <a:avLst/>
          </a:prstGeom>
        </p:spPr>
      </p:pic>
      <p:sp>
        <p:nvSpPr>
          <p:cNvPr id="10" name="Rectangle 9">
            <a:extLst>
              <a:ext uri="{FF2B5EF4-FFF2-40B4-BE49-F238E27FC236}">
                <a16:creationId xmlns:a16="http://schemas.microsoft.com/office/drawing/2014/main" id="{ADD7300F-F1B0-2E98-3BA8-213BEA55956A}"/>
              </a:ext>
            </a:extLst>
          </p:cNvPr>
          <p:cNvSpPr/>
          <p:nvPr/>
        </p:nvSpPr>
        <p:spPr>
          <a:xfrm>
            <a:off x="4851987" y="3775883"/>
            <a:ext cx="7320136" cy="805245"/>
          </a:xfrm>
          <a:prstGeom prst="rect">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0CA3DAD-8016-0A3B-28CA-CE5D7D2D71BB}"/>
              </a:ext>
            </a:extLst>
          </p:cNvPr>
          <p:cNvSpPr/>
          <p:nvPr/>
        </p:nvSpPr>
        <p:spPr>
          <a:xfrm>
            <a:off x="4851987" y="5979233"/>
            <a:ext cx="7320136" cy="878767"/>
          </a:xfrm>
          <a:prstGeom prst="rect">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460840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F4708-4699-56EA-DAAC-5D3C6FEE7318}"/>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9438102B-1F4D-1570-DF90-2476705514EF}"/>
              </a:ext>
            </a:extLst>
          </p:cNvPr>
          <p:cNvSpPr>
            <a:spLocks noGrp="1"/>
          </p:cNvSpPr>
          <p:nvPr>
            <p:ph idx="1"/>
          </p:nvPr>
        </p:nvSpPr>
        <p:spPr>
          <a:xfrm>
            <a:off x="838200" y="764704"/>
            <a:ext cx="10515600" cy="5760640"/>
          </a:xfrm>
        </p:spPr>
        <p:txBody>
          <a:bodyPr>
            <a:normAutofit fontScale="85000" lnSpcReduction="20000"/>
          </a:bodyPr>
          <a:lstStyle/>
          <a:p>
            <a:r>
              <a:rPr lang="en-US" dirty="0"/>
              <a:t>Use of 3GPP Mission Critical Services in Europe will be driven by EU policy</a:t>
            </a:r>
          </a:p>
          <a:p>
            <a:endParaRPr lang="en-US" dirty="0"/>
          </a:p>
          <a:p>
            <a:r>
              <a:rPr lang="en-US" dirty="0"/>
              <a:t>Mission Critical products are maturing. Plugtests are helping of course</a:t>
            </a:r>
          </a:p>
          <a:p>
            <a:r>
              <a:rPr lang="en-US" dirty="0"/>
              <a:t>BroadNet Prep will carry out at least 2 field trials per year in the next 3 years</a:t>
            </a:r>
          </a:p>
          <a:p>
            <a:pPr lvl="1"/>
            <a:r>
              <a:rPr lang="en-US" dirty="0"/>
              <a:t>feedback to 3GPP will be made where necessary</a:t>
            </a:r>
          </a:p>
          <a:p>
            <a:endParaRPr lang="en-US" dirty="0"/>
          </a:p>
          <a:p>
            <a:r>
              <a:rPr lang="en-US" dirty="0"/>
              <a:t>BroadNet depends on the interconnect between national Mission Critical systems – MCSMI is therefore important</a:t>
            </a:r>
          </a:p>
          <a:p>
            <a:endParaRPr lang="en-US" dirty="0"/>
          </a:p>
          <a:p>
            <a:r>
              <a:rPr lang="en-US" dirty="0"/>
              <a:t>EU Space policy will have us work with IRIS</a:t>
            </a:r>
            <a:r>
              <a:rPr lang="en-US" baseline="30000" dirty="0"/>
              <a:t>2 </a:t>
            </a:r>
            <a:endParaRPr lang="en-US" dirty="0"/>
          </a:p>
          <a:p>
            <a:pPr lvl="1"/>
            <a:r>
              <a:rPr lang="en-US" dirty="0"/>
              <a:t>Mission Critical Services over Non-Terrestrial Networking</a:t>
            </a:r>
          </a:p>
          <a:p>
            <a:pPr lvl="1"/>
            <a:endParaRPr lang="en-US" dirty="0"/>
          </a:p>
          <a:p>
            <a:r>
              <a:rPr lang="en-US" dirty="0"/>
              <a:t>We must safeguard Mission Critical standards as G’s evolve</a:t>
            </a:r>
          </a:p>
          <a:p>
            <a:pPr lvl="1"/>
            <a:r>
              <a:rPr lang="en-US" dirty="0"/>
              <a:t>David Lund - Member of the board – 6G-IA </a:t>
            </a:r>
          </a:p>
          <a:p>
            <a:pPr lvl="1"/>
            <a:r>
              <a:rPr lang="en-US" dirty="0"/>
              <a:t>Active projects supporting future G’s</a:t>
            </a:r>
          </a:p>
          <a:p>
            <a:pPr lvl="2"/>
            <a:r>
              <a:rPr lang="en-US" dirty="0"/>
              <a:t>FIDAL – Field Trials beyond 5G – SNS Stream D - Large Scale SNS trials and Pilots – PPDR focused</a:t>
            </a:r>
          </a:p>
          <a:p>
            <a:pPr lvl="2"/>
            <a:r>
              <a:rPr lang="en-US" dirty="0" err="1"/>
              <a:t>YoRAN</a:t>
            </a:r>
            <a:r>
              <a:rPr lang="en-US" dirty="0"/>
              <a:t> – Open RAN – UK Gov DSIT project</a:t>
            </a:r>
          </a:p>
        </p:txBody>
      </p:sp>
      <p:pic>
        <p:nvPicPr>
          <p:cNvPr id="4" name="Graphic 3">
            <a:extLst>
              <a:ext uri="{FF2B5EF4-FFF2-40B4-BE49-F238E27FC236}">
                <a16:creationId xmlns:a16="http://schemas.microsoft.com/office/drawing/2014/main" id="{76CBE3D5-46F9-7388-9861-C4267D1765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bwMode="auto">
          <a:xfrm>
            <a:off x="10179306" y="914401"/>
            <a:ext cx="1825743" cy="642391"/>
          </a:xfrm>
          <a:prstGeom prst="rect">
            <a:avLst/>
          </a:prstGeom>
        </p:spPr>
      </p:pic>
    </p:spTree>
    <p:extLst>
      <p:ext uri="{BB962C8B-B14F-4D97-AF65-F5344CB8AC3E}">
        <p14:creationId xmlns:p14="http://schemas.microsoft.com/office/powerpoint/2010/main" val="29436718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5201</TotalTime>
  <Words>767</Words>
  <Application>Microsoft Macintosh PowerPoint</Application>
  <DocSecurity>0</DocSecurity>
  <PresentationFormat>Widescreen</PresentationFormat>
  <Paragraphs>82</Paragraphs>
  <Slides>7</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 3GPP PCG – PSCE MRP update BroadNet Preparation  25 April 2023</vt:lpstr>
      <vt:lpstr>The need for Operational Mobility</vt:lpstr>
      <vt:lpstr>BroadWay to BroadNet - Realising Operational Mobility</vt:lpstr>
      <vt:lpstr>Status of the current team</vt:lpstr>
      <vt:lpstr>Policy development and Support </vt:lpstr>
      <vt:lpstr>EU Space Strategy for Security and Defence</vt:lpstr>
      <vt:lpstr>Summary</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 Assembly  15th January 2021, WebEx</dc:title>
  <dc:subject/>
  <dc:creator>David Lund</dc:creator>
  <cp:keywords/>
  <dc:description/>
  <cp:lastModifiedBy>David Lund</cp:lastModifiedBy>
  <cp:revision>286</cp:revision>
  <cp:lastPrinted>2023-04-12T19:36:16Z</cp:lastPrinted>
  <dcterms:created xsi:type="dcterms:W3CDTF">2021-01-14T11:09:04Z</dcterms:created>
  <dcterms:modified xsi:type="dcterms:W3CDTF">2023-04-23T21:51:11Z</dcterms:modified>
  <cp:category/>
  <dc:identifier/>
  <cp:contentStatus/>
  <dc:language/>
  <cp:version/>
</cp:coreProperties>
</file>