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237" r:id="rId2"/>
  </p:sldMasterIdLst>
  <p:notesMasterIdLst>
    <p:notesMasterId r:id="rId17"/>
  </p:notesMasterIdLst>
  <p:handoutMasterIdLst>
    <p:handoutMasterId r:id="rId18"/>
  </p:handoutMasterIdLst>
  <p:sldIdLst>
    <p:sldId id="417" r:id="rId3"/>
    <p:sldId id="428" r:id="rId4"/>
    <p:sldId id="563" r:id="rId5"/>
    <p:sldId id="576" r:id="rId6"/>
    <p:sldId id="579" r:id="rId7"/>
    <p:sldId id="580" r:id="rId8"/>
    <p:sldId id="564" r:id="rId9"/>
    <p:sldId id="581" r:id="rId10"/>
    <p:sldId id="544" r:id="rId11"/>
    <p:sldId id="570" r:id="rId12"/>
    <p:sldId id="575" r:id="rId13"/>
    <p:sldId id="550" r:id="rId14"/>
    <p:sldId id="578" r:id="rId15"/>
    <p:sldId id="551"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79" autoAdjust="0"/>
  </p:normalViewPr>
  <p:slideViewPr>
    <p:cSldViewPr snapToGrid="0">
      <p:cViewPr varScale="1">
        <p:scale>
          <a:sx n="95" d="100"/>
          <a:sy n="95" d="100"/>
        </p:scale>
        <p:origin x="32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timing>
    <p:tnLst>
      <p:par>
        <p:cTn id="1" dur="indefinite" restart="never" nodeType="tmRoot"/>
      </p:par>
    </p:tn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3258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2023</a:t>
            </a:r>
            <a:endParaRPr lang="en-GB" altLang="en-US" sz="800" dirty="0">
              <a:ln w="0"/>
              <a:latin typeface="Calibri" panose="020F0502020204030204" pitchFamily="34" charset="0"/>
            </a:endParaRPr>
          </a:p>
        </p:txBody>
      </p:sp>
      <p:sp>
        <p:nvSpPr>
          <p:cNvPr id="11" name="Rectangle 12">
            <a:extLst>
              <a:ext uri="{FF2B5EF4-FFF2-40B4-BE49-F238E27FC236}">
                <a16:creationId xmlns=""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PCG#50</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232282"/>
      </p:ext>
    </p:extLst>
  </p:cSld>
  <p:clrMap bg1="lt1" tx1="dk1" bg2="lt2" tx2="dk2" accent1="accent1" accent2="accent2" accent3="accent3" accent4="accent4" accent5="accent5" accent6="accent6" hlink="hlink" folHlink="folHlink"/>
  <p:sldLayoutIdLst>
    <p:sldLayoutId id="2147485240" r:id="rId1"/>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4.jpeg"/><Relationship Id="rId18" Type="http://schemas.openxmlformats.org/officeDocument/2006/relationships/image" Target="../media/image24.jpeg"/><Relationship Id="rId26" Type="http://schemas.openxmlformats.org/officeDocument/2006/relationships/image" Target="../media/image32.jpg"/><Relationship Id="rId3" Type="http://schemas.openxmlformats.org/officeDocument/2006/relationships/image" Target="../media/image12.jpeg"/><Relationship Id="rId21" Type="http://schemas.openxmlformats.org/officeDocument/2006/relationships/image" Target="../media/image27.jpg"/><Relationship Id="rId7" Type="http://schemas.openxmlformats.org/officeDocument/2006/relationships/image" Target="../media/image16.jpeg"/><Relationship Id="rId12" Type="http://schemas.openxmlformats.org/officeDocument/2006/relationships/image" Target="../media/image21.jpeg"/><Relationship Id="rId17" Type="http://schemas.openxmlformats.org/officeDocument/2006/relationships/image" Target="../media/image23.png"/><Relationship Id="rId25" Type="http://schemas.openxmlformats.org/officeDocument/2006/relationships/image" Target="../media/image31.jpeg"/><Relationship Id="rId2" Type="http://schemas.openxmlformats.org/officeDocument/2006/relationships/image" Target="../media/image11.jpeg"/><Relationship Id="rId16" Type="http://schemas.openxmlformats.org/officeDocument/2006/relationships/image" Target="../media/image7.jpeg"/><Relationship Id="rId20" Type="http://schemas.openxmlformats.org/officeDocument/2006/relationships/image" Target="../media/image26.jpg"/><Relationship Id="rId29" Type="http://schemas.openxmlformats.org/officeDocument/2006/relationships/image" Target="../media/image35.jpg"/><Relationship Id="rId1" Type="http://schemas.openxmlformats.org/officeDocument/2006/relationships/slideLayout" Target="../slideLayouts/slideLayout5.xml"/><Relationship Id="rId6" Type="http://schemas.openxmlformats.org/officeDocument/2006/relationships/image" Target="../media/image15.jpeg"/><Relationship Id="rId11" Type="http://schemas.openxmlformats.org/officeDocument/2006/relationships/image" Target="../media/image20.jpeg"/><Relationship Id="rId24" Type="http://schemas.openxmlformats.org/officeDocument/2006/relationships/image" Target="../media/image30.jpeg"/><Relationship Id="rId5" Type="http://schemas.openxmlformats.org/officeDocument/2006/relationships/image" Target="../media/image14.jpeg"/><Relationship Id="rId15" Type="http://schemas.openxmlformats.org/officeDocument/2006/relationships/image" Target="../media/image6.jpeg"/><Relationship Id="rId23" Type="http://schemas.openxmlformats.org/officeDocument/2006/relationships/image" Target="../media/image29.jpg"/><Relationship Id="rId28" Type="http://schemas.openxmlformats.org/officeDocument/2006/relationships/image" Target="../media/image34.jpeg"/><Relationship Id="rId10" Type="http://schemas.openxmlformats.org/officeDocument/2006/relationships/image" Target="../media/image19.jpeg"/><Relationship Id="rId19" Type="http://schemas.openxmlformats.org/officeDocument/2006/relationships/image" Target="../media/image25.jpeg"/><Relationship Id="rId4" Type="http://schemas.openxmlformats.org/officeDocument/2006/relationships/image" Target="../media/image13.jpeg"/><Relationship Id="rId9" Type="http://schemas.openxmlformats.org/officeDocument/2006/relationships/image" Target="../media/image18.jpeg"/><Relationship Id="rId14" Type="http://schemas.openxmlformats.org/officeDocument/2006/relationships/image" Target="../media/image22.jpeg"/><Relationship Id="rId22" Type="http://schemas.openxmlformats.org/officeDocument/2006/relationships/image" Target="../media/image28.jpeg"/><Relationship Id="rId27" Type="http://schemas.openxmlformats.org/officeDocument/2006/relationships/image" Target="../media/image33.jp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smtClean="0"/>
              <a:t>3GPP TSG </a:t>
            </a:r>
            <a:r>
              <a:rPr lang="en-US" altLang="en-US" dirty="0" smtClean="0"/>
              <a:t>SA</a:t>
            </a:r>
            <a:r>
              <a:rPr lang="" altLang="en-US" dirty="0" smtClean="0"/>
              <a:t> </a:t>
            </a:r>
            <a:br>
              <a:rPr lang="" altLang="en-US" dirty="0" smtClean="0"/>
            </a:br>
            <a:r>
              <a:rPr lang="" altLang="en-US" dirty="0" smtClean="0"/>
              <a:t>Management Report</a:t>
            </a:r>
            <a:endParaRPr lang="en-GB" altLang="en-US" dirty="0" smtClean="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smtClean="0"/>
              <a:t>Georg Mayer, 3GPP SA Chair</a:t>
            </a:r>
            <a:endParaRPr lang="en-GB" altLang="en-US" dirty="0"/>
          </a:p>
        </p:txBody>
      </p:sp>
      <p:sp>
        <p:nvSpPr>
          <p:cNvPr id="5124" name="Text Box 64"/>
          <p:cNvSpPr txBox="1">
            <a:spLocks noChangeArrowheads="1"/>
          </p:cNvSpPr>
          <p:nvPr/>
        </p:nvSpPr>
        <p:spPr bwMode="auto">
          <a:xfrm>
            <a:off x="598488" y="95250"/>
            <a:ext cx="18113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smtClean="0">
                <a:latin typeface="Arial" panose="020B0604020202020204" pitchFamily="34" charset="0"/>
              </a:rPr>
              <a:t>PCG50_06</a:t>
            </a:r>
            <a:endParaRPr lang="fi-FI" altLang="en-US" sz="1600" b="1" dirty="0">
              <a:latin typeface="Arial" panose="020B0604020202020204" pitchFamily="34" charset="0"/>
            </a:endParaRPr>
          </a:p>
          <a:p>
            <a:pPr>
              <a:lnSpc>
                <a:spcPct val="100000"/>
              </a:lnSpc>
              <a:spcBef>
                <a:spcPct val="0"/>
              </a:spcBef>
              <a:buFontTx/>
              <a:buNone/>
            </a:pPr>
            <a:r>
              <a:rPr lang="fi-FI" altLang="en-US" sz="1600" b="1" dirty="0">
                <a:latin typeface="Arial" panose="020B0604020202020204" pitchFamily="34" charset="0"/>
              </a:rPr>
              <a:t>Agenda item: 4.1</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PCG Information</a:t>
            </a:r>
            <a:endParaRPr lang="en-GB" dirty="0"/>
          </a:p>
        </p:txBody>
      </p:sp>
      <p:sp>
        <p:nvSpPr>
          <p:cNvPr id="3" name="Content Placeholder 2"/>
          <p:cNvSpPr>
            <a:spLocks noGrp="1"/>
          </p:cNvSpPr>
          <p:nvPr>
            <p:ph idx="1"/>
          </p:nvPr>
        </p:nvSpPr>
        <p:spPr>
          <a:noFill/>
        </p:spPr>
        <p:txBody>
          <a:bodyPr/>
          <a:lstStyle/>
          <a:p>
            <a:pPr marL="447675" indent="-447675"/>
            <a:r>
              <a:rPr lang="en-US" sz="2400" dirty="0" smtClean="0"/>
              <a:t>Besides the issues already mentioned in earlier slides there are no other issues for PCG information</a:t>
            </a:r>
            <a:endParaRPr lang="en-GB" sz="2400" dirty="0"/>
          </a:p>
        </p:txBody>
      </p:sp>
    </p:spTree>
    <p:extLst>
      <p:ext uri="{BB962C8B-B14F-4D97-AF65-F5344CB8AC3E}">
        <p14:creationId xmlns:p14="http://schemas.microsoft.com/office/powerpoint/2010/main" val="150438284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PCG Action</a:t>
            </a:r>
            <a:endParaRPr lang="en-GB" dirty="0"/>
          </a:p>
        </p:txBody>
      </p:sp>
      <p:sp>
        <p:nvSpPr>
          <p:cNvPr id="3" name="Content Placeholder 2"/>
          <p:cNvSpPr>
            <a:spLocks noGrp="1"/>
          </p:cNvSpPr>
          <p:nvPr>
            <p:ph idx="1"/>
          </p:nvPr>
        </p:nvSpPr>
        <p:spPr>
          <a:noFill/>
        </p:spPr>
        <p:txBody>
          <a:bodyPr/>
          <a:lstStyle/>
          <a:p>
            <a:pPr marL="447675" indent="-447675"/>
            <a:r>
              <a:rPr lang="en-US" sz="2400" dirty="0" smtClean="0"/>
              <a:t>None</a:t>
            </a:r>
            <a:r>
              <a:rPr lang="en-US" sz="2400" dirty="0" smtClean="0"/>
              <a:t>, besides separately available contributions </a:t>
            </a:r>
            <a:r>
              <a:rPr lang="en-US" sz="2400" dirty="0" smtClean="0"/>
              <a:t>(approval of new </a:t>
            </a:r>
            <a:r>
              <a:rPr lang="en-US" sz="2400" smtClean="0"/>
              <a:t>leadership and LS </a:t>
            </a:r>
            <a:r>
              <a:rPr lang="en-US" sz="2400" dirty="0" smtClean="0"/>
              <a:t>out to ITU)</a:t>
            </a:r>
          </a:p>
        </p:txBody>
      </p:sp>
    </p:spTree>
    <p:extLst>
      <p:ext uri="{BB962C8B-B14F-4D97-AF65-F5344CB8AC3E}">
        <p14:creationId xmlns:p14="http://schemas.microsoft.com/office/powerpoint/2010/main" val="362701534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Acknowledgements</a:t>
            </a:r>
            <a:endParaRPr lang="en-GB" dirty="0"/>
          </a:p>
        </p:txBody>
      </p:sp>
      <p:sp>
        <p:nvSpPr>
          <p:cNvPr id="7" name="Content Placeholder 6"/>
          <p:cNvSpPr>
            <a:spLocks noGrp="1"/>
          </p:cNvSpPr>
          <p:nvPr>
            <p:ph idx="1"/>
          </p:nvPr>
        </p:nvSpPr>
        <p:spPr>
          <a:noFill/>
        </p:spPr>
        <p:txBody>
          <a:bodyPr/>
          <a:lstStyle/>
          <a:p>
            <a:pPr marL="0" indent="0">
              <a:buNone/>
            </a:pPr>
            <a:r>
              <a:rPr lang="de-DE" sz="1800" dirty="0" smtClean="0"/>
              <a:t>The 3GPP SA Chair wants to thank </a:t>
            </a:r>
          </a:p>
          <a:p>
            <a:pPr marL="447675" indent="-447675"/>
            <a:r>
              <a:rPr lang="de-DE" sz="1800" dirty="0" smtClean="0"/>
              <a:t>the SA Plenary and SA WGs officials for their excellent work, perfect cooperation, coordination and support;</a:t>
            </a:r>
          </a:p>
          <a:p>
            <a:pPr marL="447675" indent="-447675"/>
            <a:r>
              <a:rPr lang="de-DE" sz="1800" dirty="0"/>
              <a:t>t</a:t>
            </a:r>
            <a:r>
              <a:rPr lang="de-DE" sz="1800" dirty="0" smtClean="0"/>
              <a:t>he TSG CT and TSG RAN chairs for very good coordination and cooperation;</a:t>
            </a:r>
          </a:p>
          <a:p>
            <a:pPr marL="447675" indent="-447675"/>
            <a:r>
              <a:rPr lang="de-DE" sz="1800" dirty="0" smtClean="0"/>
              <a:t>MCC for providing all e-meeting facilities in a highliy reliable way, as well as for support and guidance</a:t>
            </a:r>
            <a:r>
              <a:rPr lang="de-DE" sz="1800" dirty="0"/>
              <a:t>;</a:t>
            </a:r>
            <a:endParaRPr lang="de-DE" sz="1800" dirty="0" smtClean="0"/>
          </a:p>
          <a:p>
            <a:pPr marL="447675" indent="-447675"/>
            <a:r>
              <a:rPr lang="de-DE" sz="1800" dirty="0" smtClean="0"/>
              <a:t>the meeting hosting organizations for their great flexibility and very good communication;</a:t>
            </a:r>
          </a:p>
          <a:p>
            <a:pPr marL="447675" indent="-447675"/>
            <a:r>
              <a:rPr lang="en-GB" sz="1800" dirty="0" smtClean="0"/>
              <a:t>the rapporteurs of the SA2 </a:t>
            </a:r>
            <a:r>
              <a:rPr lang="en-GB" sz="1800" dirty="0" err="1" smtClean="0"/>
              <a:t>Rel</a:t>
            </a:r>
            <a:r>
              <a:rPr lang="en-US" sz="1800" dirty="0" smtClean="0"/>
              <a:t>-18 Study Items – the all showed exceptional commitment and without their help the Rel-18 content would have not been possible to be approved;</a:t>
            </a:r>
            <a:endParaRPr lang="en-GB" sz="1800" dirty="0" smtClean="0"/>
          </a:p>
          <a:p>
            <a:pPr marL="447675" indent="-447675"/>
            <a:r>
              <a:rPr lang="en-GB" sz="1800" dirty="0" smtClean="0"/>
              <a:t>all delegates in 3GPP SA and the SA WGs for patience, support, hard work as well as great and stable output.</a:t>
            </a:r>
          </a:p>
          <a:p>
            <a:pPr marL="447675" indent="-447675"/>
            <a:endParaRPr lang="en-GB" sz="1800" dirty="0"/>
          </a:p>
          <a:p>
            <a:pPr marL="447675" indent="-447675"/>
            <a:r>
              <a:rPr lang="en-GB" sz="2000" dirty="0" smtClean="0"/>
              <a:t>See next slide</a:t>
            </a:r>
            <a:endParaRPr lang="en-GB" sz="2000" dirty="0"/>
          </a:p>
          <a:p>
            <a:pPr marL="0" indent="0">
              <a:buNone/>
            </a:pPr>
            <a:endParaRPr lang="en-GB" sz="1800" dirty="0" smtClean="0"/>
          </a:p>
        </p:txBody>
      </p:sp>
    </p:spTree>
    <p:extLst>
      <p:ext uri="{BB962C8B-B14F-4D97-AF65-F5344CB8AC3E}">
        <p14:creationId xmlns:p14="http://schemas.microsoft.com/office/powerpoint/2010/main" val="264261198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90735" y="2139617"/>
            <a:ext cx="1347204" cy="130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그림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323" y="2139617"/>
            <a:ext cx="1022886" cy="135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5394" y="2139617"/>
            <a:ext cx="1245443" cy="130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p:cNvPicPr>
            <a:picLocks noChangeAspect="1"/>
          </p:cNvPicPr>
          <p:nvPr/>
        </p:nvPicPr>
        <p:blipFill>
          <a:blip r:embed="rId5">
            <a:extLst>
              <a:ext uri="{28A0092B-C50C-407E-A947-70E740481C1C}">
                <a14:useLocalDpi xmlns:a14="http://schemas.microsoft.com/office/drawing/2010/main" val="0"/>
              </a:ext>
            </a:extLst>
          </a:blip>
          <a:srcRect l="21619" t="20044" r="54732" b="51199"/>
          <a:stretch>
            <a:fillRect/>
          </a:stretch>
        </p:blipFill>
        <p:spPr bwMode="auto">
          <a:xfrm>
            <a:off x="656787" y="363515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9101" y="5078367"/>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74518" y="363515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12205" y="363515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028374" y="363515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842530" y="572351"/>
            <a:ext cx="1397142" cy="139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descr="Image result for wanshi chen qualcomm"/>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60013" y="578746"/>
            <a:ext cx="1144588"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Image 1"/>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49101" y="578746"/>
            <a:ext cx="1347262" cy="141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961401" y="578746"/>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1"/>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09791" y="2139617"/>
            <a:ext cx="1411132" cy="1244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13A6DC56-D35B-4C8D-B8CE-66ADEB1B1E4E" descr="C244C946-E2D7-447F-9FE5-A3358195A8D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73063" y="2139617"/>
            <a:ext cx="1397117" cy="127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p:cNvPicPr>
            <a:picLocks noChangeAspect="1"/>
          </p:cNvPicPr>
          <p:nvPr/>
        </p:nvPicPr>
        <p:blipFill rotWithShape="1">
          <a:blip r:embed="rId16" cstate="print">
            <a:extLst>
              <a:ext uri="{28A0092B-C50C-407E-A947-70E740481C1C}">
                <a14:useLocalDpi xmlns:a14="http://schemas.microsoft.com/office/drawing/2010/main" val="0"/>
              </a:ext>
            </a:extLst>
          </a:blip>
          <a:srcRect t="4017" b="8311"/>
          <a:stretch/>
        </p:blipFill>
        <p:spPr>
          <a:xfrm>
            <a:off x="8620507" y="2139617"/>
            <a:ext cx="1433765" cy="1256984"/>
          </a:xfrm>
          <a:prstGeom prst="rect">
            <a:avLst/>
          </a:prstGeom>
        </p:spPr>
      </p:pic>
      <p:pic>
        <p:nvPicPr>
          <p:cNvPr id="27" name="Picture 3"/>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999511" y="5078367"/>
            <a:ext cx="1225591" cy="113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502350" y="5078367"/>
            <a:ext cx="894419" cy="107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9"/>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385101" y="578746"/>
            <a:ext cx="991773" cy="134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9544545" y="3635153"/>
            <a:ext cx="1334310" cy="1334310"/>
          </a:xfrm>
          <a:prstGeom prst="rect">
            <a:avLst/>
          </a:prstGeom>
        </p:spPr>
      </p:pic>
      <p:pic>
        <p:nvPicPr>
          <p:cNvPr id="4" name="Picture 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413397" y="578746"/>
            <a:ext cx="1384354" cy="1384354"/>
          </a:xfrm>
          <a:prstGeom prst="rect">
            <a:avLst/>
          </a:prstGeom>
        </p:spPr>
      </p:pic>
      <p:pic>
        <p:nvPicPr>
          <p:cNvPr id="5" name="Picture 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490687" y="3635153"/>
            <a:ext cx="1346660" cy="1346660"/>
          </a:xfrm>
          <a:prstGeom prst="rect">
            <a:avLst/>
          </a:prstGeom>
        </p:spPr>
      </p:pic>
      <p:pic>
        <p:nvPicPr>
          <p:cNvPr id="6" name="Picture 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010458" y="5078367"/>
            <a:ext cx="1012754" cy="1012754"/>
          </a:xfrm>
          <a:prstGeom prst="rect">
            <a:avLst/>
          </a:prstGeom>
        </p:spPr>
      </p:pic>
      <p:pic>
        <p:nvPicPr>
          <p:cNvPr id="7" name="Picture 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300460" y="5078367"/>
            <a:ext cx="1049010" cy="1049010"/>
          </a:xfrm>
          <a:prstGeom prst="rect">
            <a:avLst/>
          </a:prstGeom>
        </p:spPr>
      </p:pic>
      <p:pic>
        <p:nvPicPr>
          <p:cNvPr id="8" name="Picture 7"/>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626718" y="5078367"/>
            <a:ext cx="1039914" cy="1039914"/>
          </a:xfrm>
          <a:prstGeom prst="rect">
            <a:avLst/>
          </a:prstGeom>
        </p:spPr>
      </p:pic>
      <p:pic>
        <p:nvPicPr>
          <p:cNvPr id="9" name="Picture 8"/>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4674017" y="5078367"/>
            <a:ext cx="1059193" cy="1062535"/>
          </a:xfrm>
          <a:prstGeom prst="rect">
            <a:avLst/>
          </a:prstGeom>
        </p:spPr>
      </p:pic>
      <p:pic>
        <p:nvPicPr>
          <p:cNvPr id="10" name="Picture 9"/>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6364889" y="578746"/>
            <a:ext cx="1340918" cy="1340918"/>
          </a:xfrm>
          <a:prstGeom prst="rect">
            <a:avLst/>
          </a:prstGeom>
        </p:spPr>
      </p:pic>
      <p:pic>
        <p:nvPicPr>
          <p:cNvPr id="11" name="Picture 10"/>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5023191" y="3635153"/>
            <a:ext cx="1303170" cy="1303170"/>
          </a:xfrm>
          <a:prstGeom prst="rect">
            <a:avLst/>
          </a:prstGeom>
        </p:spPr>
      </p:pic>
      <p:pic>
        <p:nvPicPr>
          <p:cNvPr id="12" name="Picture 1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943880" y="5078367"/>
            <a:ext cx="995606" cy="995606"/>
          </a:xfrm>
          <a:prstGeom prst="rect">
            <a:avLst/>
          </a:prstGeom>
        </p:spPr>
      </p:pic>
    </p:spTree>
    <p:extLst>
      <p:ext uri="{BB962C8B-B14F-4D97-AF65-F5344CB8AC3E}">
        <p14:creationId xmlns:p14="http://schemas.microsoft.com/office/powerpoint/2010/main" val="66751902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Thank You!</a:t>
            </a:r>
          </a:p>
        </p:txBody>
      </p:sp>
      <p:pic>
        <p:nvPicPr>
          <p:cNvPr id="3" name="Picture 2"/>
          <p:cNvPicPr>
            <a:picLocks noChangeAspect="1"/>
          </p:cNvPicPr>
          <p:nvPr/>
        </p:nvPicPr>
        <p:blipFill>
          <a:blip r:embed="rId2"/>
          <a:stretch>
            <a:fillRect/>
          </a:stretch>
        </p:blipFill>
        <p:spPr>
          <a:xfrm>
            <a:off x="809625" y="2547937"/>
            <a:ext cx="10572750" cy="1762125"/>
          </a:xfrm>
          <a:prstGeom prst="rect">
            <a:avLst/>
          </a:prstGeom>
        </p:spPr>
      </p:pic>
    </p:spTree>
    <p:extLst>
      <p:ext uri="{BB962C8B-B14F-4D97-AF65-F5344CB8AC3E}">
        <p14:creationId xmlns:p14="http://schemas.microsoft.com/office/powerpoint/2010/main" val="381211473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TSG SA Dates</a:t>
            </a:r>
            <a:endParaRPr lang="en-GB" dirty="0"/>
          </a:p>
        </p:txBody>
      </p:sp>
      <p:sp>
        <p:nvSpPr>
          <p:cNvPr id="7" name="Content Placeholder 6"/>
          <p:cNvSpPr>
            <a:spLocks noGrp="1"/>
          </p:cNvSpPr>
          <p:nvPr>
            <p:ph idx="1"/>
          </p:nvPr>
        </p:nvSpPr>
        <p:spPr>
          <a:xfrm>
            <a:off x="730424" y="1828474"/>
            <a:ext cx="10515600" cy="4351338"/>
          </a:xfrm>
          <a:noFill/>
        </p:spPr>
        <p:txBody>
          <a:bodyPr/>
          <a:lstStyle/>
          <a:p>
            <a:r>
              <a:rPr lang="en-US" sz="2400" dirty="0" smtClean="0"/>
              <a:t>Meetings since PCG#49</a:t>
            </a:r>
          </a:p>
          <a:p>
            <a:pPr lvl="2"/>
            <a:r>
              <a:rPr lang="en-US" sz="1800" dirty="0"/>
              <a:t>TSG SA#98-e – e-meeting, 13-19 December 2022</a:t>
            </a:r>
          </a:p>
          <a:p>
            <a:pPr lvl="2"/>
            <a:r>
              <a:rPr lang="en-US" sz="1800" dirty="0"/>
              <a:t>TSG SA#99 – face-to-face meeting, Rotterdam, Netherlands, 21-24 March </a:t>
            </a:r>
            <a:r>
              <a:rPr lang="en-US" sz="1800" dirty="0" smtClean="0"/>
              <a:t>2023</a:t>
            </a:r>
            <a:endParaRPr lang="en-US" sz="1800" dirty="0"/>
          </a:p>
          <a:p>
            <a:pPr lvl="3"/>
            <a:r>
              <a:rPr lang="en-US" sz="1600" dirty="0"/>
              <a:t>Elections for 3GPP SA Chair and </a:t>
            </a:r>
            <a:r>
              <a:rPr lang="en-US" sz="1600" dirty="0" err="1" smtClean="0"/>
              <a:t>ViceChairs</a:t>
            </a:r>
            <a:r>
              <a:rPr lang="en-US" sz="1600" dirty="0" smtClean="0"/>
              <a:t> were held.</a:t>
            </a:r>
            <a:endParaRPr lang="en-US" sz="1600" dirty="0"/>
          </a:p>
          <a:p>
            <a:r>
              <a:rPr lang="en-US" sz="2400" dirty="0" smtClean="0"/>
              <a:t>Meetings before PCG#51</a:t>
            </a:r>
          </a:p>
          <a:p>
            <a:pPr lvl="2"/>
            <a:r>
              <a:rPr lang="en-US" sz="1800" dirty="0"/>
              <a:t>TSG </a:t>
            </a:r>
            <a:r>
              <a:rPr lang="en-US" sz="1800" dirty="0" smtClean="0"/>
              <a:t>SA#100 – face-to-face meeting, Mon 12 and Thu-Fri 15-16 June 2023, Taipei </a:t>
            </a:r>
          </a:p>
          <a:p>
            <a:pPr lvl="2"/>
            <a:r>
              <a:rPr lang="en-US" sz="1800" dirty="0" smtClean="0"/>
              <a:t>TSG SA Rel-19 Workshop – Tue and Wed 13, 14 June 2023</a:t>
            </a:r>
            <a:endParaRPr lang="en-US" sz="1800" dirty="0"/>
          </a:p>
          <a:p>
            <a:pPr lvl="2"/>
            <a:r>
              <a:rPr lang="en-US" sz="1800" dirty="0"/>
              <a:t>TSG </a:t>
            </a:r>
            <a:r>
              <a:rPr lang="en-US" sz="1800" dirty="0" smtClean="0"/>
              <a:t>SA#101 – face-to-face meeting, Monday till Friday 11-15 September 2023, Bangalore</a:t>
            </a:r>
          </a:p>
          <a:p>
            <a:pPr lvl="3"/>
            <a:r>
              <a:rPr lang="en-US" sz="1600" dirty="0" smtClean="0"/>
              <a:t>This will include the first-step prioritization/approval exercise for Rel-19 content</a:t>
            </a:r>
            <a:endParaRPr lang="en-US" sz="1600" dirty="0"/>
          </a:p>
        </p:txBody>
      </p:sp>
    </p:spTree>
    <p:extLst>
      <p:ext uri="{BB962C8B-B14F-4D97-AF65-F5344CB8AC3E}">
        <p14:creationId xmlns:p14="http://schemas.microsoft.com/office/powerpoint/2010/main" val="324484076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dirty="0" smtClean="0"/>
              <a:t>TSG SA Officials - outgoing</a:t>
            </a:r>
            <a:endParaRPr lang="en-US" altLang="en-US" dirty="0" smtClean="0"/>
          </a:p>
        </p:txBody>
      </p:sp>
      <p:sp>
        <p:nvSpPr>
          <p:cNvPr id="614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Georg Mayer</a:t>
            </a:r>
          </a:p>
          <a:p>
            <a:pPr>
              <a:lnSpc>
                <a:spcPct val="100000"/>
              </a:lnSpc>
              <a:spcBef>
                <a:spcPct val="0"/>
              </a:spcBef>
              <a:buFontTx/>
              <a:buNone/>
            </a:pPr>
            <a:r>
              <a:rPr lang="" altLang="en-US" sz="1800" dirty="0"/>
              <a:t>TSG SA </a:t>
            </a:r>
            <a:r>
              <a:rPr lang="" altLang="en-US" sz="1800" dirty="0" smtClean="0"/>
              <a:t>Chair (ougoing)</a:t>
            </a:r>
            <a:endParaRPr lang="" altLang="en-US" sz="1800" dirty="0"/>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georg.mayer@huawei.com</a:t>
            </a:r>
          </a:p>
          <a:p>
            <a:pPr>
              <a:buFontTx/>
              <a:buNone/>
            </a:pPr>
            <a:endParaRPr lang="" altLang="en-US" sz="1800" dirty="0"/>
          </a:p>
          <a:p>
            <a:pPr>
              <a:buFontTx/>
              <a:buNone/>
            </a:pPr>
            <a:endParaRPr lang="" altLang="en-US" sz="1800" dirty="0"/>
          </a:p>
          <a:p>
            <a:pPr>
              <a:buFontTx/>
              <a:buNone/>
            </a:pPr>
            <a:endParaRPr lang="en-US" altLang="en-US" sz="1800" dirty="0"/>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Tree>
    <p:extLst>
      <p:ext uri="{BB962C8B-B14F-4D97-AF65-F5344CB8AC3E}">
        <p14:creationId xmlns:p14="http://schemas.microsoft.com/office/powerpoint/2010/main" val="134991464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dirty="0" smtClean="0"/>
              <a:t>TSG SA Officials - incoming</a:t>
            </a:r>
            <a:endParaRPr lang="en-US" altLang="en-US" dirty="0" smtClean="0"/>
          </a:p>
        </p:txBody>
      </p:sp>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
        <p:nvSpPr>
          <p:cNvPr id="1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smtClean="0"/>
              <a:t>TSG SA Chair (incoming)</a:t>
            </a:r>
            <a:endParaRPr lang="" altLang="en-US" sz="1800" dirty="0"/>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pic>
        <p:nvPicPr>
          <p:cNvPr id="14" name="Picture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87872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51">
            <a:extLst>
              <a:ext uri="{FF2B5EF4-FFF2-40B4-BE49-F238E27FC236}">
                <a16:creationId xmlns="" xmlns:a16="http://schemas.microsoft.com/office/drawing/2014/main" id="{21D3CFBF-FA92-4B7E-BBCF-F52271A04558}"/>
              </a:ext>
            </a:extLst>
          </p:cNvPr>
          <p:cNvCxnSpPr>
            <a:cxnSpLocks/>
          </p:cNvCxnSpPr>
          <p:nvPr/>
        </p:nvCxnSpPr>
        <p:spPr bwMode="auto">
          <a:xfrm>
            <a:off x="7792222" y="2008628"/>
            <a:ext cx="40364" cy="3907783"/>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cxnSp>
        <p:nvCxnSpPr>
          <p:cNvPr id="44" name="Straight Connector 43">
            <a:extLst>
              <a:ext uri="{FF2B5EF4-FFF2-40B4-BE49-F238E27FC236}">
                <a16:creationId xmlns="" xmlns:a16="http://schemas.microsoft.com/office/drawing/2014/main" id="{442F9A2D-3051-4739-921C-863453D3D6AE}"/>
              </a:ext>
            </a:extLst>
          </p:cNvPr>
          <p:cNvCxnSpPr>
            <a:cxnSpLocks/>
          </p:cNvCxnSpPr>
          <p:nvPr/>
        </p:nvCxnSpPr>
        <p:spPr bwMode="auto">
          <a:xfrm>
            <a:off x="5365991" y="2039566"/>
            <a:ext cx="23449" cy="3247990"/>
          </a:xfrm>
          <a:prstGeom prst="line">
            <a:avLst/>
          </a:prstGeom>
          <a:solidFill>
            <a:schemeClr val="accent1"/>
          </a:solidFill>
          <a:ln w="19050" cap="flat" cmpd="sng" algn="ctr">
            <a:solidFill>
              <a:schemeClr val="tx1"/>
            </a:solidFill>
            <a:prstDash val="solid"/>
            <a:round/>
            <a:headEnd type="stealth" w="med" len="med"/>
            <a:tailEnd type="none" w="med" len="med"/>
          </a:ln>
          <a:effectLst/>
        </p:spPr>
      </p:cxnSp>
      <p:sp>
        <p:nvSpPr>
          <p:cNvPr id="2" name="Title 1">
            <a:extLst>
              <a:ext uri="{FF2B5EF4-FFF2-40B4-BE49-F238E27FC236}">
                <a16:creationId xmlns="" xmlns:a16="http://schemas.microsoft.com/office/drawing/2014/main" id="{12DD0395-6E2A-4D67-A1A6-3A5C1DB567C4}"/>
              </a:ext>
            </a:extLst>
          </p:cNvPr>
          <p:cNvSpPr>
            <a:spLocks noGrp="1"/>
          </p:cNvSpPr>
          <p:nvPr>
            <p:ph type="title"/>
          </p:nvPr>
        </p:nvSpPr>
        <p:spPr>
          <a:xfrm>
            <a:off x="0" y="527371"/>
            <a:ext cx="10050830" cy="578856"/>
          </a:xfrm>
          <a:solidFill>
            <a:schemeClr val="bg1"/>
          </a:solidFill>
        </p:spPr>
        <p:txBody>
          <a:bodyPr/>
          <a:lstStyle/>
          <a:p>
            <a:r>
              <a:rPr lang="en-US" sz="3200" dirty="0"/>
              <a:t>3GPP SA, RAN, CT Rel-18 Timeline (endorsed @TSGs#98)</a:t>
            </a:r>
          </a:p>
        </p:txBody>
      </p:sp>
      <p:sp>
        <p:nvSpPr>
          <p:cNvPr id="20" name="Rectangle 1">
            <a:extLst>
              <a:ext uri="{FF2B5EF4-FFF2-40B4-BE49-F238E27FC236}">
                <a16:creationId xmlns="" xmlns:a16="http://schemas.microsoft.com/office/drawing/2014/main" id="{A53D87C3-0444-46C9-937C-B2C87553A2FF}"/>
              </a:ext>
            </a:extLst>
          </p:cNvPr>
          <p:cNvSpPr>
            <a:spLocks noChangeArrowheads="1"/>
          </p:cNvSpPr>
          <p:nvPr/>
        </p:nvSpPr>
        <p:spPr bwMode="auto">
          <a:xfrm>
            <a:off x="1626345" y="3347783"/>
            <a:ext cx="12192000" cy="52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345" tIns="37172" rIns="74345" bIns="37172"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743407"/>
            <a:r>
              <a:rPr lang="en-US" altLang="en-US" sz="1463">
                <a:solidFill>
                  <a:srgbClr val="000000"/>
                </a:solidFill>
                <a:latin typeface="Times New Roman" panose="02020603050405020304" pitchFamily="18" charset="0"/>
                <a:cs typeface="Times New Roman" panose="02020603050405020304" pitchFamily="18" charset="0"/>
              </a:rPr>
              <a:t> </a:t>
            </a:r>
            <a:endParaRPr lang="en-US" altLang="en-US" sz="1463"/>
          </a:p>
          <a:p>
            <a:pPr defTabSz="743407"/>
            <a:endParaRPr lang="en-US" altLang="en-US" sz="1463"/>
          </a:p>
        </p:txBody>
      </p:sp>
      <p:grpSp>
        <p:nvGrpSpPr>
          <p:cNvPr id="3" name="Group 2">
            <a:extLst>
              <a:ext uri="{FF2B5EF4-FFF2-40B4-BE49-F238E27FC236}">
                <a16:creationId xmlns="" xmlns:a16="http://schemas.microsoft.com/office/drawing/2014/main" id="{BC4304DE-3705-4168-949B-AA8F5859F82D}"/>
              </a:ext>
            </a:extLst>
          </p:cNvPr>
          <p:cNvGrpSpPr/>
          <p:nvPr/>
        </p:nvGrpSpPr>
        <p:grpSpPr>
          <a:xfrm>
            <a:off x="648051" y="1499840"/>
            <a:ext cx="9483767" cy="2555697"/>
            <a:chOff x="1624841" y="1587114"/>
            <a:chExt cx="11664539" cy="3143374"/>
          </a:xfrm>
        </p:grpSpPr>
        <p:cxnSp>
          <p:nvCxnSpPr>
            <p:cNvPr id="41" name="Straight Connector 40">
              <a:extLst>
                <a:ext uri="{FF2B5EF4-FFF2-40B4-BE49-F238E27FC236}">
                  <a16:creationId xmlns="" xmlns:a16="http://schemas.microsoft.com/office/drawing/2014/main" id="{442F9A2D-3051-4739-921C-863453D3D6AE}"/>
                </a:ext>
              </a:extLst>
            </p:cNvPr>
            <p:cNvCxnSpPr>
              <a:cxnSpLocks/>
            </p:cNvCxnSpPr>
            <p:nvPr/>
          </p:nvCxnSpPr>
          <p:spPr bwMode="auto">
            <a:xfrm>
              <a:off x="8421061" y="2307526"/>
              <a:ext cx="17245" cy="1248292"/>
            </a:xfrm>
            <a:prstGeom prst="line">
              <a:avLst/>
            </a:prstGeom>
            <a:solidFill>
              <a:schemeClr val="accent1"/>
            </a:solidFill>
            <a:ln w="19050" cap="flat" cmpd="sng" algn="ctr">
              <a:solidFill>
                <a:schemeClr val="tx1"/>
              </a:solidFill>
              <a:prstDash val="solid"/>
              <a:round/>
              <a:headEnd type="stealth" w="med" len="med"/>
              <a:tailEnd type="none" w="med" len="med"/>
            </a:ln>
            <a:effectLst/>
          </p:spPr>
        </p:cxnSp>
        <p:sp>
          <p:nvSpPr>
            <p:cNvPr id="39" name="Rectangle 38">
              <a:extLst>
                <a:ext uri="{FF2B5EF4-FFF2-40B4-BE49-F238E27FC236}">
                  <a16:creationId xmlns="" xmlns:a16="http://schemas.microsoft.com/office/drawing/2014/main" id="{45BE3D10-BD50-4C88-9AE7-1E5A4838AF4A}"/>
                </a:ext>
              </a:extLst>
            </p:cNvPr>
            <p:cNvSpPr/>
            <p:nvPr/>
          </p:nvSpPr>
          <p:spPr bwMode="auto">
            <a:xfrm>
              <a:off x="2633481" y="2584439"/>
              <a:ext cx="5762686" cy="385006"/>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b="1" dirty="0">
                  <a:latin typeface="Arial" charset="0"/>
                </a:rPr>
                <a:t>R18 RAN1</a:t>
              </a:r>
              <a:endParaRPr kumimoji="0" lang="en-US" b="1" i="0" u="none" strike="noStrike" cap="none" normalizeH="0" baseline="0" dirty="0">
                <a:ln>
                  <a:noFill/>
                </a:ln>
                <a:solidFill>
                  <a:schemeClr val="tx1"/>
                </a:solidFill>
                <a:effectLst/>
                <a:latin typeface="Arial" charset="0"/>
              </a:endParaRPr>
            </a:p>
          </p:txBody>
        </p:sp>
        <p:sp>
          <p:nvSpPr>
            <p:cNvPr id="40" name="Rectangle 39">
              <a:extLst>
                <a:ext uri="{FF2B5EF4-FFF2-40B4-BE49-F238E27FC236}">
                  <a16:creationId xmlns="" xmlns:a16="http://schemas.microsoft.com/office/drawing/2014/main" id="{CD7F7D34-2EA7-4ACF-A7FD-2E5343A23DAF}"/>
                </a:ext>
              </a:extLst>
            </p:cNvPr>
            <p:cNvSpPr/>
            <p:nvPr/>
          </p:nvSpPr>
          <p:spPr bwMode="auto">
            <a:xfrm>
              <a:off x="3506468" y="3617082"/>
              <a:ext cx="5891532" cy="369332"/>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b="1" dirty="0">
                  <a:latin typeface="Arial" charset="0"/>
                </a:rPr>
                <a:t>R18 RAN2/3/4</a:t>
              </a:r>
              <a:endParaRPr kumimoji="0" lang="en-US" b="1" i="0" u="none" strike="noStrike" cap="none" normalizeH="0" baseline="0" dirty="0">
                <a:ln>
                  <a:noFill/>
                </a:ln>
                <a:solidFill>
                  <a:schemeClr val="tx1"/>
                </a:solidFill>
                <a:effectLst/>
                <a:latin typeface="Arial" charset="0"/>
              </a:endParaRPr>
            </a:p>
          </p:txBody>
        </p:sp>
        <p:cxnSp>
          <p:nvCxnSpPr>
            <p:cNvPr id="43" name="Straight Connector 42">
              <a:extLst>
                <a:ext uri="{FF2B5EF4-FFF2-40B4-BE49-F238E27FC236}">
                  <a16:creationId xmlns="" xmlns:a16="http://schemas.microsoft.com/office/drawing/2014/main" id="{43BF4C0B-F90D-412E-9732-9C998BCAE07D}"/>
                </a:ext>
              </a:extLst>
            </p:cNvPr>
            <p:cNvCxnSpPr>
              <a:cxnSpLocks/>
            </p:cNvCxnSpPr>
            <p:nvPr/>
          </p:nvCxnSpPr>
          <p:spPr bwMode="auto">
            <a:xfrm>
              <a:off x="9395245" y="2288844"/>
              <a:ext cx="34012" cy="1905310"/>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46" name="TextBox 45">
              <a:extLst>
                <a:ext uri="{FF2B5EF4-FFF2-40B4-BE49-F238E27FC236}">
                  <a16:creationId xmlns="" xmlns:a16="http://schemas.microsoft.com/office/drawing/2014/main" id="{AC412C17-1C77-4382-8AB6-D939FEC79082}"/>
                </a:ext>
              </a:extLst>
            </p:cNvPr>
            <p:cNvSpPr txBox="1"/>
            <p:nvPr/>
          </p:nvSpPr>
          <p:spPr>
            <a:xfrm>
              <a:off x="7555639" y="3014557"/>
              <a:ext cx="1651035" cy="667666"/>
            </a:xfrm>
            <a:prstGeom prst="rect">
              <a:avLst/>
            </a:prstGeom>
            <a:solidFill>
              <a:schemeClr val="bg1"/>
            </a:solidFill>
          </p:spPr>
          <p:txBody>
            <a:bodyPr wrap="square" rtlCol="0">
              <a:spAutoFit/>
            </a:bodyPr>
            <a:lstStyle/>
            <a:p>
              <a:pPr algn="ctr"/>
              <a:r>
                <a:rPr lang="en-US" sz="976" b="1" i="1" dirty="0"/>
                <a:t>R18 RAN1 </a:t>
              </a:r>
              <a:r>
                <a:rPr lang="en-US" sz="976" b="1" i="1" dirty="0" err="1"/>
                <a:t>Func</a:t>
              </a:r>
              <a:r>
                <a:rPr lang="en-US" sz="976" b="1" i="1" dirty="0"/>
                <a:t>. Freeze</a:t>
              </a:r>
            </a:p>
            <a:p>
              <a:pPr algn="ctr"/>
              <a:r>
                <a:rPr lang="en-US" sz="976" b="1" i="1" u="sng" dirty="0">
                  <a:solidFill>
                    <a:srgbClr val="FF0000"/>
                  </a:solidFill>
                </a:rPr>
                <a:t>(NO CHANGE)</a:t>
              </a:r>
            </a:p>
          </p:txBody>
        </p:sp>
        <p:sp>
          <p:nvSpPr>
            <p:cNvPr id="47" name="TextBox 46">
              <a:extLst>
                <a:ext uri="{FF2B5EF4-FFF2-40B4-BE49-F238E27FC236}">
                  <a16:creationId xmlns="" xmlns:a16="http://schemas.microsoft.com/office/drawing/2014/main" id="{31CE2C8A-8C50-4CE4-9C95-82E98B21ACF5}"/>
                </a:ext>
              </a:extLst>
            </p:cNvPr>
            <p:cNvSpPr txBox="1"/>
            <p:nvPr/>
          </p:nvSpPr>
          <p:spPr>
            <a:xfrm>
              <a:off x="8547414" y="4062822"/>
              <a:ext cx="1765249" cy="667666"/>
            </a:xfrm>
            <a:prstGeom prst="rect">
              <a:avLst/>
            </a:prstGeom>
            <a:solidFill>
              <a:schemeClr val="bg1"/>
            </a:solidFill>
            <a:ln>
              <a:noFill/>
            </a:ln>
          </p:spPr>
          <p:txBody>
            <a:bodyPr wrap="square" rtlCol="0">
              <a:spAutoFit/>
            </a:bodyPr>
            <a:lstStyle/>
            <a:p>
              <a:pPr algn="ctr"/>
              <a:r>
                <a:rPr lang="en-US" sz="976" b="1" i="1" dirty="0"/>
                <a:t>R18 RAN2/3/4 </a:t>
              </a:r>
            </a:p>
            <a:p>
              <a:pPr algn="ctr"/>
              <a:r>
                <a:rPr lang="en-US" sz="976" b="1" i="1" dirty="0" err="1"/>
                <a:t>Func</a:t>
              </a:r>
              <a:r>
                <a:rPr lang="en-US" sz="976" b="1" i="1" dirty="0"/>
                <a:t>. Freeze</a:t>
              </a:r>
            </a:p>
            <a:p>
              <a:pPr algn="ctr"/>
              <a:r>
                <a:rPr lang="en-US" sz="976" b="1" i="1" u="sng" dirty="0">
                  <a:solidFill>
                    <a:srgbClr val="FF0000"/>
                  </a:solidFill>
                </a:rPr>
                <a:t>(NO CHANGE)</a:t>
              </a:r>
            </a:p>
          </p:txBody>
        </p:sp>
        <p:sp>
          <p:nvSpPr>
            <p:cNvPr id="66" name="Rectangle 65">
              <a:extLst>
                <a:ext uri="{FF2B5EF4-FFF2-40B4-BE49-F238E27FC236}">
                  <a16:creationId xmlns="" xmlns:a16="http://schemas.microsoft.com/office/drawing/2014/main" id="{232EB85C-523E-4437-9E39-78648601A2BF}"/>
                </a:ext>
              </a:extLst>
            </p:cNvPr>
            <p:cNvSpPr/>
            <p:nvPr/>
          </p:nvSpPr>
          <p:spPr bwMode="auto">
            <a:xfrm>
              <a:off x="8455073" y="2584331"/>
              <a:ext cx="932252" cy="385113"/>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defTabSz="743407"/>
              <a:r>
                <a:rPr lang="en-US" sz="976" b="1" dirty="0">
                  <a:solidFill>
                    <a:srgbClr val="FF0000"/>
                  </a:solidFill>
                  <a:latin typeface="Arial" charset="0"/>
                </a:rPr>
                <a:t>R18 </a:t>
              </a:r>
              <a:r>
                <a:rPr lang="en-US" sz="976" b="1" dirty="0" err="1">
                  <a:solidFill>
                    <a:srgbClr val="FF0000"/>
                  </a:solidFill>
                  <a:latin typeface="Arial" charset="0"/>
                </a:rPr>
                <a:t>Maint</a:t>
              </a:r>
              <a:endParaRPr lang="en-US" sz="976" b="1" dirty="0">
                <a:solidFill>
                  <a:srgbClr val="FF0000"/>
                </a:solidFill>
                <a:latin typeface="Arial" charset="0"/>
              </a:endParaRPr>
            </a:p>
          </p:txBody>
        </p:sp>
        <p:sp>
          <p:nvSpPr>
            <p:cNvPr id="67" name="Rectangle 66">
              <a:extLst>
                <a:ext uri="{FF2B5EF4-FFF2-40B4-BE49-F238E27FC236}">
                  <a16:creationId xmlns="" xmlns:a16="http://schemas.microsoft.com/office/drawing/2014/main" id="{6E1E3AF7-5AFD-48B7-9863-027B71FD149A}"/>
                </a:ext>
              </a:extLst>
            </p:cNvPr>
            <p:cNvSpPr/>
            <p:nvPr/>
          </p:nvSpPr>
          <p:spPr bwMode="auto">
            <a:xfrm>
              <a:off x="9431868" y="3620234"/>
              <a:ext cx="965460" cy="368978"/>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defTabSz="743407"/>
              <a:r>
                <a:rPr lang="en-US" sz="976" b="1" dirty="0">
                  <a:solidFill>
                    <a:srgbClr val="FF0000"/>
                  </a:solidFill>
                  <a:latin typeface="Arial" charset="0"/>
                </a:rPr>
                <a:t>R18 </a:t>
              </a:r>
              <a:r>
                <a:rPr lang="en-US" sz="976" b="1" dirty="0" err="1">
                  <a:solidFill>
                    <a:srgbClr val="FF0000"/>
                  </a:solidFill>
                  <a:latin typeface="Arial" charset="0"/>
                </a:rPr>
                <a:t>Maint</a:t>
              </a:r>
              <a:endParaRPr lang="en-US" sz="976" b="1" dirty="0">
                <a:solidFill>
                  <a:srgbClr val="FF0000"/>
                </a:solidFill>
                <a:latin typeface="Arial" charset="0"/>
              </a:endParaRPr>
            </a:p>
          </p:txBody>
        </p:sp>
        <p:grpSp>
          <p:nvGrpSpPr>
            <p:cNvPr id="96" name="Group 95">
              <a:extLst>
                <a:ext uri="{FF2B5EF4-FFF2-40B4-BE49-F238E27FC236}">
                  <a16:creationId xmlns="" xmlns:a16="http://schemas.microsoft.com/office/drawing/2014/main" id="{A9E4EC6A-76B8-4780-B666-F577B67FAA44}"/>
                </a:ext>
              </a:extLst>
            </p:cNvPr>
            <p:cNvGrpSpPr/>
            <p:nvPr/>
          </p:nvGrpSpPr>
          <p:grpSpPr>
            <a:xfrm>
              <a:off x="1624841" y="1587114"/>
              <a:ext cx="3896235" cy="701898"/>
              <a:chOff x="1624841" y="1587114"/>
              <a:chExt cx="3896235" cy="701898"/>
            </a:xfrm>
          </p:grpSpPr>
          <p:sp>
            <p:nvSpPr>
              <p:cNvPr id="90" name="Rectangle 89">
                <a:extLst>
                  <a:ext uri="{FF2B5EF4-FFF2-40B4-BE49-F238E27FC236}">
                    <a16:creationId xmlns="" xmlns:a16="http://schemas.microsoft.com/office/drawing/2014/main" id="{5F69CE14-C646-443F-A140-59EE003F1266}"/>
                  </a:ext>
                </a:extLst>
              </p:cNvPr>
              <p:cNvSpPr/>
              <p:nvPr/>
            </p:nvSpPr>
            <p:spPr bwMode="auto">
              <a:xfrm>
                <a:off x="1624841" y="158711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626" b="1" dirty="0">
                    <a:solidFill>
                      <a:schemeClr val="bg1"/>
                    </a:solidFill>
                    <a:latin typeface="Arial" charset="0"/>
                  </a:rPr>
                  <a:t>2022</a:t>
                </a:r>
              </a:p>
            </p:txBody>
          </p:sp>
          <p:sp>
            <p:nvSpPr>
              <p:cNvPr id="91" name="Rectangle 90">
                <a:extLst>
                  <a:ext uri="{FF2B5EF4-FFF2-40B4-BE49-F238E27FC236}">
                    <a16:creationId xmlns="" xmlns:a16="http://schemas.microsoft.com/office/drawing/2014/main" id="{3EB2B6C0-19CF-41A9-981B-02B27C0C9992}"/>
                  </a:ext>
                </a:extLst>
              </p:cNvPr>
              <p:cNvSpPr/>
              <p:nvPr/>
            </p:nvSpPr>
            <p:spPr bwMode="auto">
              <a:xfrm>
                <a:off x="1624841" y="1950933"/>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Q1</a:t>
                </a:r>
              </a:p>
            </p:txBody>
          </p:sp>
          <p:sp>
            <p:nvSpPr>
              <p:cNvPr id="92" name="Rectangle 91">
                <a:extLst>
                  <a:ext uri="{FF2B5EF4-FFF2-40B4-BE49-F238E27FC236}">
                    <a16:creationId xmlns="" xmlns:a16="http://schemas.microsoft.com/office/drawing/2014/main" id="{0E0800E7-E394-4CFC-91EB-A1E96E6C40BF}"/>
                  </a:ext>
                </a:extLst>
              </p:cNvPr>
              <p:cNvSpPr/>
              <p:nvPr/>
            </p:nvSpPr>
            <p:spPr bwMode="auto">
              <a:xfrm>
                <a:off x="2651355" y="194699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Q2</a:t>
                </a:r>
              </a:p>
            </p:txBody>
          </p:sp>
          <p:sp>
            <p:nvSpPr>
              <p:cNvPr id="93" name="Rectangle 92">
                <a:extLst>
                  <a:ext uri="{FF2B5EF4-FFF2-40B4-BE49-F238E27FC236}">
                    <a16:creationId xmlns="" xmlns:a16="http://schemas.microsoft.com/office/drawing/2014/main" id="{4CCC6B63-D573-4172-9AE8-8893E002384F}"/>
                  </a:ext>
                </a:extLst>
              </p:cNvPr>
              <p:cNvSpPr/>
              <p:nvPr/>
            </p:nvSpPr>
            <p:spPr bwMode="auto">
              <a:xfrm>
                <a:off x="3559579" y="1950930"/>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Q3</a:t>
                </a:r>
              </a:p>
            </p:txBody>
          </p:sp>
          <p:sp>
            <p:nvSpPr>
              <p:cNvPr id="94" name="Rectangle 93">
                <a:extLst>
                  <a:ext uri="{FF2B5EF4-FFF2-40B4-BE49-F238E27FC236}">
                    <a16:creationId xmlns="" xmlns:a16="http://schemas.microsoft.com/office/drawing/2014/main" id="{B53489C8-6F8F-4F2A-B6B8-F0CB0DCD0F53}"/>
                  </a:ext>
                </a:extLst>
              </p:cNvPr>
              <p:cNvSpPr/>
              <p:nvPr/>
            </p:nvSpPr>
            <p:spPr bwMode="auto">
              <a:xfrm>
                <a:off x="4518544" y="1950932"/>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Q4</a:t>
                </a:r>
              </a:p>
            </p:txBody>
          </p:sp>
        </p:grpSp>
        <p:sp>
          <p:nvSpPr>
            <p:cNvPr id="98" name="Rectangle 97">
              <a:extLst>
                <a:ext uri="{FF2B5EF4-FFF2-40B4-BE49-F238E27FC236}">
                  <a16:creationId xmlns="" xmlns:a16="http://schemas.microsoft.com/office/drawing/2014/main" id="{CE64C879-6A22-46B8-BCBB-5CA4DB2127A3}"/>
                </a:ext>
              </a:extLst>
            </p:cNvPr>
            <p:cNvSpPr/>
            <p:nvPr/>
          </p:nvSpPr>
          <p:spPr bwMode="auto">
            <a:xfrm>
              <a:off x="5496925" y="1590881"/>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626" b="1" dirty="0">
                  <a:solidFill>
                    <a:schemeClr val="bg1"/>
                  </a:solidFill>
                  <a:latin typeface="Arial" charset="0"/>
                </a:rPr>
                <a:t>2023</a:t>
              </a:r>
            </a:p>
          </p:txBody>
        </p:sp>
        <p:sp>
          <p:nvSpPr>
            <p:cNvPr id="99" name="Rectangle 98">
              <a:extLst>
                <a:ext uri="{FF2B5EF4-FFF2-40B4-BE49-F238E27FC236}">
                  <a16:creationId xmlns="" xmlns:a16="http://schemas.microsoft.com/office/drawing/2014/main" id="{63BDA0C2-64D9-491F-A800-7AEE0B82D92A}"/>
                </a:ext>
              </a:extLst>
            </p:cNvPr>
            <p:cNvSpPr/>
            <p:nvPr/>
          </p:nvSpPr>
          <p:spPr bwMode="auto">
            <a:xfrm>
              <a:off x="5496925" y="1944761"/>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Q1</a:t>
              </a:r>
            </a:p>
          </p:txBody>
        </p:sp>
        <p:sp>
          <p:nvSpPr>
            <p:cNvPr id="100" name="Rectangle 99">
              <a:extLst>
                <a:ext uri="{FF2B5EF4-FFF2-40B4-BE49-F238E27FC236}">
                  <a16:creationId xmlns="" xmlns:a16="http://schemas.microsoft.com/office/drawing/2014/main" id="{F00B3DE4-C7D4-40AB-9651-987861975B89}"/>
                </a:ext>
              </a:extLst>
            </p:cNvPr>
            <p:cNvSpPr/>
            <p:nvPr/>
          </p:nvSpPr>
          <p:spPr bwMode="auto">
            <a:xfrm>
              <a:off x="6523439" y="1950765"/>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Q2</a:t>
              </a:r>
            </a:p>
          </p:txBody>
        </p:sp>
        <p:sp>
          <p:nvSpPr>
            <p:cNvPr id="101" name="Rectangle 100">
              <a:extLst>
                <a:ext uri="{FF2B5EF4-FFF2-40B4-BE49-F238E27FC236}">
                  <a16:creationId xmlns="" xmlns:a16="http://schemas.microsoft.com/office/drawing/2014/main" id="{150E296A-5118-4802-B248-3692FE1CD251}"/>
                </a:ext>
              </a:extLst>
            </p:cNvPr>
            <p:cNvSpPr/>
            <p:nvPr/>
          </p:nvSpPr>
          <p:spPr bwMode="auto">
            <a:xfrm>
              <a:off x="7431663" y="1944758"/>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Q3</a:t>
              </a:r>
            </a:p>
          </p:txBody>
        </p:sp>
        <p:sp>
          <p:nvSpPr>
            <p:cNvPr id="102" name="Rectangle 101">
              <a:extLst>
                <a:ext uri="{FF2B5EF4-FFF2-40B4-BE49-F238E27FC236}">
                  <a16:creationId xmlns="" xmlns:a16="http://schemas.microsoft.com/office/drawing/2014/main" id="{83E56D68-2960-4E79-8F9D-7CA2DB6082F9}"/>
                </a:ext>
              </a:extLst>
            </p:cNvPr>
            <p:cNvSpPr/>
            <p:nvPr/>
          </p:nvSpPr>
          <p:spPr bwMode="auto">
            <a:xfrm>
              <a:off x="8390628" y="1944760"/>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Q4</a:t>
              </a:r>
            </a:p>
          </p:txBody>
        </p:sp>
        <p:sp>
          <p:nvSpPr>
            <p:cNvPr id="104" name="Rectangle 103">
              <a:extLst>
                <a:ext uri="{FF2B5EF4-FFF2-40B4-BE49-F238E27FC236}">
                  <a16:creationId xmlns="" xmlns:a16="http://schemas.microsoft.com/office/drawing/2014/main" id="{B7BC3FDE-9F69-425C-B716-7212AD519B57}"/>
                </a:ext>
              </a:extLst>
            </p:cNvPr>
            <p:cNvSpPr/>
            <p:nvPr/>
          </p:nvSpPr>
          <p:spPr bwMode="auto">
            <a:xfrm>
              <a:off x="9393145" y="159193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626" b="1" dirty="0">
                  <a:solidFill>
                    <a:schemeClr val="bg1"/>
                  </a:solidFill>
                  <a:latin typeface="Arial" charset="0"/>
                </a:rPr>
                <a:t>2024</a:t>
              </a:r>
            </a:p>
          </p:txBody>
        </p:sp>
        <p:sp>
          <p:nvSpPr>
            <p:cNvPr id="105" name="Rectangle 104">
              <a:extLst>
                <a:ext uri="{FF2B5EF4-FFF2-40B4-BE49-F238E27FC236}">
                  <a16:creationId xmlns="" xmlns:a16="http://schemas.microsoft.com/office/drawing/2014/main" id="{A94B8068-CBA5-4C8B-BB1F-0451DAC90415}"/>
                </a:ext>
              </a:extLst>
            </p:cNvPr>
            <p:cNvSpPr/>
            <p:nvPr/>
          </p:nvSpPr>
          <p:spPr bwMode="auto">
            <a:xfrm>
              <a:off x="9393145" y="1945814"/>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Q1</a:t>
              </a:r>
            </a:p>
          </p:txBody>
        </p:sp>
        <p:sp>
          <p:nvSpPr>
            <p:cNvPr id="106" name="Rectangle 105">
              <a:extLst>
                <a:ext uri="{FF2B5EF4-FFF2-40B4-BE49-F238E27FC236}">
                  <a16:creationId xmlns="" xmlns:a16="http://schemas.microsoft.com/office/drawing/2014/main" id="{3B12D46F-6C4B-450E-A890-187960AB59FD}"/>
                </a:ext>
              </a:extLst>
            </p:cNvPr>
            <p:cNvSpPr/>
            <p:nvPr/>
          </p:nvSpPr>
          <p:spPr bwMode="auto">
            <a:xfrm>
              <a:off x="10419659" y="195181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Q2</a:t>
              </a:r>
            </a:p>
          </p:txBody>
        </p:sp>
        <p:sp>
          <p:nvSpPr>
            <p:cNvPr id="107" name="Rectangle 106">
              <a:extLst>
                <a:ext uri="{FF2B5EF4-FFF2-40B4-BE49-F238E27FC236}">
                  <a16:creationId xmlns="" xmlns:a16="http://schemas.microsoft.com/office/drawing/2014/main" id="{F8A11CB2-A800-4BAE-8198-C7BDBFEFA147}"/>
                </a:ext>
              </a:extLst>
            </p:cNvPr>
            <p:cNvSpPr/>
            <p:nvPr/>
          </p:nvSpPr>
          <p:spPr bwMode="auto">
            <a:xfrm>
              <a:off x="11327883" y="1945811"/>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Q3</a:t>
              </a:r>
            </a:p>
          </p:txBody>
        </p:sp>
        <p:sp>
          <p:nvSpPr>
            <p:cNvPr id="108" name="Rectangle 107">
              <a:extLst>
                <a:ext uri="{FF2B5EF4-FFF2-40B4-BE49-F238E27FC236}">
                  <a16:creationId xmlns="" xmlns:a16="http://schemas.microsoft.com/office/drawing/2014/main" id="{55C0F344-C4E0-4265-8222-2D01927B1B57}"/>
                </a:ext>
              </a:extLst>
            </p:cNvPr>
            <p:cNvSpPr/>
            <p:nvPr/>
          </p:nvSpPr>
          <p:spPr bwMode="auto">
            <a:xfrm>
              <a:off x="12286848" y="1945813"/>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dirty="0">
                  <a:latin typeface="Arial" charset="0"/>
                </a:rPr>
                <a:t>Q4</a:t>
              </a:r>
            </a:p>
          </p:txBody>
        </p:sp>
      </p:grpSp>
      <p:sp>
        <p:nvSpPr>
          <p:cNvPr id="45" name="Rectangle 44">
            <a:extLst>
              <a:ext uri="{FF2B5EF4-FFF2-40B4-BE49-F238E27FC236}">
                <a16:creationId xmlns="" xmlns:a16="http://schemas.microsoft.com/office/drawing/2014/main" id="{45BE3D10-BD50-4C88-9AE7-1E5A4838AF4A}"/>
              </a:ext>
            </a:extLst>
          </p:cNvPr>
          <p:cNvSpPr/>
          <p:nvPr/>
        </p:nvSpPr>
        <p:spPr bwMode="auto">
          <a:xfrm>
            <a:off x="648051" y="4767551"/>
            <a:ext cx="4721193" cy="313026"/>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b="1" dirty="0">
                <a:latin typeface="Arial" charset="0"/>
              </a:rPr>
              <a:t>SA2 / SA stage 2 R18</a:t>
            </a:r>
            <a:endParaRPr kumimoji="0" lang="en-US" b="1" i="0" u="none" strike="noStrike" cap="none" normalizeH="0" baseline="0" dirty="0">
              <a:ln>
                <a:noFill/>
              </a:ln>
              <a:solidFill>
                <a:schemeClr val="tx1"/>
              </a:solidFill>
              <a:effectLst/>
              <a:latin typeface="Arial" charset="0"/>
            </a:endParaRPr>
          </a:p>
        </p:txBody>
      </p:sp>
      <p:sp>
        <p:nvSpPr>
          <p:cNvPr id="49" name="TextBox 48">
            <a:extLst>
              <a:ext uri="{FF2B5EF4-FFF2-40B4-BE49-F238E27FC236}">
                <a16:creationId xmlns="" xmlns:a16="http://schemas.microsoft.com/office/drawing/2014/main" id="{AC412C17-1C77-4382-8AB6-D939FEC79082}"/>
              </a:ext>
            </a:extLst>
          </p:cNvPr>
          <p:cNvSpPr txBox="1"/>
          <p:nvPr/>
        </p:nvSpPr>
        <p:spPr>
          <a:xfrm>
            <a:off x="4715323" y="5162480"/>
            <a:ext cx="1391309" cy="542841"/>
          </a:xfrm>
          <a:prstGeom prst="rect">
            <a:avLst/>
          </a:prstGeom>
          <a:solidFill>
            <a:schemeClr val="bg1"/>
          </a:solidFill>
        </p:spPr>
        <p:txBody>
          <a:bodyPr wrap="square" rtlCol="0">
            <a:spAutoFit/>
          </a:bodyPr>
          <a:lstStyle/>
          <a:p>
            <a:pPr algn="ctr"/>
            <a:r>
              <a:rPr lang="en-US" sz="976" b="1" i="1" dirty="0"/>
              <a:t>R18 SA2 </a:t>
            </a:r>
            <a:r>
              <a:rPr lang="en-US" sz="976" b="1" i="1" dirty="0" err="1"/>
              <a:t>Func</a:t>
            </a:r>
            <a:r>
              <a:rPr lang="en-US" sz="976" b="1" i="1" dirty="0"/>
              <a:t>. Freeze</a:t>
            </a:r>
          </a:p>
          <a:p>
            <a:pPr algn="ctr"/>
            <a:r>
              <a:rPr lang="en-US" sz="976" b="1" i="1" u="sng" dirty="0">
                <a:solidFill>
                  <a:srgbClr val="FF0000"/>
                </a:solidFill>
              </a:rPr>
              <a:t>(+3 Month)</a:t>
            </a:r>
          </a:p>
        </p:txBody>
      </p:sp>
      <p:sp>
        <p:nvSpPr>
          <p:cNvPr id="48" name="Rectangle 47">
            <a:extLst>
              <a:ext uri="{FF2B5EF4-FFF2-40B4-BE49-F238E27FC236}">
                <a16:creationId xmlns="" xmlns:a16="http://schemas.microsoft.com/office/drawing/2014/main" id="{CD7F7D34-2EA7-4ACF-A7FD-2E5343A23DAF}"/>
              </a:ext>
            </a:extLst>
          </p:cNvPr>
          <p:cNvSpPr/>
          <p:nvPr/>
        </p:nvSpPr>
        <p:spPr bwMode="auto">
          <a:xfrm>
            <a:off x="648051" y="5509093"/>
            <a:ext cx="7161991" cy="300283"/>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defTabSz="743407"/>
            <a:r>
              <a:rPr lang="en-US" sz="1301" b="1" dirty="0">
                <a:latin typeface="Arial" charset="0"/>
              </a:rPr>
              <a:t>3GPP SA/CT  R18</a:t>
            </a:r>
            <a:endParaRPr kumimoji="0" lang="en-US" b="1" i="0" u="none" strike="noStrike" cap="none" normalizeH="0" baseline="0" dirty="0">
              <a:ln>
                <a:noFill/>
              </a:ln>
              <a:solidFill>
                <a:schemeClr val="tx1"/>
              </a:solidFill>
              <a:effectLst/>
              <a:latin typeface="Arial" charset="0"/>
            </a:endParaRPr>
          </a:p>
        </p:txBody>
      </p:sp>
      <p:sp>
        <p:nvSpPr>
          <p:cNvPr id="53" name="TextBox 52">
            <a:extLst>
              <a:ext uri="{FF2B5EF4-FFF2-40B4-BE49-F238E27FC236}">
                <a16:creationId xmlns="" xmlns:a16="http://schemas.microsoft.com/office/drawing/2014/main" id="{1D2D3F19-AB4A-4EF1-9A71-1EF0EFFBAF3C}"/>
              </a:ext>
            </a:extLst>
          </p:cNvPr>
          <p:cNvSpPr txBox="1"/>
          <p:nvPr/>
        </p:nvSpPr>
        <p:spPr>
          <a:xfrm>
            <a:off x="7096557" y="5893241"/>
            <a:ext cx="1426969" cy="542841"/>
          </a:xfrm>
          <a:prstGeom prst="rect">
            <a:avLst/>
          </a:prstGeom>
          <a:solidFill>
            <a:schemeClr val="bg1"/>
          </a:solidFill>
          <a:ln>
            <a:solidFill>
              <a:schemeClr val="bg1"/>
            </a:solidFill>
          </a:ln>
        </p:spPr>
        <p:txBody>
          <a:bodyPr wrap="square" rtlCol="0">
            <a:spAutoFit/>
          </a:bodyPr>
          <a:lstStyle/>
          <a:p>
            <a:pPr algn="ctr"/>
            <a:r>
              <a:rPr lang="en-US" sz="976" b="1" i="1" u="sng" dirty="0"/>
              <a:t>R18 SA/CT Stage 3 Functional </a:t>
            </a:r>
            <a:r>
              <a:rPr lang="en-US" sz="976" b="1" i="1" u="sng" dirty="0" smtClean="0"/>
              <a:t>Freeze</a:t>
            </a:r>
            <a:endParaRPr lang="en-US" sz="976" b="1" i="1" u="sng" dirty="0"/>
          </a:p>
          <a:p>
            <a:pPr algn="ctr"/>
            <a:r>
              <a:rPr lang="en-US" sz="976" b="1" i="1" u="sng" dirty="0">
                <a:solidFill>
                  <a:srgbClr val="FF0000"/>
                </a:solidFill>
              </a:rPr>
              <a:t>(+3 Month)</a:t>
            </a:r>
          </a:p>
        </p:txBody>
      </p:sp>
      <p:sp>
        <p:nvSpPr>
          <p:cNvPr id="50" name="TextBox 49">
            <a:extLst>
              <a:ext uri="{FF2B5EF4-FFF2-40B4-BE49-F238E27FC236}">
                <a16:creationId xmlns="" xmlns:a16="http://schemas.microsoft.com/office/drawing/2014/main" id="{1D2D3F19-AB4A-4EF1-9A71-1EF0EFFBAF3C}"/>
              </a:ext>
            </a:extLst>
          </p:cNvPr>
          <p:cNvSpPr txBox="1"/>
          <p:nvPr/>
        </p:nvSpPr>
        <p:spPr>
          <a:xfrm>
            <a:off x="7387976" y="3521834"/>
            <a:ext cx="943630" cy="542841"/>
          </a:xfrm>
          <a:prstGeom prst="rect">
            <a:avLst/>
          </a:prstGeom>
          <a:solidFill>
            <a:schemeClr val="bg1"/>
          </a:solidFill>
          <a:ln>
            <a:solidFill>
              <a:schemeClr val="bg1"/>
            </a:solidFill>
          </a:ln>
        </p:spPr>
        <p:txBody>
          <a:bodyPr wrap="square" rtlCol="0">
            <a:spAutoFit/>
          </a:bodyPr>
          <a:lstStyle/>
          <a:p>
            <a:pPr algn="ctr"/>
            <a:r>
              <a:rPr lang="en-US" sz="976" b="1" u="sng" dirty="0"/>
              <a:t>R18 ASN.1 </a:t>
            </a:r>
          </a:p>
          <a:p>
            <a:pPr algn="ctr"/>
            <a:r>
              <a:rPr lang="en-US" sz="976" b="1" u="sng" dirty="0"/>
              <a:t>first</a:t>
            </a:r>
          </a:p>
          <a:p>
            <a:pPr algn="ctr"/>
            <a:r>
              <a:rPr lang="en-US" sz="976" b="1" u="sng" dirty="0"/>
              <a:t>Review </a:t>
            </a:r>
          </a:p>
        </p:txBody>
      </p:sp>
      <p:cxnSp>
        <p:nvCxnSpPr>
          <p:cNvPr id="51" name="Straight Connector 50">
            <a:extLst>
              <a:ext uri="{FF2B5EF4-FFF2-40B4-BE49-F238E27FC236}">
                <a16:creationId xmlns="" xmlns:a16="http://schemas.microsoft.com/office/drawing/2014/main" id="{21D3CFBF-FA92-4B7E-BBCF-F52271A04558}"/>
              </a:ext>
            </a:extLst>
          </p:cNvPr>
          <p:cNvCxnSpPr>
            <a:cxnSpLocks/>
          </p:cNvCxnSpPr>
          <p:nvPr/>
        </p:nvCxnSpPr>
        <p:spPr bwMode="auto">
          <a:xfrm>
            <a:off x="8541461" y="2071232"/>
            <a:ext cx="40364" cy="3907783"/>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54" name="TextBox 53">
            <a:extLst>
              <a:ext uri="{FF2B5EF4-FFF2-40B4-BE49-F238E27FC236}">
                <a16:creationId xmlns="" xmlns:a16="http://schemas.microsoft.com/office/drawing/2014/main" id="{1D2D3F19-AB4A-4EF1-9A71-1EF0EFFBAF3C}"/>
              </a:ext>
            </a:extLst>
          </p:cNvPr>
          <p:cNvSpPr txBox="1"/>
          <p:nvPr/>
        </p:nvSpPr>
        <p:spPr>
          <a:xfrm>
            <a:off x="7849334" y="5426701"/>
            <a:ext cx="1551439" cy="693010"/>
          </a:xfrm>
          <a:prstGeom prst="rect">
            <a:avLst/>
          </a:prstGeom>
          <a:solidFill>
            <a:schemeClr val="bg1"/>
          </a:solidFill>
          <a:ln>
            <a:solidFill>
              <a:schemeClr val="bg1"/>
            </a:solidFill>
          </a:ln>
        </p:spPr>
        <p:txBody>
          <a:bodyPr wrap="square" rtlCol="0">
            <a:spAutoFit/>
          </a:bodyPr>
          <a:lstStyle/>
          <a:p>
            <a:pPr algn="ctr"/>
            <a:r>
              <a:rPr lang="en-US" sz="976" b="1" i="1" u="sng" dirty="0"/>
              <a:t>R18 CT/SA </a:t>
            </a:r>
          </a:p>
          <a:p>
            <a:pPr algn="ctr"/>
            <a:r>
              <a:rPr lang="en-US" sz="976" b="1" i="1" u="sng" dirty="0"/>
              <a:t>ASN.1 &amp; </a:t>
            </a:r>
            <a:r>
              <a:rPr lang="en-US" sz="976" b="1" i="1" u="sng" dirty="0" err="1"/>
              <a:t>OpenAPI</a:t>
            </a:r>
            <a:r>
              <a:rPr lang="en-US" sz="976" b="1" i="1" u="sng" dirty="0"/>
              <a:t>  freeze</a:t>
            </a:r>
          </a:p>
          <a:p>
            <a:pPr algn="ctr"/>
            <a:r>
              <a:rPr lang="en-US" sz="976" b="1" i="1" u="sng" dirty="0">
                <a:solidFill>
                  <a:srgbClr val="FF0000"/>
                </a:solidFill>
              </a:rPr>
              <a:t>(+3 Month)</a:t>
            </a:r>
          </a:p>
        </p:txBody>
      </p:sp>
      <p:sp>
        <p:nvSpPr>
          <p:cNvPr id="56" name="TextBox 55">
            <a:extLst>
              <a:ext uri="{FF2B5EF4-FFF2-40B4-BE49-F238E27FC236}">
                <a16:creationId xmlns="" xmlns:a16="http://schemas.microsoft.com/office/drawing/2014/main" id="{1D2D3F19-AB4A-4EF1-9A71-1EF0EFFBAF3C}"/>
              </a:ext>
            </a:extLst>
          </p:cNvPr>
          <p:cNvSpPr txBox="1"/>
          <p:nvPr/>
        </p:nvSpPr>
        <p:spPr>
          <a:xfrm>
            <a:off x="8181577" y="3521834"/>
            <a:ext cx="943630" cy="392672"/>
          </a:xfrm>
          <a:prstGeom prst="rect">
            <a:avLst/>
          </a:prstGeom>
          <a:solidFill>
            <a:schemeClr val="bg1"/>
          </a:solidFill>
          <a:ln>
            <a:solidFill>
              <a:schemeClr val="bg1"/>
            </a:solidFill>
          </a:ln>
        </p:spPr>
        <p:txBody>
          <a:bodyPr wrap="square" rtlCol="0">
            <a:spAutoFit/>
          </a:bodyPr>
          <a:lstStyle/>
          <a:p>
            <a:pPr algn="ctr"/>
            <a:r>
              <a:rPr lang="en-US" sz="976" b="1" u="sng" dirty="0"/>
              <a:t>R18 ASN.1 </a:t>
            </a:r>
          </a:p>
          <a:p>
            <a:pPr algn="ctr"/>
            <a:r>
              <a:rPr lang="en-US" sz="976" b="1" u="sng" dirty="0"/>
              <a:t>Freeze</a:t>
            </a:r>
          </a:p>
        </p:txBody>
      </p:sp>
    </p:spTree>
    <p:extLst>
      <p:ext uri="{BB962C8B-B14F-4D97-AF65-F5344CB8AC3E}">
        <p14:creationId xmlns:p14="http://schemas.microsoft.com/office/powerpoint/2010/main" val="1532907663"/>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a:cxnSpLocks/>
          </p:cNvCxnSpPr>
          <p:nvPr/>
        </p:nvCxnSpPr>
        <p:spPr bwMode="auto">
          <a:xfrm>
            <a:off x="1" y="973667"/>
            <a:ext cx="11554884"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p:cNvCxnSpPr>
            <a:cxnSpLocks noChangeShapeType="1"/>
          </p:cNvCxnSpPr>
          <p:nvPr/>
        </p:nvCxnSpPr>
        <p:spPr bwMode="auto">
          <a:xfrm>
            <a:off x="9988551" y="1576918"/>
            <a:ext cx="0" cy="4832349"/>
          </a:xfrm>
          <a:prstGeom prst="line">
            <a:avLst/>
          </a:prstGeom>
          <a:noFill/>
          <a:ln w="28575" algn="ctr">
            <a:solidFill>
              <a:schemeClr val="accent3"/>
            </a:solidFill>
            <a:round/>
            <a:headEnd/>
            <a:tailEnd/>
          </a:ln>
        </p:spPr>
      </p:cxnSp>
      <p:cxnSp>
        <p:nvCxnSpPr>
          <p:cNvPr id="9273" name="Straight Connector 114"/>
          <p:cNvCxnSpPr>
            <a:cxnSpLocks noChangeShapeType="1"/>
          </p:cNvCxnSpPr>
          <p:nvPr/>
        </p:nvCxnSpPr>
        <p:spPr bwMode="auto">
          <a:xfrm>
            <a:off x="6362700" y="1524000"/>
            <a:ext cx="0" cy="4885267"/>
          </a:xfrm>
          <a:prstGeom prst="line">
            <a:avLst/>
          </a:prstGeom>
          <a:noFill/>
          <a:ln w="28575" algn="ctr">
            <a:solidFill>
              <a:schemeClr val="accent3"/>
            </a:solidFill>
            <a:round/>
            <a:headEnd/>
            <a:tailEnd/>
          </a:ln>
        </p:spPr>
      </p:cxnSp>
      <p:cxnSp>
        <p:nvCxnSpPr>
          <p:cNvPr id="9298" name="Straight Connector 114"/>
          <p:cNvCxnSpPr>
            <a:cxnSpLocks noChangeShapeType="1"/>
          </p:cNvCxnSpPr>
          <p:nvPr/>
        </p:nvCxnSpPr>
        <p:spPr bwMode="auto">
          <a:xfrm flipH="1">
            <a:off x="2705100" y="1526118"/>
            <a:ext cx="19051" cy="4883149"/>
          </a:xfrm>
          <a:prstGeom prst="line">
            <a:avLst/>
          </a:prstGeom>
          <a:noFill/>
          <a:ln w="28575" algn="ctr">
            <a:solidFill>
              <a:schemeClr val="accent3"/>
            </a:solidFill>
            <a:round/>
            <a:headEnd/>
            <a:tailEnd/>
          </a:ln>
        </p:spPr>
      </p:cxnSp>
      <p:sp>
        <p:nvSpPr>
          <p:cNvPr id="10" name="Title 1"/>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US" sz="2400" dirty="0"/>
              <a:t>3GPP SA, RAN, CT </a:t>
            </a:r>
            <a:r>
              <a:rPr lang="en-US" sz="2400" dirty="0" smtClean="0"/>
              <a:t>Rel-19 </a:t>
            </a:r>
            <a:r>
              <a:rPr lang="en-US" sz="2400" dirty="0"/>
              <a:t>Timeline (endorsed @</a:t>
            </a:r>
            <a:r>
              <a:rPr lang="en-US" sz="2400" dirty="0" smtClean="0"/>
              <a:t>TSGs#99)</a:t>
            </a:r>
            <a:endParaRPr lang="en-US" sz="2000" kern="0" dirty="0">
              <a:latin typeface="Montserrat" panose="00000500000000000000" pitchFamily="50" charset="0"/>
              <a:ea typeface="ＭＳ Ｐゴシック" charset="0"/>
              <a:cs typeface="ＭＳ Ｐゴシック" charset="0"/>
            </a:endParaRPr>
          </a:p>
        </p:txBody>
      </p:sp>
      <p:sp>
        <p:nvSpPr>
          <p:cNvPr id="6151" name="TextBox 86"/>
          <p:cNvSpPr txBox="1">
            <a:spLocks noChangeArrowheads="1"/>
          </p:cNvSpPr>
          <p:nvPr/>
        </p:nvSpPr>
        <p:spPr bwMode="auto">
          <a:xfrm>
            <a:off x="1589827"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TSG#101</a:t>
            </a:r>
          </a:p>
        </p:txBody>
      </p:sp>
      <p:cxnSp>
        <p:nvCxnSpPr>
          <p:cNvPr id="9263" name="Straight Connector 115"/>
          <p:cNvCxnSpPr>
            <a:cxnSpLocks noChangeShapeType="1"/>
          </p:cNvCxnSpPr>
          <p:nvPr/>
        </p:nvCxnSpPr>
        <p:spPr bwMode="auto">
          <a:xfrm>
            <a:off x="3621617" y="1576918"/>
            <a:ext cx="0" cy="4965700"/>
          </a:xfrm>
          <a:prstGeom prst="line">
            <a:avLst/>
          </a:prstGeom>
          <a:noFill/>
          <a:ln w="9525" algn="ctr">
            <a:solidFill>
              <a:schemeClr val="accent3"/>
            </a:solidFill>
            <a:prstDash val="dash"/>
            <a:round/>
            <a:headEnd/>
            <a:tailEnd/>
          </a:ln>
        </p:spPr>
      </p:cxnSp>
      <p:cxnSp>
        <p:nvCxnSpPr>
          <p:cNvPr id="9264" name="Straight Connector 114"/>
          <p:cNvCxnSpPr>
            <a:cxnSpLocks noChangeShapeType="1"/>
          </p:cNvCxnSpPr>
          <p:nvPr/>
        </p:nvCxnSpPr>
        <p:spPr bwMode="auto">
          <a:xfrm>
            <a:off x="391584" y="1608667"/>
            <a:ext cx="0" cy="5071533"/>
          </a:xfrm>
          <a:prstGeom prst="line">
            <a:avLst/>
          </a:prstGeom>
          <a:noFill/>
          <a:ln w="9525" algn="ctr">
            <a:solidFill>
              <a:schemeClr val="accent3"/>
            </a:solidFill>
            <a:prstDash val="dash"/>
            <a:round/>
            <a:headEnd/>
            <a:tailEnd/>
          </a:ln>
        </p:spPr>
      </p:cxnSp>
      <p:cxnSp>
        <p:nvCxnSpPr>
          <p:cNvPr id="9265" name="Straight Connector 114"/>
          <p:cNvCxnSpPr>
            <a:cxnSpLocks noChangeShapeType="1"/>
          </p:cNvCxnSpPr>
          <p:nvPr/>
        </p:nvCxnSpPr>
        <p:spPr bwMode="auto">
          <a:xfrm>
            <a:off x="1900767" y="1576918"/>
            <a:ext cx="0" cy="4965700"/>
          </a:xfrm>
          <a:prstGeom prst="line">
            <a:avLst/>
          </a:prstGeom>
          <a:noFill/>
          <a:ln w="9525" algn="ctr">
            <a:solidFill>
              <a:schemeClr val="accent3"/>
            </a:solidFill>
            <a:prstDash val="dash"/>
            <a:round/>
            <a:headEnd/>
            <a:tailEnd/>
          </a:ln>
        </p:spPr>
      </p:cxnSp>
      <p:cxnSp>
        <p:nvCxnSpPr>
          <p:cNvPr id="9267" name="Straight Connector 114"/>
          <p:cNvCxnSpPr>
            <a:cxnSpLocks noChangeShapeType="1"/>
          </p:cNvCxnSpPr>
          <p:nvPr/>
        </p:nvCxnSpPr>
        <p:spPr bwMode="auto">
          <a:xfrm>
            <a:off x="10759017" y="1576918"/>
            <a:ext cx="0" cy="5075767"/>
          </a:xfrm>
          <a:prstGeom prst="line">
            <a:avLst/>
          </a:prstGeom>
          <a:noFill/>
          <a:ln w="9525" algn="ctr">
            <a:solidFill>
              <a:schemeClr val="accent3"/>
            </a:solidFill>
            <a:prstDash val="dash"/>
            <a:round/>
            <a:headEnd/>
            <a:tailEnd/>
          </a:ln>
        </p:spPr>
      </p:cxnSp>
      <p:cxnSp>
        <p:nvCxnSpPr>
          <p:cNvPr id="9268" name="Straight Connector 114"/>
          <p:cNvCxnSpPr>
            <a:cxnSpLocks noChangeShapeType="1"/>
          </p:cNvCxnSpPr>
          <p:nvPr/>
        </p:nvCxnSpPr>
        <p:spPr bwMode="auto">
          <a:xfrm>
            <a:off x="9101667" y="1576917"/>
            <a:ext cx="0" cy="5003800"/>
          </a:xfrm>
          <a:prstGeom prst="line">
            <a:avLst/>
          </a:prstGeom>
          <a:noFill/>
          <a:ln w="9525" algn="ctr">
            <a:solidFill>
              <a:schemeClr val="accent3"/>
            </a:solidFill>
            <a:prstDash val="dash"/>
            <a:round/>
            <a:headEnd/>
            <a:tailEnd/>
          </a:ln>
        </p:spPr>
      </p:cxnSp>
      <p:cxnSp>
        <p:nvCxnSpPr>
          <p:cNvPr id="9269" name="Straight Connector 114"/>
          <p:cNvCxnSpPr>
            <a:cxnSpLocks noChangeShapeType="1"/>
          </p:cNvCxnSpPr>
          <p:nvPr/>
        </p:nvCxnSpPr>
        <p:spPr bwMode="auto">
          <a:xfrm>
            <a:off x="7245351" y="1576918"/>
            <a:ext cx="0" cy="4965700"/>
          </a:xfrm>
          <a:prstGeom prst="line">
            <a:avLst/>
          </a:prstGeom>
          <a:noFill/>
          <a:ln w="9525" algn="ctr">
            <a:solidFill>
              <a:schemeClr val="accent3"/>
            </a:solidFill>
            <a:prstDash val="dash"/>
            <a:round/>
            <a:headEnd/>
            <a:tailEnd/>
          </a:ln>
        </p:spPr>
      </p:cxnSp>
      <p:cxnSp>
        <p:nvCxnSpPr>
          <p:cNvPr id="9270" name="Straight Connector 114"/>
          <p:cNvCxnSpPr>
            <a:cxnSpLocks noChangeShapeType="1"/>
          </p:cNvCxnSpPr>
          <p:nvPr/>
        </p:nvCxnSpPr>
        <p:spPr bwMode="auto">
          <a:xfrm>
            <a:off x="8174567" y="1576918"/>
            <a:ext cx="0" cy="4965700"/>
          </a:xfrm>
          <a:prstGeom prst="line">
            <a:avLst/>
          </a:prstGeom>
          <a:noFill/>
          <a:ln w="9525" algn="ctr">
            <a:solidFill>
              <a:schemeClr val="accent3"/>
            </a:solidFill>
            <a:prstDash val="dash"/>
            <a:round/>
            <a:headEnd/>
            <a:tailEnd/>
          </a:ln>
        </p:spPr>
      </p:cxnSp>
      <p:cxnSp>
        <p:nvCxnSpPr>
          <p:cNvPr id="9271" name="Straight Connector 114"/>
          <p:cNvCxnSpPr>
            <a:cxnSpLocks noChangeShapeType="1"/>
          </p:cNvCxnSpPr>
          <p:nvPr/>
        </p:nvCxnSpPr>
        <p:spPr bwMode="auto">
          <a:xfrm>
            <a:off x="5568951" y="1576918"/>
            <a:ext cx="0" cy="4965700"/>
          </a:xfrm>
          <a:prstGeom prst="line">
            <a:avLst/>
          </a:prstGeom>
          <a:noFill/>
          <a:ln w="9525" algn="ctr">
            <a:solidFill>
              <a:schemeClr val="accent3"/>
            </a:solidFill>
            <a:prstDash val="dash"/>
            <a:round/>
            <a:headEnd/>
            <a:tailEnd/>
          </a:ln>
        </p:spPr>
      </p:cxnSp>
      <p:cxnSp>
        <p:nvCxnSpPr>
          <p:cNvPr id="9272" name="Straight Connector 114"/>
          <p:cNvCxnSpPr>
            <a:cxnSpLocks noChangeShapeType="1"/>
          </p:cNvCxnSpPr>
          <p:nvPr/>
        </p:nvCxnSpPr>
        <p:spPr bwMode="auto">
          <a:xfrm>
            <a:off x="4548717" y="1576918"/>
            <a:ext cx="0" cy="4965700"/>
          </a:xfrm>
          <a:prstGeom prst="line">
            <a:avLst/>
          </a:prstGeom>
          <a:noFill/>
          <a:ln w="9525" algn="ctr">
            <a:solidFill>
              <a:schemeClr val="accent3"/>
            </a:solidFill>
            <a:prstDash val="dash"/>
            <a:round/>
            <a:headEnd/>
            <a:tailEnd/>
          </a:ln>
        </p:spPr>
      </p:cxnSp>
      <p:cxnSp>
        <p:nvCxnSpPr>
          <p:cNvPr id="9279" name="Straight Connector 114"/>
          <p:cNvCxnSpPr>
            <a:cxnSpLocks noChangeShapeType="1"/>
          </p:cNvCxnSpPr>
          <p:nvPr/>
        </p:nvCxnSpPr>
        <p:spPr bwMode="auto">
          <a:xfrm>
            <a:off x="11470217" y="1581151"/>
            <a:ext cx="0" cy="5071533"/>
          </a:xfrm>
          <a:prstGeom prst="line">
            <a:avLst/>
          </a:prstGeom>
          <a:noFill/>
          <a:ln w="9525" algn="ctr">
            <a:solidFill>
              <a:schemeClr val="accent3"/>
            </a:solidFill>
            <a:prstDash val="dash"/>
            <a:round/>
            <a:headEnd/>
            <a:tailEnd/>
          </a:ln>
        </p:spPr>
      </p:cxnSp>
      <p:sp>
        <p:nvSpPr>
          <p:cNvPr id="9256" name="TextBox 1"/>
          <p:cNvSpPr txBox="1">
            <a:spLocks noChangeArrowheads="1"/>
          </p:cNvSpPr>
          <p:nvPr/>
        </p:nvSpPr>
        <p:spPr bwMode="auto">
          <a:xfrm>
            <a:off x="1011767" y="5973233"/>
            <a:ext cx="2185214"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6163" name="TextBox 86"/>
          <p:cNvSpPr txBox="1">
            <a:spLocks noChangeArrowheads="1"/>
          </p:cNvSpPr>
          <p:nvPr/>
        </p:nvSpPr>
        <p:spPr bwMode="auto">
          <a:xfrm>
            <a:off x="2331719"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TSG#102</a:t>
            </a:r>
            <a:endParaRPr lang="en-GB" altLang="en-US" sz="533">
              <a:latin typeface="Montserrat"/>
            </a:endParaRPr>
          </a:p>
        </p:txBody>
      </p:sp>
      <p:sp>
        <p:nvSpPr>
          <p:cNvPr id="6164" name="TextBox 86"/>
          <p:cNvSpPr txBox="1">
            <a:spLocks noChangeArrowheads="1"/>
          </p:cNvSpPr>
          <p:nvPr/>
        </p:nvSpPr>
        <p:spPr bwMode="auto">
          <a:xfrm>
            <a:off x="3230244"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TSG#103</a:t>
            </a:r>
            <a:endParaRPr lang="en-GB" altLang="en-US" sz="533">
              <a:latin typeface="Montserrat"/>
            </a:endParaRPr>
          </a:p>
        </p:txBody>
      </p:sp>
      <p:sp>
        <p:nvSpPr>
          <p:cNvPr id="6165" name="TextBox 86"/>
          <p:cNvSpPr txBox="1">
            <a:spLocks noChangeArrowheads="1"/>
          </p:cNvSpPr>
          <p:nvPr/>
        </p:nvSpPr>
        <p:spPr bwMode="auto">
          <a:xfrm>
            <a:off x="4189094"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TSG#104</a:t>
            </a:r>
            <a:endParaRPr lang="en-GB" altLang="en-US" sz="533">
              <a:latin typeface="Montserrat"/>
            </a:endParaRPr>
          </a:p>
        </p:txBody>
      </p:sp>
      <p:sp>
        <p:nvSpPr>
          <p:cNvPr id="6166" name="TextBox 86"/>
          <p:cNvSpPr txBox="1">
            <a:spLocks noChangeArrowheads="1"/>
          </p:cNvSpPr>
          <p:nvPr/>
        </p:nvSpPr>
        <p:spPr bwMode="auto">
          <a:xfrm>
            <a:off x="5224144"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TSG#105</a:t>
            </a:r>
            <a:endParaRPr lang="en-GB" altLang="en-US" sz="533">
              <a:latin typeface="Montserrat"/>
            </a:endParaRPr>
          </a:p>
        </p:txBody>
      </p:sp>
      <p:sp>
        <p:nvSpPr>
          <p:cNvPr id="6167" name="TextBox 86"/>
          <p:cNvSpPr txBox="1">
            <a:spLocks noChangeArrowheads="1"/>
          </p:cNvSpPr>
          <p:nvPr/>
        </p:nvSpPr>
        <p:spPr bwMode="auto">
          <a:xfrm>
            <a:off x="5988262"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TSG#106</a:t>
            </a:r>
            <a:endParaRPr lang="en-GB" altLang="en-US" sz="533">
              <a:latin typeface="Montserrat"/>
            </a:endParaRPr>
          </a:p>
        </p:txBody>
      </p:sp>
      <p:sp>
        <p:nvSpPr>
          <p:cNvPr id="6168" name="TextBox 86"/>
          <p:cNvSpPr txBox="1">
            <a:spLocks noChangeArrowheads="1"/>
          </p:cNvSpPr>
          <p:nvPr/>
        </p:nvSpPr>
        <p:spPr bwMode="auto">
          <a:xfrm>
            <a:off x="6886786"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TSG#107</a:t>
            </a:r>
            <a:endParaRPr lang="en-GB" altLang="en-US" sz="533">
              <a:latin typeface="Montserrat"/>
            </a:endParaRPr>
          </a:p>
        </p:txBody>
      </p:sp>
      <p:sp>
        <p:nvSpPr>
          <p:cNvPr id="6169" name="TextBox 86"/>
          <p:cNvSpPr txBox="1">
            <a:spLocks noChangeArrowheads="1"/>
          </p:cNvSpPr>
          <p:nvPr/>
        </p:nvSpPr>
        <p:spPr bwMode="auto">
          <a:xfrm>
            <a:off x="7766260"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TSG#108</a:t>
            </a:r>
            <a:endParaRPr lang="en-GB" altLang="en-US" sz="533">
              <a:latin typeface="Montserrat"/>
            </a:endParaRPr>
          </a:p>
        </p:txBody>
      </p:sp>
      <p:sp>
        <p:nvSpPr>
          <p:cNvPr id="6170" name="TextBox 86"/>
          <p:cNvSpPr txBox="1">
            <a:spLocks noChangeArrowheads="1"/>
          </p:cNvSpPr>
          <p:nvPr/>
        </p:nvSpPr>
        <p:spPr bwMode="auto">
          <a:xfrm>
            <a:off x="8737811"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TSG#109</a:t>
            </a:r>
            <a:endParaRPr lang="en-GB" altLang="en-US" sz="533">
              <a:latin typeface="Montserrat"/>
            </a:endParaRPr>
          </a:p>
        </p:txBody>
      </p:sp>
      <p:sp>
        <p:nvSpPr>
          <p:cNvPr id="6171" name="TextBox 86"/>
          <p:cNvSpPr txBox="1">
            <a:spLocks noChangeArrowheads="1"/>
          </p:cNvSpPr>
          <p:nvPr/>
        </p:nvSpPr>
        <p:spPr bwMode="auto">
          <a:xfrm>
            <a:off x="9576011"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TSG#110</a:t>
            </a:r>
            <a:endParaRPr lang="en-GB" altLang="en-US" sz="533">
              <a:latin typeface="Montserrat"/>
            </a:endParaRPr>
          </a:p>
        </p:txBody>
      </p:sp>
      <p:sp>
        <p:nvSpPr>
          <p:cNvPr id="6172" name="TextBox 86"/>
          <p:cNvSpPr txBox="1">
            <a:spLocks noChangeArrowheads="1"/>
          </p:cNvSpPr>
          <p:nvPr/>
        </p:nvSpPr>
        <p:spPr bwMode="auto">
          <a:xfrm>
            <a:off x="10308378"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TSG#111</a:t>
            </a:r>
            <a:endParaRPr lang="en-GB" altLang="en-US" sz="533">
              <a:latin typeface="Montserrat"/>
            </a:endParaRPr>
          </a:p>
        </p:txBody>
      </p:sp>
      <p:sp>
        <p:nvSpPr>
          <p:cNvPr id="6173" name="TextBox 86"/>
          <p:cNvSpPr txBox="1">
            <a:spLocks noChangeArrowheads="1"/>
          </p:cNvSpPr>
          <p:nvPr/>
        </p:nvSpPr>
        <p:spPr bwMode="auto">
          <a:xfrm>
            <a:off x="11098952" y="1126067"/>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TSG#112</a:t>
            </a:r>
            <a:endParaRPr lang="en-GB" altLang="en-US" sz="533">
              <a:latin typeface="Montserrat"/>
            </a:endParaRPr>
          </a:p>
        </p:txBody>
      </p:sp>
      <p:sp>
        <p:nvSpPr>
          <p:cNvPr id="6174" name="TextBox 86"/>
          <p:cNvSpPr txBox="1">
            <a:spLocks noChangeArrowheads="1"/>
          </p:cNvSpPr>
          <p:nvPr/>
        </p:nvSpPr>
        <p:spPr bwMode="auto">
          <a:xfrm>
            <a:off x="68029" y="1145117"/>
            <a:ext cx="61747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TSG#99</a:t>
            </a:r>
            <a:endParaRPr lang="en-GB" altLang="en-US" sz="533">
              <a:latin typeface="Montserrat"/>
            </a:endParaRPr>
          </a:p>
        </p:txBody>
      </p:sp>
      <p:sp>
        <p:nvSpPr>
          <p:cNvPr id="6175" name="Chevron 60"/>
          <p:cNvSpPr>
            <a:spLocks noChangeArrowheads="1"/>
          </p:cNvSpPr>
          <p:nvPr/>
        </p:nvSpPr>
        <p:spPr bwMode="auto">
          <a:xfrm>
            <a:off x="2529417" y="2038352"/>
            <a:ext cx="1092200" cy="374649"/>
          </a:xfrm>
          <a:prstGeom prst="chevron">
            <a:avLst>
              <a:gd name="adj" fmla="val 50086"/>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a:rPr>
              <a:t>RAN4 </a:t>
            </a:r>
          </a:p>
          <a:p>
            <a:pPr algn="ctr"/>
            <a:r>
              <a:rPr lang="fr-FR" altLang="en-US" sz="800">
                <a:latin typeface="Montserrat"/>
              </a:rPr>
              <a:t>content def.</a:t>
            </a:r>
          </a:p>
        </p:txBody>
      </p:sp>
      <p:sp>
        <p:nvSpPr>
          <p:cNvPr id="113" name="Chevron 60"/>
          <p:cNvSpPr>
            <a:spLocks noChangeArrowheads="1"/>
          </p:cNvSpPr>
          <p:nvPr/>
        </p:nvSpPr>
        <p:spPr bwMode="auto">
          <a:xfrm>
            <a:off x="1316567" y="2038352"/>
            <a:ext cx="1583267"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067" b="1" dirty="0">
                <a:latin typeface="Montserrat" panose="00000500000000000000" pitchFamily="50" charset="0"/>
              </a:rPr>
              <a:t> </a:t>
            </a:r>
            <a:r>
              <a:rPr lang="fr-FR" altLang="en-US" sz="1067" dirty="0">
                <a:latin typeface="Montserrat" panose="00000500000000000000" pitchFamily="50" charset="0"/>
              </a:rPr>
              <a:t>RAN Content </a:t>
            </a:r>
            <a:r>
              <a:rPr lang="fr-FR" altLang="en-US" sz="1067" dirty="0" err="1">
                <a:latin typeface="Montserrat" panose="00000500000000000000" pitchFamily="50" charset="0"/>
              </a:rPr>
              <a:t>def</a:t>
            </a:r>
            <a:r>
              <a:rPr lang="fr-FR" altLang="en-US" sz="1067" dirty="0">
                <a:latin typeface="Montserrat" panose="00000500000000000000" pitchFamily="50" charset="0"/>
              </a:rPr>
              <a:t>.</a:t>
            </a:r>
          </a:p>
        </p:txBody>
      </p:sp>
      <p:sp>
        <p:nvSpPr>
          <p:cNvPr id="2" name="TextBox 1"/>
          <p:cNvSpPr txBox="1"/>
          <p:nvPr/>
        </p:nvSpPr>
        <p:spPr>
          <a:xfrm>
            <a:off x="4216401" y="810684"/>
            <a:ext cx="736099" cy="36933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p:cNvSpPr txBox="1"/>
          <p:nvPr/>
        </p:nvSpPr>
        <p:spPr>
          <a:xfrm>
            <a:off x="7821085" y="810684"/>
            <a:ext cx="736099" cy="36933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6179" name="TextBox 2"/>
          <p:cNvSpPr txBox="1">
            <a:spLocks noChangeArrowheads="1"/>
          </p:cNvSpPr>
          <p:nvPr/>
        </p:nvSpPr>
        <p:spPr bwMode="auto">
          <a:xfrm>
            <a:off x="1676400"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6180" name="TextBox 59"/>
          <p:cNvSpPr txBox="1">
            <a:spLocks noChangeArrowheads="1"/>
          </p:cNvSpPr>
          <p:nvPr/>
        </p:nvSpPr>
        <p:spPr bwMode="auto">
          <a:xfrm>
            <a:off x="3401484" y="1246717"/>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6181" name="TextBox 60"/>
          <p:cNvSpPr txBox="1">
            <a:spLocks noChangeArrowheads="1"/>
          </p:cNvSpPr>
          <p:nvPr/>
        </p:nvSpPr>
        <p:spPr bwMode="auto">
          <a:xfrm>
            <a:off x="10505017"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6182" name="TextBox 61"/>
          <p:cNvSpPr txBox="1">
            <a:spLocks noChangeArrowheads="1"/>
          </p:cNvSpPr>
          <p:nvPr/>
        </p:nvSpPr>
        <p:spPr bwMode="auto">
          <a:xfrm>
            <a:off x="6955367"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Mar.</a:t>
            </a:r>
          </a:p>
        </p:txBody>
      </p:sp>
      <p:sp>
        <p:nvSpPr>
          <p:cNvPr id="6183" name="TextBox 62"/>
          <p:cNvSpPr txBox="1">
            <a:spLocks noChangeArrowheads="1"/>
          </p:cNvSpPr>
          <p:nvPr/>
        </p:nvSpPr>
        <p:spPr bwMode="auto">
          <a:xfrm>
            <a:off x="4318000"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6184" name="TextBox 63"/>
          <p:cNvSpPr txBox="1">
            <a:spLocks noChangeArrowheads="1"/>
          </p:cNvSpPr>
          <p:nvPr/>
        </p:nvSpPr>
        <p:spPr bwMode="auto">
          <a:xfrm>
            <a:off x="7935384"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6185" name="TextBox 64"/>
          <p:cNvSpPr txBox="1">
            <a:spLocks noChangeArrowheads="1"/>
          </p:cNvSpPr>
          <p:nvPr/>
        </p:nvSpPr>
        <p:spPr bwMode="auto">
          <a:xfrm>
            <a:off x="11271251"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a:t>
            </a:r>
          </a:p>
        </p:txBody>
      </p:sp>
      <p:sp>
        <p:nvSpPr>
          <p:cNvPr id="6186" name="TextBox 65"/>
          <p:cNvSpPr txBox="1">
            <a:spLocks noChangeArrowheads="1"/>
          </p:cNvSpPr>
          <p:nvPr/>
        </p:nvSpPr>
        <p:spPr bwMode="auto">
          <a:xfrm>
            <a:off x="5350933"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6187" name="TextBox 66"/>
          <p:cNvSpPr txBox="1">
            <a:spLocks noChangeArrowheads="1"/>
          </p:cNvSpPr>
          <p:nvPr/>
        </p:nvSpPr>
        <p:spPr bwMode="auto">
          <a:xfrm>
            <a:off x="8883651"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6188" name="TextBox 67"/>
          <p:cNvSpPr txBox="1">
            <a:spLocks noChangeArrowheads="1"/>
          </p:cNvSpPr>
          <p:nvPr/>
        </p:nvSpPr>
        <p:spPr bwMode="auto">
          <a:xfrm>
            <a:off x="146051" y="1291167"/>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Sep.</a:t>
            </a:r>
          </a:p>
        </p:txBody>
      </p:sp>
      <p:sp>
        <p:nvSpPr>
          <p:cNvPr id="6189" name="TextBox 69"/>
          <p:cNvSpPr txBox="1">
            <a:spLocks noChangeArrowheads="1"/>
          </p:cNvSpPr>
          <p:nvPr/>
        </p:nvSpPr>
        <p:spPr bwMode="auto">
          <a:xfrm>
            <a:off x="2472267"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6190" name="TextBox 70"/>
          <p:cNvSpPr txBox="1">
            <a:spLocks noChangeArrowheads="1"/>
          </p:cNvSpPr>
          <p:nvPr/>
        </p:nvSpPr>
        <p:spPr bwMode="auto">
          <a:xfrm>
            <a:off x="6140451"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6191" name="TextBox 71"/>
          <p:cNvSpPr txBox="1">
            <a:spLocks noChangeArrowheads="1"/>
          </p:cNvSpPr>
          <p:nvPr/>
        </p:nvSpPr>
        <p:spPr bwMode="auto">
          <a:xfrm>
            <a:off x="9738784" y="1263651"/>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Dec.</a:t>
            </a:r>
          </a:p>
        </p:txBody>
      </p:sp>
      <p:sp>
        <p:nvSpPr>
          <p:cNvPr id="92" name="TextBox 91"/>
          <p:cNvSpPr txBox="1"/>
          <p:nvPr/>
        </p:nvSpPr>
        <p:spPr>
          <a:xfrm>
            <a:off x="11146367" y="785284"/>
            <a:ext cx="736099" cy="36933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6193" name="Picture 9222" descr="A picture containing text, clipart&#10;&#10;Description automatically generat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7534" y="220134"/>
            <a:ext cx="687917" cy="40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94" name="Diamond 3"/>
          <p:cNvSpPr>
            <a:spLocks noChangeArrowheads="1"/>
          </p:cNvSpPr>
          <p:nvPr/>
        </p:nvSpPr>
        <p:spPr bwMode="auto">
          <a:xfrm>
            <a:off x="582085" y="1979084"/>
            <a:ext cx="1195916" cy="522816"/>
          </a:xfrm>
          <a:prstGeom prst="diamond">
            <a:avLst/>
          </a:prstGeom>
          <a:solidFill>
            <a:srgbClr val="92D050"/>
          </a:solidFill>
          <a:ln w="9525" algn="ctr">
            <a:solidFill>
              <a:schemeClr val="tx1"/>
            </a:solidFill>
            <a:round/>
            <a:headEnd/>
            <a:tailEnd/>
          </a:ln>
        </p:spPr>
        <p:txBody>
          <a:bodyPr/>
          <a:lstStyle/>
          <a:p>
            <a:pPr algn="ctr"/>
            <a:endParaRPr lang="en-US" altLang="en-US" sz="800"/>
          </a:p>
        </p:txBody>
      </p:sp>
      <p:sp>
        <p:nvSpPr>
          <p:cNvPr id="6195" name="TextBox 6"/>
          <p:cNvSpPr txBox="1">
            <a:spLocks noChangeArrowheads="1"/>
          </p:cNvSpPr>
          <p:nvPr/>
        </p:nvSpPr>
        <p:spPr bwMode="auto">
          <a:xfrm>
            <a:off x="721784" y="2089151"/>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latin typeface="Montserrat"/>
              </a:rPr>
              <a:t> </a:t>
            </a:r>
            <a:r>
              <a:rPr lang="fr-FR" altLang="en-US" sz="800">
                <a:latin typeface="Montserrat"/>
              </a:rPr>
              <a:t>RAN Rel-19 workshop</a:t>
            </a:r>
          </a:p>
        </p:txBody>
      </p:sp>
      <p:sp>
        <p:nvSpPr>
          <p:cNvPr id="6196" name="Diamond 16"/>
          <p:cNvSpPr>
            <a:spLocks noChangeArrowheads="1"/>
          </p:cNvSpPr>
          <p:nvPr/>
        </p:nvSpPr>
        <p:spPr bwMode="auto">
          <a:xfrm>
            <a:off x="560918" y="2622551"/>
            <a:ext cx="1155700" cy="491067"/>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6197" name="Chevron 79"/>
          <p:cNvSpPr>
            <a:spLocks noChangeArrowheads="1"/>
          </p:cNvSpPr>
          <p:nvPr/>
        </p:nvSpPr>
        <p:spPr bwMode="auto">
          <a:xfrm>
            <a:off x="8911168" y="3911600"/>
            <a:ext cx="994833" cy="27940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a:rPr>
              <a:t>RAN4_Perf </a:t>
            </a:r>
            <a:endParaRPr lang="fr-FR" altLang="en-US" sz="667">
              <a:latin typeface="Montserrat"/>
            </a:endParaRPr>
          </a:p>
        </p:txBody>
      </p:sp>
      <p:sp>
        <p:nvSpPr>
          <p:cNvPr id="16" name="Chevron 58"/>
          <p:cNvSpPr/>
          <p:nvPr/>
        </p:nvSpPr>
        <p:spPr bwMode="auto">
          <a:xfrm>
            <a:off x="4013201" y="42439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rPr>
              <a:t>Stage 3 (CT &amp; SA) </a:t>
            </a:r>
          </a:p>
        </p:txBody>
      </p:sp>
      <p:sp>
        <p:nvSpPr>
          <p:cNvPr id="17" name="Chevron 60"/>
          <p:cNvSpPr/>
          <p:nvPr/>
        </p:nvSpPr>
        <p:spPr bwMode="auto">
          <a:xfrm>
            <a:off x="2808818" y="3547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rPr>
              <a:t>RAN1</a:t>
            </a:r>
          </a:p>
        </p:txBody>
      </p:sp>
      <p:sp>
        <p:nvSpPr>
          <p:cNvPr id="18" name="Chevron 60"/>
          <p:cNvSpPr/>
          <p:nvPr/>
        </p:nvSpPr>
        <p:spPr bwMode="auto">
          <a:xfrm>
            <a:off x="2180167" y="3162300"/>
            <a:ext cx="42227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rPr>
              <a:t>Stage 2 (SA2, SA6,…)</a:t>
            </a:r>
          </a:p>
        </p:txBody>
      </p:sp>
      <p:sp>
        <p:nvSpPr>
          <p:cNvPr id="22" name="Chevron 60"/>
          <p:cNvSpPr/>
          <p:nvPr/>
        </p:nvSpPr>
        <p:spPr bwMode="auto">
          <a:xfrm>
            <a:off x="3634318" y="39158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rPr>
              <a:t>RAN </a:t>
            </a:r>
            <a:r>
              <a:rPr lang="fr-FR" sz="1200" dirty="0" err="1">
                <a:latin typeface="Montserrat" panose="00000500000000000000" pitchFamily="50" charset="0"/>
                <a:ea typeface="ＭＳ Ｐゴシック" charset="-128"/>
              </a:rPr>
              <a:t>Completion</a:t>
            </a:r>
            <a:r>
              <a:rPr lang="fr-FR" sz="1200" dirty="0">
                <a:latin typeface="Montserrat" panose="00000500000000000000" pitchFamily="50" charset="0"/>
                <a:ea typeface="ＭＳ Ｐゴシック" charset="-128"/>
              </a:rPr>
              <a:t> (RAN2/3/4core)</a:t>
            </a:r>
          </a:p>
        </p:txBody>
      </p:sp>
      <p:sp>
        <p:nvSpPr>
          <p:cNvPr id="25" name="Chevron 58"/>
          <p:cNvSpPr/>
          <p:nvPr/>
        </p:nvSpPr>
        <p:spPr bwMode="auto">
          <a:xfrm>
            <a:off x="6855884" y="4656668"/>
            <a:ext cx="3181349"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rPr>
              <a:t>ASN.1 &amp; Open APIs </a:t>
            </a:r>
          </a:p>
        </p:txBody>
      </p:sp>
      <p:sp>
        <p:nvSpPr>
          <p:cNvPr id="3" name="Chevron 60"/>
          <p:cNvSpPr>
            <a:spLocks noChangeArrowheads="1"/>
          </p:cNvSpPr>
          <p:nvPr/>
        </p:nvSpPr>
        <p:spPr bwMode="auto">
          <a:xfrm>
            <a:off x="1420284" y="2669118"/>
            <a:ext cx="13970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1067" dirty="0">
                <a:latin typeface="Montserrat" panose="00000500000000000000" pitchFamily="50" charset="0"/>
              </a:rPr>
              <a:t>St.2 Content </a:t>
            </a:r>
            <a:r>
              <a:rPr lang="fr-FR" altLang="en-US" sz="1067" dirty="0" err="1">
                <a:latin typeface="Montserrat" panose="00000500000000000000" pitchFamily="50" charset="0"/>
              </a:rPr>
              <a:t>approval</a:t>
            </a:r>
            <a:endParaRPr lang="fr-FR" altLang="en-US" sz="1067" dirty="0">
              <a:latin typeface="Montserrat" panose="00000500000000000000" pitchFamily="50" charset="0"/>
            </a:endParaRPr>
          </a:p>
        </p:txBody>
      </p:sp>
      <p:sp>
        <p:nvSpPr>
          <p:cNvPr id="6204" name="TextBox 7"/>
          <p:cNvSpPr txBox="1">
            <a:spLocks noChangeArrowheads="1"/>
          </p:cNvSpPr>
          <p:nvPr/>
        </p:nvSpPr>
        <p:spPr bwMode="auto">
          <a:xfrm>
            <a:off x="747157" y="2660651"/>
            <a:ext cx="7938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latin typeface="Montserrat"/>
              </a:rPr>
              <a:t>SA Rel-19 </a:t>
            </a:r>
          </a:p>
          <a:p>
            <a:pPr algn="ctr"/>
            <a:r>
              <a:rPr lang="fr-FR" altLang="en-US" sz="800">
                <a:latin typeface="Montserrat"/>
              </a:rPr>
              <a:t>Workshop</a:t>
            </a:r>
          </a:p>
        </p:txBody>
      </p:sp>
      <p:sp>
        <p:nvSpPr>
          <p:cNvPr id="6205" name="TextBox 86"/>
          <p:cNvSpPr txBox="1">
            <a:spLocks noChangeArrowheads="1"/>
          </p:cNvSpPr>
          <p:nvPr/>
        </p:nvSpPr>
        <p:spPr bwMode="auto">
          <a:xfrm>
            <a:off x="802427" y="1149351"/>
            <a:ext cx="68961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a:rPr>
              <a:t>TSG#100</a:t>
            </a:r>
            <a:endParaRPr lang="en-GB" altLang="en-US" sz="533">
              <a:latin typeface="Montserrat"/>
            </a:endParaRPr>
          </a:p>
        </p:txBody>
      </p:sp>
      <p:sp>
        <p:nvSpPr>
          <p:cNvPr id="6206" name="TextBox 60"/>
          <p:cNvSpPr txBox="1">
            <a:spLocks noChangeArrowheads="1"/>
          </p:cNvSpPr>
          <p:nvPr/>
        </p:nvSpPr>
        <p:spPr bwMode="auto">
          <a:xfrm>
            <a:off x="999067" y="1286933"/>
            <a:ext cx="389850" cy="19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667">
                <a:latin typeface="Montserrat"/>
              </a:rPr>
              <a:t>June</a:t>
            </a:r>
          </a:p>
        </p:txBody>
      </p:sp>
      <p:cxnSp>
        <p:nvCxnSpPr>
          <p:cNvPr id="28" name="Straight Connector 114"/>
          <p:cNvCxnSpPr>
            <a:cxnSpLocks noChangeShapeType="1"/>
          </p:cNvCxnSpPr>
          <p:nvPr/>
        </p:nvCxnSpPr>
        <p:spPr bwMode="auto">
          <a:xfrm>
            <a:off x="1153584" y="1437218"/>
            <a:ext cx="0" cy="5075767"/>
          </a:xfrm>
          <a:prstGeom prst="line">
            <a:avLst/>
          </a:prstGeom>
          <a:noFill/>
          <a:ln w="9525" algn="ctr">
            <a:solidFill>
              <a:schemeClr val="accent3"/>
            </a:solidFill>
            <a:prstDash val="dash"/>
            <a:round/>
            <a:headEnd/>
            <a:tailEnd/>
          </a:ln>
        </p:spPr>
      </p:cxnSp>
      <p:sp>
        <p:nvSpPr>
          <p:cNvPr id="29" name="TextBox 28"/>
          <p:cNvSpPr txBox="1"/>
          <p:nvPr/>
        </p:nvSpPr>
        <p:spPr>
          <a:xfrm>
            <a:off x="1204385" y="814917"/>
            <a:ext cx="736099" cy="36933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209" name="Rectangle 12"/>
          <p:cNvSpPr>
            <a:spLocks noChangeArrowheads="1"/>
          </p:cNvSpPr>
          <p:nvPr/>
        </p:nvSpPr>
        <p:spPr bwMode="auto">
          <a:xfrm>
            <a:off x="-224367" y="6364818"/>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a:solidFill>
                  <a:srgbClr val="000000"/>
                </a:solidFill>
                <a:latin typeface="Arial" panose="020B0604020202020204" pitchFamily="34" charset="0"/>
              </a:rPr>
              <a:t>Now</a:t>
            </a:r>
          </a:p>
        </p:txBody>
      </p:sp>
      <p:cxnSp>
        <p:nvCxnSpPr>
          <p:cNvPr id="6" name="Straight Connector 114"/>
          <p:cNvCxnSpPr>
            <a:cxnSpLocks noChangeShapeType="1"/>
          </p:cNvCxnSpPr>
          <p:nvPr/>
        </p:nvCxnSpPr>
        <p:spPr bwMode="auto">
          <a:xfrm>
            <a:off x="406401" y="1437218"/>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4" name="Chevron 60"/>
          <p:cNvSpPr/>
          <p:nvPr/>
        </p:nvSpPr>
        <p:spPr bwMode="auto">
          <a:xfrm>
            <a:off x="1761067" y="15790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rPr>
              <a:t>100%</a:t>
            </a:r>
          </a:p>
        </p:txBody>
      </p:sp>
      <p:sp>
        <p:nvSpPr>
          <p:cNvPr id="14" name="Chevron 60"/>
          <p:cNvSpPr/>
          <p:nvPr/>
        </p:nvSpPr>
        <p:spPr bwMode="auto">
          <a:xfrm>
            <a:off x="71967" y="15748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rPr>
              <a:t>SA1 Stage 1        80%</a:t>
            </a:r>
          </a:p>
        </p:txBody>
      </p:sp>
      <p:sp>
        <p:nvSpPr>
          <p:cNvPr id="6213" name="AutoShape 14"/>
          <p:cNvSpPr>
            <a:spLocks noChangeArrowheads="1"/>
          </p:cNvSpPr>
          <p:nvPr/>
        </p:nvSpPr>
        <p:spPr bwMode="auto">
          <a:xfrm>
            <a:off x="742951" y="6318252"/>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214" name="TextBox 8"/>
          <p:cNvSpPr txBox="1">
            <a:spLocks noChangeArrowheads="1"/>
          </p:cNvSpPr>
          <p:nvPr/>
        </p:nvSpPr>
        <p:spPr bwMode="auto">
          <a:xfrm>
            <a:off x="734485" y="6309785"/>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solidFill>
                  <a:schemeClr val="bg1"/>
                </a:solidFill>
                <a:latin typeface="Arial" panose="020B0604020202020204" pitchFamily="34" charset="0"/>
              </a:rPr>
              <a:t>SP-230390 </a:t>
            </a:r>
            <a:r>
              <a:rPr lang="en-GB" altLang="en-US" sz="1067">
                <a:solidFill>
                  <a:schemeClr val="bg1"/>
                </a:solidFill>
                <a:latin typeface="Arial" panose="020B0604020202020204" pitchFamily="34" charset="0"/>
              </a:rPr>
              <a:t>-  3GPP TSG#99, 20 -24 March 2023, Rotterdam, The Netherlands</a:t>
            </a:r>
          </a:p>
        </p:txBody>
      </p:sp>
    </p:spTree>
    <p:extLst>
      <p:ext uri="{BB962C8B-B14F-4D97-AF65-F5344CB8AC3E}">
        <p14:creationId xmlns:p14="http://schemas.microsoft.com/office/powerpoint/2010/main" val="335349922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Release 18 </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2000" dirty="0" smtClean="0"/>
              <a:t>Rel-18 SA2 deadline shifted to June 2023 TSGs – this was endorsed during TSGs#98</a:t>
            </a:r>
          </a:p>
          <a:p>
            <a:pPr marL="447675" indent="-447675"/>
            <a:r>
              <a:rPr lang="en-US" sz="2000" dirty="0" smtClean="0"/>
              <a:t>3GPP </a:t>
            </a:r>
            <a:r>
              <a:rPr lang="en-US" sz="2000" dirty="0" err="1" smtClean="0"/>
              <a:t>Workplan</a:t>
            </a:r>
            <a:r>
              <a:rPr lang="en-US" sz="2000" dirty="0" smtClean="0"/>
              <a:t> currently identifies about 270 SA-related UIDs for Rel-18</a:t>
            </a:r>
          </a:p>
          <a:p>
            <a:pPr marL="447675" indent="-447675"/>
            <a:r>
              <a:rPr lang="en-US" sz="2000" dirty="0" smtClean="0"/>
              <a:t>Work is on track, though (as usual) the stage 2 related work in some of the SA WGs is dependent on the outcome of SA2 and SA6 and therefore will be completed later this years. Related exceptions are expected to be contributed to SA#100</a:t>
            </a:r>
          </a:p>
          <a:p>
            <a:pPr marL="447675" indent="-447675"/>
            <a:r>
              <a:rPr lang="en-US" sz="2000" dirty="0" smtClean="0"/>
              <a:t>Especially in SA2 the high number of Items (28 Studies, which resulted in related Work Items) which got approved into Rel-18 cause complications in arranging e.g. parallel sessions especially during f2f meetings. The SA2 leadership does their very best to treat all matters in a fair and balanced way. </a:t>
            </a:r>
          </a:p>
        </p:txBody>
      </p:sp>
    </p:spTree>
    <p:extLst>
      <p:ext uri="{BB962C8B-B14F-4D97-AF65-F5344CB8AC3E}">
        <p14:creationId xmlns:p14="http://schemas.microsoft.com/office/powerpoint/2010/main" val="328464755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234496"/>
            <a:ext cx="10515600" cy="1325563"/>
          </a:xfrm>
        </p:spPr>
        <p:txBody>
          <a:bodyPr/>
          <a:lstStyle/>
          <a:p>
            <a:r>
              <a:rPr lang="en-US" dirty="0" smtClean="0"/>
              <a:t>Release 19 / Improving the 3GPP SA </a:t>
            </a:r>
            <a:br>
              <a:rPr lang="en-US" dirty="0" smtClean="0"/>
            </a:br>
            <a:r>
              <a:rPr lang="en-US" dirty="0" smtClean="0"/>
              <a:t>Release Planning Process</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2000" dirty="0" smtClean="0"/>
              <a:t>SA is conducting a broad discussion since June 2022 on how to improve the Release decision making process, especially with regards to timeline and content approval.</a:t>
            </a:r>
          </a:p>
          <a:p>
            <a:pPr marL="447675" indent="-447675"/>
            <a:r>
              <a:rPr lang="en-US" sz="2000" dirty="0" smtClean="0"/>
              <a:t>SAs commitment here is to streamline and improve the processes especially in the early stages of releases, to allow e.g. technical work to start earlier and shorten the gap (at least for some Items) between first discussion and start of technical work. </a:t>
            </a:r>
          </a:p>
          <a:p>
            <a:pPr marL="447675" indent="-447675"/>
            <a:r>
              <a:rPr lang="en-US" sz="2000" dirty="0" smtClean="0"/>
              <a:t>Two major improvements which were agreed in TSGs#98 and #99 for Rel-19 are:</a:t>
            </a:r>
          </a:p>
          <a:p>
            <a:pPr marL="904875" lvl="1" indent="-447675"/>
            <a:r>
              <a:rPr lang="en-US" sz="1600" dirty="0" smtClean="0"/>
              <a:t>Early endorsement of 3GPP Rel-19 timeline (this was achieved at TSGs#99)</a:t>
            </a:r>
          </a:p>
          <a:p>
            <a:pPr marL="904875" lvl="1" indent="-447675"/>
            <a:r>
              <a:rPr lang="en-US" sz="1600" dirty="0" smtClean="0"/>
              <a:t>Two-step prioritization/approval of (SA2) content items (this is planned for SA#101 and SA#102)</a:t>
            </a:r>
          </a:p>
          <a:p>
            <a:pPr marL="447675" indent="-447675"/>
            <a:r>
              <a:rPr lang="en-US" sz="2000" dirty="0" smtClean="0"/>
              <a:t>Rel-19 will be the first release where SA is applying these new processes. </a:t>
            </a:r>
          </a:p>
          <a:p>
            <a:pPr marL="447675" indent="-447675"/>
            <a:r>
              <a:rPr lang="en-US" sz="2000" dirty="0" smtClean="0"/>
              <a:t>SA1 is working on Rel-19 already.</a:t>
            </a:r>
          </a:p>
          <a:p>
            <a:pPr marL="447675" indent="-447675"/>
            <a:r>
              <a:rPr lang="en-US" sz="2000" dirty="0" smtClean="0"/>
              <a:t>SA2 and SA6 will see first Study Item proposals possibly already in May, but latest in August 2023 for initial discussion.</a:t>
            </a:r>
          </a:p>
        </p:txBody>
      </p:sp>
    </p:spTree>
    <p:extLst>
      <p:ext uri="{BB962C8B-B14F-4D97-AF65-F5344CB8AC3E}">
        <p14:creationId xmlns:p14="http://schemas.microsoft.com/office/powerpoint/2010/main" val="236757819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TSG and SA Internal Coordination</a:t>
            </a:r>
            <a:endParaRPr lang="en-GB" dirty="0"/>
          </a:p>
        </p:txBody>
      </p:sp>
      <p:sp>
        <p:nvSpPr>
          <p:cNvPr id="3" name="Content Placeholder 2"/>
          <p:cNvSpPr>
            <a:spLocks noGrp="1"/>
          </p:cNvSpPr>
          <p:nvPr>
            <p:ph idx="1"/>
          </p:nvPr>
        </p:nvSpPr>
        <p:spPr>
          <a:noFill/>
        </p:spPr>
        <p:txBody>
          <a:bodyPr/>
          <a:lstStyle/>
          <a:p>
            <a:pPr marL="447675" indent="-447675"/>
            <a:r>
              <a:rPr lang="en-GB" sz="2000" dirty="0" smtClean="0"/>
              <a:t>A joint SA, RAN and CT session was held during TSGs#99 on the overall 3GPP Rel-19 timeline endorsement.</a:t>
            </a:r>
          </a:p>
          <a:p>
            <a:pPr marL="447675" indent="-447675"/>
            <a:r>
              <a:rPr lang="en-GB" sz="2000" dirty="0" smtClean="0"/>
              <a:t>TSG </a:t>
            </a:r>
            <a:r>
              <a:rPr lang="en-GB" sz="2000" dirty="0"/>
              <a:t>Chairs </a:t>
            </a:r>
            <a:r>
              <a:rPr lang="en-GB" sz="2000" dirty="0" smtClean="0"/>
              <a:t>had at </a:t>
            </a:r>
            <a:r>
              <a:rPr lang="en-GB" sz="2000" dirty="0"/>
              <a:t>least one coordination call every </a:t>
            </a:r>
            <a:r>
              <a:rPr lang="en-GB" sz="2000" dirty="0" smtClean="0"/>
              <a:t>month. </a:t>
            </a:r>
            <a:endParaRPr lang="en-GB" sz="2000" dirty="0"/>
          </a:p>
          <a:p>
            <a:pPr marL="447675" indent="-447675"/>
            <a:r>
              <a:rPr lang="en-GB" sz="2000" dirty="0" smtClean="0"/>
              <a:t>SA Officials (SA Chair, SA Vice Chairs, SA MCC, SA WG Chairs) had continuous coordination, mostly by mail. </a:t>
            </a:r>
          </a:p>
        </p:txBody>
      </p:sp>
    </p:spTree>
    <p:extLst>
      <p:ext uri="{BB962C8B-B14F-4D97-AF65-F5344CB8AC3E}">
        <p14:creationId xmlns:p14="http://schemas.microsoft.com/office/powerpoint/2010/main" val="53485672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54821</TotalTime>
  <Words>947</Words>
  <Application>Microsoft Office PowerPoint</Application>
  <PresentationFormat>Widescreen</PresentationFormat>
  <Paragraphs>180</Paragraphs>
  <Slides>14</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Malgun Gothic</vt:lpstr>
      <vt:lpstr>MS PGothic</vt:lpstr>
      <vt:lpstr>MS PGothic</vt:lpstr>
      <vt:lpstr>Arial</vt:lpstr>
      <vt:lpstr>Calibri</vt:lpstr>
      <vt:lpstr>Calibri Light</vt:lpstr>
      <vt:lpstr>Montserrat</vt:lpstr>
      <vt:lpstr>Times New Roman</vt:lpstr>
      <vt:lpstr>Office Theme</vt:lpstr>
      <vt:lpstr>1_Office Theme</vt:lpstr>
      <vt:lpstr>3GPP TSG SA  Management Report</vt:lpstr>
      <vt:lpstr>TSG SA Dates</vt:lpstr>
      <vt:lpstr>TSG SA Officials - outgoing</vt:lpstr>
      <vt:lpstr>TSG SA Officials - incoming</vt:lpstr>
      <vt:lpstr>3GPP SA, RAN, CT Rel-18 Timeline (endorsed @TSGs#98)</vt:lpstr>
      <vt:lpstr>PowerPoint Presentation</vt:lpstr>
      <vt:lpstr>Release 18 </vt:lpstr>
      <vt:lpstr>Release 19 / Improving the 3GPP SA  Release Planning Process</vt:lpstr>
      <vt:lpstr>Cross TSG and SA Internal Coordination</vt:lpstr>
      <vt:lpstr>For PCG Information</vt:lpstr>
      <vt:lpstr>For PCG Action</vt:lpstr>
      <vt:lpstr>Acknowledgements</vt:lpstr>
      <vt:lpstr>PowerPoint Presentation</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962</cp:revision>
  <dcterms:created xsi:type="dcterms:W3CDTF">2010-02-05T13:52:04Z</dcterms:created>
  <dcterms:modified xsi:type="dcterms:W3CDTF">2023-04-21T12:45:55Z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1682069997</vt:lpwstr>
  </property>
</Properties>
</file>