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1093" r:id="rId2"/>
    <p:sldId id="1092" r:id="rId3"/>
    <p:sldId id="257" r:id="rId4"/>
    <p:sldId id="1095" r:id="rId5"/>
    <p:sldId id="1094" r:id="rId6"/>
    <p:sldId id="258" r:id="rId7"/>
    <p:sldId id="109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AI" initials="C" lastIdx="1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bhijeet\Downloads\Consumpt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222222222222221E-2"/>
          <c:y val="5.0925925925925923E-2"/>
          <c:w val="0.89641754155730546"/>
          <c:h val="0.68672790901137359"/>
        </c:manualLayout>
      </c:layout>
      <c:barChart>
        <c:barDir val="col"/>
        <c:grouping val="clustered"/>
        <c:varyColors val="0"/>
        <c:ser>
          <c:idx val="1"/>
          <c:order val="1"/>
          <c:spPr>
            <a:solidFill>
              <a:schemeClr val="accent1"/>
            </a:solidFill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$ 1.6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1B5-44EA-BE8E-86B2823119E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'Wireless Industry India (3)'!$A$2:$A$6</c:f>
              <c:strCache>
                <c:ptCount val="5"/>
                <c:pt idx="0">
                  <c:v>Subscriber Base (Milions) July 2022</c:v>
                </c:pt>
                <c:pt idx="1">
                  <c:v>Urban Subscribers (Millions) July 2022</c:v>
                </c:pt>
                <c:pt idx="2">
                  <c:v>Rural Subscribers (Millions) July 2022</c:v>
                </c:pt>
                <c:pt idx="3">
                  <c:v>Minutes of Usage per Subs per month Mar 2022 </c:v>
                </c:pt>
                <c:pt idx="4">
                  <c:v>ARPU (Rs. per month) Mar 2022</c:v>
                </c:pt>
              </c:strCache>
            </c:strRef>
          </c:cat>
          <c:val>
            <c:numRef>
              <c:f>'Wireless Industry India (3)'!$C$2:$C$6</c:f>
              <c:numCache>
                <c:formatCode>_ * #,##0_ ;_ * \-#,##0_ ;_ * "-"??_ ;_ @_ </c:formatCode>
                <c:ptCount val="5"/>
                <c:pt idx="0">
                  <c:v>1173</c:v>
                </c:pt>
                <c:pt idx="1">
                  <c:v>650</c:v>
                </c:pt>
                <c:pt idx="2">
                  <c:v>523</c:v>
                </c:pt>
                <c:pt idx="3">
                  <c:v>955</c:v>
                </c:pt>
                <c:pt idx="4">
                  <c:v>127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A3-4608-913D-D5313660E1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3919616"/>
        <c:axId val="28186675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'[2]Wireless Industry India'!$A$2:$A$6</c15:sqref>
                        </c15:formulaRef>
                      </c:ext>
                    </c:extLst>
                    <c:strCache>
                      <c:ptCount val="5"/>
                      <c:pt idx="0">
                        <c:v>Subscriber Base (Milions)   Dec-2019</c:v>
                      </c:pt>
                      <c:pt idx="1">
                        <c:v>Urban Subscribers (Millions)  Dec-2019</c:v>
                      </c:pt>
                      <c:pt idx="2">
                        <c:v>Rural Subscribers (Millions) Dec-2019</c:v>
                      </c:pt>
                      <c:pt idx="3">
                        <c:v>Minutes of Usage per Subs per month Sep- 2019</c:v>
                      </c:pt>
                      <c:pt idx="4">
                        <c:v>ARPU (Rs. per month) Sep-2019*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'[2]Wireless Industry India'!$B$2:$B$6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1026.6600000000001</c:v>
                      </c:pt>
                      <c:pt idx="1">
                        <c:v>587.54999999999995</c:v>
                      </c:pt>
                      <c:pt idx="2">
                        <c:v>439.11</c:v>
                      </c:pt>
                      <c:pt idx="3">
                        <c:v>374</c:v>
                      </c:pt>
                      <c:pt idx="4">
                        <c:v>122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09A3-4608-913D-D5313660E16E}"/>
                  </c:ext>
                </c:extLst>
              </c15:ser>
            </c15:filteredBarSeries>
          </c:ext>
        </c:extLst>
      </c:barChart>
      <c:catAx>
        <c:axId val="22391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1866752"/>
        <c:crosses val="autoZero"/>
        <c:auto val="1"/>
        <c:lblAlgn val="ctr"/>
        <c:lblOffset val="100"/>
        <c:noMultiLvlLbl val="0"/>
      </c:catAx>
      <c:valAx>
        <c:axId val="28186675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_ * #,##0_ ;_ * \-#,##0_ ;_ * &quot;-&quot;??_ ;_ @_ " sourceLinked="1"/>
        <c:majorTickMark val="out"/>
        <c:minorTickMark val="none"/>
        <c:tickLblPos val="nextTo"/>
        <c:crossAx val="2239196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0.25625</cdr:x>
      <cdr:y>0.01041</cdr:y>
    </cdr:from>
    <cdr:to>
      <cdr:x>0.87917</cdr:x>
      <cdr:y>0.13889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71574" y="28563"/>
          <a:ext cx="2847975" cy="35244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dirty="0">
              <a:solidFill>
                <a:schemeClr val="tx1">
                  <a:lumMod val="85000"/>
                  <a:lumOff val="15000"/>
                </a:schemeClr>
              </a:solidFill>
            </a:rPr>
            <a:t>Wireless Industry in India -  Snapshot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6E6F5-31C0-43D0-8FF6-419BE35D6850}" type="datetimeFigureOut">
              <a:rPr lang="en-IN" smtClean="0"/>
              <a:t>26-09-2022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1D0FA-4B69-42F9-90EE-01DF8C90026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464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D56D-AF87-4232-901D-E895817EAEE5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3678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23A2-079D-4BD7-AE83-CE05471B22E0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212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4AD6F-CC7F-4909-885E-009F02C68471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5172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2C7-029A-4BD1-B18C-FE60B5C531D0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152FB-EAA2-4905-A891-1C8885921761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472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D7DD-BC36-4B31-927A-881F493E8EED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1131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596B8-D956-4240-B7FD-5B210D2E3F0F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897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2C7-029A-4BD1-B18C-FE60B5C531D0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2C7-029A-4BD1-B18C-FE60B5C531D0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FC84-E8BA-408B-A977-472B73B7B17D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5029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079-DE40-4428-8995-176E6558A622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52356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06A62-EE15-46D8-A7E0-3EE7AA9A6F7D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0637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BD2C7-029A-4BD1-B18C-FE60B5C531D0}" type="datetime3">
              <a:rPr lang="en-US" smtClean="0"/>
              <a:t>26 September 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60210-8F2A-45AF-9E7D-130BDC38AA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4493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t.gov.in/spectrum-management/2886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dot.gov.in/relatedlinks/indian-telecommunication-bill-202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dot.gov.in/relatedlinks/indian-telecommunication-bill-202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t.gov.in/relatedlinks/indian-telecommunication-bill-2022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66E5A-C80E-560A-5CB5-DF991A5268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584" y="3429000"/>
            <a:ext cx="7772400" cy="1470025"/>
          </a:xfrm>
        </p:spPr>
        <p:txBody>
          <a:bodyPr>
            <a:normAutofit/>
          </a:bodyPr>
          <a:lstStyle/>
          <a:p>
            <a:r>
              <a:rPr lang="da-DK" sz="4800" b="1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oogle Sans"/>
              </a:rPr>
              <a:t>M.R.P Presentation</a:t>
            </a:r>
            <a:br>
              <a:rPr lang="da-DK" sz="4800" b="1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oogle Sans"/>
              </a:rPr>
            </a:br>
            <a:r>
              <a:rPr lang="da-DK" sz="3100" b="1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oogle Sans"/>
              </a:rPr>
              <a:t>Sep 2022</a:t>
            </a:r>
            <a:endParaRPr lang="en-IN" sz="31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C2E76720-ACA5-4EBA-7630-3CB18ECCB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692696"/>
            <a:ext cx="2991089" cy="18219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7219B6-8083-0F06-0A53-A3ED57DCB3D6}"/>
              </a:ext>
            </a:extLst>
          </p:cNvPr>
          <p:cNvSpPr txBox="1"/>
          <p:nvPr/>
        </p:nvSpPr>
        <p:spPr>
          <a:xfrm>
            <a:off x="539552" y="5733256"/>
            <a:ext cx="3016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chemeClr val="accent1"/>
                </a:solidFill>
              </a:rPr>
              <a:t>Vikram Tiwathia</a:t>
            </a:r>
          </a:p>
          <a:p>
            <a:r>
              <a:rPr lang="en-IN" b="1" dirty="0">
                <a:solidFill>
                  <a:schemeClr val="accent1"/>
                </a:solidFill>
              </a:rPr>
              <a:t>Deputy Director General</a:t>
            </a:r>
          </a:p>
        </p:txBody>
      </p:sp>
    </p:spTree>
    <p:extLst>
      <p:ext uri="{BB962C8B-B14F-4D97-AF65-F5344CB8AC3E}">
        <p14:creationId xmlns:p14="http://schemas.microsoft.com/office/powerpoint/2010/main" val="360079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ECDB1F3-313E-4B5B-9C17-F23110C36CB1}"/>
              </a:ext>
            </a:extLst>
          </p:cNvPr>
          <p:cNvSpPr txBox="1">
            <a:spLocks/>
          </p:cNvSpPr>
          <p:nvPr/>
        </p:nvSpPr>
        <p:spPr bwMode="auto">
          <a:xfrm>
            <a:off x="0" y="98908"/>
            <a:ext cx="82296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0" i="0">
                <a:solidFill>
                  <a:srgbClr val="033770"/>
                </a:solidFill>
                <a:latin typeface="+mj-lt"/>
                <a:ea typeface="ＭＳ Ｐゴシック" pitchFamily="18" charset="-128"/>
                <a:cs typeface="Helvetica CY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5pPr>
            <a:lvl6pPr marL="355564" algn="l" rtl="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6pPr>
            <a:lvl7pPr marL="711129" algn="l" rtl="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7pPr>
            <a:lvl8pPr marL="1066693" algn="l" rtl="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8pPr>
            <a:lvl9pPr marL="1422258" algn="l" rtl="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9pPr>
          </a:lstStyle>
          <a:p>
            <a:pPr algn="ctr"/>
            <a:r>
              <a:rPr lang="en-IN" sz="3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Digital Snapshot of India</a:t>
            </a:r>
          </a:p>
        </p:txBody>
      </p:sp>
      <p:sp>
        <p:nvSpPr>
          <p:cNvPr id="9" name="TextBox 19">
            <a:extLst>
              <a:ext uri="{FF2B5EF4-FFF2-40B4-BE49-F238E27FC236}">
                <a16:creationId xmlns:a16="http://schemas.microsoft.com/office/drawing/2014/main" id="{84CABF17-85D2-4DA9-B26F-03C96AFBF0AF}"/>
              </a:ext>
            </a:extLst>
          </p:cNvPr>
          <p:cNvSpPr txBox="1"/>
          <p:nvPr/>
        </p:nvSpPr>
        <p:spPr>
          <a:xfrm>
            <a:off x="3265376" y="6547564"/>
            <a:ext cx="53841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354013" indent="103188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2pPr>
            <a:lvl3pPr marL="709613" indent="204788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3pPr>
            <a:lvl4pPr marL="1065213" indent="306388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4pPr>
            <a:lvl5pPr marL="1420813" indent="407988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i="1" kern="1200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0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000" dirty="0">
                <a:latin typeface="Arial"/>
              </a:rPr>
              <a:t>Source: GSMA  The Mobile Economy India Report, 2016, DoT, Industry Estimates, TRAI</a:t>
            </a:r>
            <a:endParaRPr lang="en-US" sz="1000" i="0" dirty="0">
              <a:latin typeface="Calibri" panose="020F050202020403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5ED7BA2-B203-44F2-8B16-855E245C21E2}"/>
              </a:ext>
            </a:extLst>
          </p:cNvPr>
          <p:cNvGrpSpPr/>
          <p:nvPr/>
        </p:nvGrpSpPr>
        <p:grpSpPr>
          <a:xfrm>
            <a:off x="971600" y="1163196"/>
            <a:ext cx="8568952" cy="2403496"/>
            <a:chOff x="-381000" y="573402"/>
            <a:chExt cx="6829425" cy="1734823"/>
          </a:xfrm>
        </p:grpSpPr>
        <p:sp>
          <p:nvSpPr>
            <p:cNvPr id="19" name="Oval 234547">
              <a:extLst>
                <a:ext uri="{FF2B5EF4-FFF2-40B4-BE49-F238E27FC236}">
                  <a16:creationId xmlns:a16="http://schemas.microsoft.com/office/drawing/2014/main" id="{B5D302BB-EE56-4789-AD7B-52184A011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907" y="573402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243F6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807.42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Oval 234548">
              <a:extLst>
                <a:ext uri="{FF2B5EF4-FFF2-40B4-BE49-F238E27FC236}">
                  <a16:creationId xmlns:a16="http://schemas.microsoft.com/office/drawing/2014/main" id="{729F02F5-745D-4604-BFDA-B8501B6D2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225" y="580453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EB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val 234549">
              <a:extLst>
                <a:ext uri="{FF2B5EF4-FFF2-40B4-BE49-F238E27FC236}">
                  <a16:creationId xmlns:a16="http://schemas.microsoft.com/office/drawing/2014/main" id="{D9B0B79B-D3B4-4C45-944B-31B2BF47D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611189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15.80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GB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val 234550">
              <a:extLst>
                <a:ext uri="{FF2B5EF4-FFF2-40B4-BE49-F238E27FC236}">
                  <a16:creationId xmlns:a16="http://schemas.microsoft.com/office/drawing/2014/main" id="{3B120D7D-EB6A-4A86-BE65-2209FB54A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3118" y="588589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493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Oval 234552">
              <a:extLst>
                <a:ext uri="{FF2B5EF4-FFF2-40B4-BE49-F238E27FC236}">
                  <a16:creationId xmlns:a16="http://schemas.microsoft.com/office/drawing/2014/main" id="{AC6261DF-51B5-4503-949F-38664B554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1000" y="1317625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Broadband 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Subs (</a:t>
              </a:r>
              <a:r>
                <a:rPr lang="en-US" altLang="en-US" sz="12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July</a:t>
              </a: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2022)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Oval 234553">
              <a:extLst>
                <a:ext uri="{FF2B5EF4-FFF2-40B4-BE49-F238E27FC236}">
                  <a16:creationId xmlns:a16="http://schemas.microsoft.com/office/drawing/2014/main" id="{4F85AFF8-DC69-4E29-A114-9538C84A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00" y="1331913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Mobile Data Traffic per Month (</a:t>
              </a:r>
              <a:r>
                <a:rPr lang="en-US" altLang="en-US" sz="1200" b="1" i="0" dirty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Dec</a:t>
              </a: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2021)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Oval 234554">
              <a:extLst>
                <a:ext uri="{FF2B5EF4-FFF2-40B4-BE49-F238E27FC236}">
                  <a16:creationId xmlns:a16="http://schemas.microsoft.com/office/drawing/2014/main" id="{89B82A57-0AEE-4D23-8CB8-575398BB8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475" y="596900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0.14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4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USD</a:t>
              </a:r>
              <a:r>
                <a:rPr kumimoji="0" lang="en-US" altLang="en-US" sz="14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. </a:t>
              </a:r>
              <a:endPara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Oval 234555">
              <a:extLst>
                <a:ext uri="{FF2B5EF4-FFF2-40B4-BE49-F238E27FC236}">
                  <a16:creationId xmlns:a16="http://schemas.microsoft.com/office/drawing/2014/main" id="{0EA5B0D5-8BD7-4F1E-85BA-9A8E2E53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1327150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Number of SMART Phone Users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( 2021)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Oval 234556">
              <a:extLst>
                <a:ext uri="{FF2B5EF4-FFF2-40B4-BE49-F238E27FC236}">
                  <a16:creationId xmlns:a16="http://schemas.microsoft.com/office/drawing/2014/main" id="{FA9D111A-F5FA-46CB-9666-531E28DF5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625" y="1203325"/>
              <a:ext cx="17716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 Consumption per Subs per month (</a:t>
              </a:r>
              <a:r>
                <a:rPr lang="en-US" altLang="en-US" sz="12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March</a:t>
              </a: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2022)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Oval 234557">
              <a:extLst>
                <a:ext uri="{FF2B5EF4-FFF2-40B4-BE49-F238E27FC236}">
                  <a16:creationId xmlns:a16="http://schemas.microsoft.com/office/drawing/2014/main" id="{91FB6A1E-5E4F-4323-84DE-109E0995A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1451" y="1177730"/>
              <a:ext cx="133350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 Price 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per GB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(March 2022)</a:t>
              </a: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Oval 234559">
              <a:extLst>
                <a:ext uri="{FF2B5EF4-FFF2-40B4-BE49-F238E27FC236}">
                  <a16:creationId xmlns:a16="http://schemas.microsoft.com/office/drawing/2014/main" id="{CBF1D616-1577-4E9D-8233-9E31AACD8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875" y="1212850"/>
              <a:ext cx="17335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658370" y="6447990"/>
            <a:ext cx="6463089" cy="27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IN" sz="1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 Subscription Report, TRAI PMR , Ericsson Mobility Report, Statista, COAI Analysis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74811D9-A7DC-4E4E-B827-A7405CB0B3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3216991"/>
              </p:ext>
            </p:extLst>
          </p:nvPr>
        </p:nvGraphicFramePr>
        <p:xfrm>
          <a:off x="1064670" y="3421532"/>
          <a:ext cx="706999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121FD115-D993-F209-1035-9EAF40991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592" y="44624"/>
            <a:ext cx="1023461" cy="63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2457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3EFCB-D7C6-CFA9-D890-61788B13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630" y="399688"/>
            <a:ext cx="7886700" cy="695739"/>
          </a:xfrm>
        </p:spPr>
        <p:txBody>
          <a:bodyPr>
            <a:normAutofit fontScale="90000"/>
          </a:bodyPr>
          <a:lstStyle/>
          <a:p>
            <a:r>
              <a:rPr lang="en-IN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Indian Spectrum </a:t>
            </a:r>
            <a:r>
              <a:rPr lang="en-IN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A</a:t>
            </a:r>
            <a:r>
              <a:rPr lang="en-IN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uctions outcome</a:t>
            </a:r>
            <a:r>
              <a:rPr lang="en-I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en-IN" dirty="0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D92CFC31-BF76-23CE-41C3-D23697E397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6413548"/>
              </p:ext>
            </p:extLst>
          </p:nvPr>
        </p:nvGraphicFramePr>
        <p:xfrm>
          <a:off x="526630" y="1514142"/>
          <a:ext cx="7886699" cy="2480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7180">
                  <a:extLst>
                    <a:ext uri="{9D8B030D-6E8A-4147-A177-3AD203B41FA5}">
                      <a16:colId xmlns:a16="http://schemas.microsoft.com/office/drawing/2014/main" val="4018535632"/>
                    </a:ext>
                  </a:extLst>
                </a:gridCol>
                <a:gridCol w="4269519">
                  <a:extLst>
                    <a:ext uri="{9D8B030D-6E8A-4147-A177-3AD203B41FA5}">
                      <a16:colId xmlns:a16="http://schemas.microsoft.com/office/drawing/2014/main" val="2754858762"/>
                    </a:ext>
                  </a:extLst>
                </a:gridCol>
              </a:tblGrid>
              <a:tr h="278130">
                <a:tc gridSpan="2">
                  <a:txBody>
                    <a:bodyPr/>
                    <a:lstStyle/>
                    <a:p>
                      <a:pPr algn="ctr"/>
                      <a:r>
                        <a:rPr lang="en-IN" sz="1800" dirty="0"/>
                        <a:t>India Spectrum Auction 2022 Outcome 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145674"/>
                  </a:ext>
                </a:extLst>
              </a:tr>
              <a:tr h="300721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 RESERVE PRICE (RP)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/>
                        <a:t>USD 53,976 Million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65125822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TOTAL OUTFLOW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sz="1400" b="1" dirty="0"/>
                        <a:t>USD 18,910 Million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7762163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 SPECTRUM OFFERED IN AUCTION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/>
                        <a:t>72,098 MHz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78822618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1400" b="1" dirty="0"/>
                        <a:t>SPECTRUM SOLD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/>
                        <a:t>51,247 MHz </a:t>
                      </a:r>
                      <a:r>
                        <a:rPr lang="en-US" sz="1400" dirty="0"/>
                        <a:t> 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96890838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BIDDERS PARTICIPATED </a:t>
                      </a:r>
                      <a:r>
                        <a:rPr lang="en-IN" sz="1400" dirty="0"/>
                        <a:t> </a:t>
                      </a:r>
                    </a:p>
                    <a:p>
                      <a:endParaRPr lang="en-IN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/>
                        <a:t>RELIANCE JIO, BHARTI AIRTEL, VODAFONE IDEA LIMITED, ADANI DATA NETWORKS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12267707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1400" b="1" dirty="0"/>
                        <a:t>SPECTRUM BANDS PUT IN AUCTION  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/>
                        <a:t>600 MHz, 700MHz, 800Mhz, 900 MHz, 1800 MHz, 2100 MHz, 2300 MHz, 2500 MHz, 3500 MHz, 26 GHz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53308094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19960980-309F-36AE-5F23-7A344C1B1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289310"/>
              </p:ext>
            </p:extLst>
          </p:nvPr>
        </p:nvGraphicFramePr>
        <p:xfrm>
          <a:off x="1937302" y="4005608"/>
          <a:ext cx="5371002" cy="1727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712">
                  <a:extLst>
                    <a:ext uri="{9D8B030D-6E8A-4147-A177-3AD203B41FA5}">
                      <a16:colId xmlns:a16="http://schemas.microsoft.com/office/drawing/2014/main" val="1810552328"/>
                    </a:ext>
                  </a:extLst>
                </a:gridCol>
                <a:gridCol w="598849">
                  <a:extLst>
                    <a:ext uri="{9D8B030D-6E8A-4147-A177-3AD203B41FA5}">
                      <a16:colId xmlns:a16="http://schemas.microsoft.com/office/drawing/2014/main" val="2999735894"/>
                    </a:ext>
                  </a:extLst>
                </a:gridCol>
                <a:gridCol w="547643">
                  <a:extLst>
                    <a:ext uri="{9D8B030D-6E8A-4147-A177-3AD203B41FA5}">
                      <a16:colId xmlns:a16="http://schemas.microsoft.com/office/drawing/2014/main" val="4022560399"/>
                    </a:ext>
                  </a:extLst>
                </a:gridCol>
                <a:gridCol w="504279">
                  <a:extLst>
                    <a:ext uri="{9D8B030D-6E8A-4147-A177-3AD203B41FA5}">
                      <a16:colId xmlns:a16="http://schemas.microsoft.com/office/drawing/2014/main" val="944560227"/>
                    </a:ext>
                  </a:extLst>
                </a:gridCol>
                <a:gridCol w="504279">
                  <a:extLst>
                    <a:ext uri="{9D8B030D-6E8A-4147-A177-3AD203B41FA5}">
                      <a16:colId xmlns:a16="http://schemas.microsoft.com/office/drawing/2014/main" val="1524413329"/>
                    </a:ext>
                  </a:extLst>
                </a:gridCol>
                <a:gridCol w="576319">
                  <a:extLst>
                    <a:ext uri="{9D8B030D-6E8A-4147-A177-3AD203B41FA5}">
                      <a16:colId xmlns:a16="http://schemas.microsoft.com/office/drawing/2014/main" val="3862785951"/>
                    </a:ext>
                  </a:extLst>
                </a:gridCol>
                <a:gridCol w="504279">
                  <a:extLst>
                    <a:ext uri="{9D8B030D-6E8A-4147-A177-3AD203B41FA5}">
                      <a16:colId xmlns:a16="http://schemas.microsoft.com/office/drawing/2014/main" val="1240016529"/>
                    </a:ext>
                  </a:extLst>
                </a:gridCol>
                <a:gridCol w="504279">
                  <a:extLst>
                    <a:ext uri="{9D8B030D-6E8A-4147-A177-3AD203B41FA5}">
                      <a16:colId xmlns:a16="http://schemas.microsoft.com/office/drawing/2014/main" val="3973715218"/>
                    </a:ext>
                  </a:extLst>
                </a:gridCol>
                <a:gridCol w="504279">
                  <a:extLst>
                    <a:ext uri="{9D8B030D-6E8A-4147-A177-3AD203B41FA5}">
                      <a16:colId xmlns:a16="http://schemas.microsoft.com/office/drawing/2014/main" val="3118665639"/>
                    </a:ext>
                  </a:extLst>
                </a:gridCol>
                <a:gridCol w="621084">
                  <a:extLst>
                    <a:ext uri="{9D8B030D-6E8A-4147-A177-3AD203B41FA5}">
                      <a16:colId xmlns:a16="http://schemas.microsoft.com/office/drawing/2014/main" val="721121991"/>
                    </a:ext>
                  </a:extLst>
                </a:gridCol>
              </a:tblGrid>
              <a:tr h="810622">
                <a:tc>
                  <a:txBody>
                    <a:bodyPr/>
                    <a:lstStyle/>
                    <a:p>
                      <a:r>
                        <a:rPr lang="en-US" sz="1400" dirty="0"/>
                        <a:t>600 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700</a:t>
                      </a:r>
                    </a:p>
                    <a:p>
                      <a:r>
                        <a:rPr lang="en-US" sz="1400" dirty="0"/>
                        <a:t>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800MHz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900</a:t>
                      </a:r>
                    </a:p>
                    <a:p>
                      <a:r>
                        <a:rPr lang="en-US" sz="1400" dirty="0"/>
                        <a:t>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1800MHz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2100MHz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2300MHz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2500MHz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3500MHz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26 GHz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931617192"/>
                  </a:ext>
                </a:extLst>
              </a:tr>
              <a:tr h="458513">
                <a:tc>
                  <a:txBody>
                    <a:bodyPr/>
                    <a:lstStyle/>
                    <a:p>
                      <a:r>
                        <a:rPr lang="en-US" sz="1400" dirty="0"/>
                        <a:t>660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550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136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74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267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160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230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7260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62700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59044397"/>
                  </a:ext>
                </a:extLst>
              </a:tr>
              <a:tr h="458513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19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93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35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5490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45350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01179375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92946300-D174-43FD-39FE-9DE322C7D4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866274"/>
              </p:ext>
            </p:extLst>
          </p:nvPr>
        </p:nvGraphicFramePr>
        <p:xfrm>
          <a:off x="526630" y="3994183"/>
          <a:ext cx="1408043" cy="1752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043">
                  <a:extLst>
                    <a:ext uri="{9D8B030D-6E8A-4147-A177-3AD203B41FA5}">
                      <a16:colId xmlns:a16="http://schemas.microsoft.com/office/drawing/2014/main" val="3909646706"/>
                    </a:ext>
                  </a:extLst>
                </a:gridCol>
              </a:tblGrid>
              <a:tr h="761858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72326319"/>
                  </a:ext>
                </a:extLst>
              </a:tr>
              <a:tr h="478395">
                <a:tc>
                  <a:txBody>
                    <a:bodyPr/>
                    <a:lstStyle/>
                    <a:p>
                      <a:r>
                        <a:rPr lang="en-US" sz="1400" b="1" dirty="0"/>
                        <a:t>Offered for Sale (MHz) 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71585586"/>
                  </a:ext>
                </a:extLst>
              </a:tr>
              <a:tr h="478395">
                <a:tc>
                  <a:txBody>
                    <a:bodyPr/>
                    <a:lstStyle/>
                    <a:p>
                      <a:r>
                        <a:rPr lang="en-US" sz="1400" b="1" dirty="0"/>
                        <a:t>Spectrum Sold (MHz)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70279299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5BBDC38-4E91-5727-3B48-BA5ADBC41C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402121"/>
              </p:ext>
            </p:extLst>
          </p:nvPr>
        </p:nvGraphicFramePr>
        <p:xfrm>
          <a:off x="7301284" y="4005064"/>
          <a:ext cx="1159148" cy="1727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148">
                  <a:extLst>
                    <a:ext uri="{9D8B030D-6E8A-4147-A177-3AD203B41FA5}">
                      <a16:colId xmlns:a16="http://schemas.microsoft.com/office/drawing/2014/main" val="3909646706"/>
                    </a:ext>
                  </a:extLst>
                </a:gridCol>
              </a:tblGrid>
              <a:tr h="811902">
                <a:tc>
                  <a:txBody>
                    <a:bodyPr/>
                    <a:lstStyle/>
                    <a:p>
                      <a:r>
                        <a:rPr lang="en-US" sz="1400" dirty="0"/>
                        <a:t>GRAND TOTAL</a:t>
                      </a:r>
                      <a:endParaRPr lang="en-IN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72326319"/>
                  </a:ext>
                </a:extLst>
              </a:tr>
              <a:tr h="455597">
                <a:tc>
                  <a:txBody>
                    <a:bodyPr/>
                    <a:lstStyle/>
                    <a:p>
                      <a:r>
                        <a:rPr lang="en-US" sz="1400" b="1" dirty="0"/>
                        <a:t>72,098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71585586"/>
                  </a:ext>
                </a:extLst>
              </a:tr>
              <a:tr h="460149">
                <a:tc>
                  <a:txBody>
                    <a:bodyPr/>
                    <a:lstStyle/>
                    <a:p>
                      <a:r>
                        <a:rPr lang="en-US" sz="1400" b="1" dirty="0"/>
                        <a:t>51,247</a:t>
                      </a:r>
                      <a:endParaRPr lang="en-IN" sz="14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70279299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725AA922-7FB0-C19D-B472-6D0B9C9DC5AB}"/>
              </a:ext>
            </a:extLst>
          </p:cNvPr>
          <p:cNvSpPr/>
          <p:nvPr/>
        </p:nvSpPr>
        <p:spPr>
          <a:xfrm>
            <a:off x="7478660" y="6514552"/>
            <a:ext cx="1197665" cy="2136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25" dirty="0"/>
              <a:t>Source: DoT</a:t>
            </a:r>
            <a:endParaRPr lang="en-IN" sz="825" dirty="0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38887EE-400A-BC3D-8CEA-4DB5F765B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848" y="116632"/>
            <a:ext cx="1023461" cy="63579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C40769-70C0-4193-B5CA-2CA04891B9D6}"/>
              </a:ext>
            </a:extLst>
          </p:cNvPr>
          <p:cNvSpPr/>
          <p:nvPr/>
        </p:nvSpPr>
        <p:spPr>
          <a:xfrm>
            <a:off x="179512" y="6226514"/>
            <a:ext cx="612068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IN" sz="1500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https://dot.gov.in/spectrum-management/2886</a:t>
            </a:r>
            <a:endParaRPr lang="en-IN" sz="15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002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1C378-22C1-DBD7-69D4-15A4D8AA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1" y="1016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Captive Non-Public Network (CNPN)</a:t>
            </a:r>
            <a:endParaRPr lang="en-I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59335-4230-BC47-3F6D-7C7F345DB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800" y="1248331"/>
            <a:ext cx="8229600" cy="5108019"/>
          </a:xfrm>
        </p:spPr>
        <p:txBody>
          <a:bodyPr>
            <a:noAutofit/>
          </a:bodyPr>
          <a:lstStyle/>
          <a:p>
            <a:pPr algn="just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CNPN can play a role in automation, Industry 4.0 by providing secure, ultra-reliable, low latency and high throughput communication using advanced technologies</a:t>
            </a:r>
          </a:p>
          <a:p>
            <a:pPr algn="just">
              <a:buFont typeface="+mj-lt"/>
              <a:buAutoNum type="arabicPeriod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+mj-lt"/>
              <a:buAutoNum type="arabicPeriod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To enable CNPNs in India, DoT has notified as below after the recently held 5G Spectrum Auctions:</a:t>
            </a:r>
          </a:p>
          <a:p>
            <a:pPr marL="0" indent="0" algn="just">
              <a:buNone/>
            </a:pPr>
            <a:endParaRPr lang="en-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algn="just">
              <a:buFont typeface="+mj-lt"/>
              <a:buAutoNum type="alphaLcParenR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TSPs may provide it as a service to the enterprise over PLMN network</a:t>
            </a:r>
          </a:p>
          <a:p>
            <a:pPr marL="539750" algn="just">
              <a:buFont typeface="+mj-lt"/>
              <a:buAutoNum type="alphaLcParenR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TSPs may establish isolated CNPN using IMT spectrum acquired by them.</a:t>
            </a:r>
          </a:p>
          <a:p>
            <a:pPr marL="539750" algn="just">
              <a:buFont typeface="+mj-lt"/>
              <a:buAutoNum type="alphaLcParenR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Enterprises setting it may obtain spectrum on lease from TSPs and establish their own isolated network</a:t>
            </a:r>
          </a:p>
          <a:p>
            <a:pPr marL="539750" algn="just">
              <a:buFont typeface="+mj-lt"/>
              <a:buAutoNum type="alphaLcParenR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Enterprises setting it may obtain the spectrum directly from DoT and establish their own isolated network. DoT will undertake demand studies and seek TRAI recommendation on the same.</a:t>
            </a:r>
          </a:p>
          <a:p>
            <a:pPr marL="539750" algn="just">
              <a:buFont typeface="+mj-lt"/>
              <a:buAutoNum type="alphaLcParenR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The following spectrum bands are Recommended by TRAI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captive wireless private networks (yet to be accepted by DoT):</a:t>
            </a:r>
            <a:endParaRPr lang="en-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66775" indent="-400050" algn="just">
              <a:buFont typeface="+mj-lt"/>
              <a:buAutoNum type="romanUcPeriod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3700-3800 MHz band</a:t>
            </a:r>
          </a:p>
          <a:p>
            <a:pPr marL="866775" indent="-400050" algn="just">
              <a:buFont typeface="+mj-lt"/>
              <a:buAutoNum type="romanUcPeriod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4800-4990 MHz band</a:t>
            </a:r>
          </a:p>
          <a:p>
            <a:pPr marL="866775" indent="-400050" algn="just">
              <a:buFont typeface="+mj-lt"/>
              <a:buAutoNum type="romanUcPeriod"/>
            </a:pP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28.5-29.5 MHz band</a:t>
            </a:r>
          </a:p>
          <a:p>
            <a:pPr marL="196850" indent="0" algn="just">
              <a:buNone/>
            </a:pPr>
            <a:endParaRPr lang="en-IN" sz="1600" dirty="0"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  <a:p>
            <a:pPr marL="0" indent="0" algn="just">
              <a:buNone/>
            </a:pPr>
            <a:endParaRPr lang="en-I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49985D-0F48-5C86-9D44-AEB63D29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4</a:t>
            </a:fld>
            <a:endParaRPr lang="en-IN" dirty="0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72A7EE5-C1F8-9623-F5B5-6CA2F41CA3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848" y="116632"/>
            <a:ext cx="1023461" cy="63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055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35FDC-5016-D55C-98D7-301B5FC43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576"/>
            <a:ext cx="8229600" cy="1143000"/>
          </a:xfrm>
        </p:spPr>
        <p:txBody>
          <a:bodyPr>
            <a:normAutofit/>
          </a:bodyPr>
          <a:lstStyle/>
          <a:p>
            <a:r>
              <a:rPr lang="en-IN" sz="4000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Draft Telecom Bill 2022 (1)</a:t>
            </a:r>
            <a:endParaRPr lang="en-IN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9BB88-172C-52BD-C52F-5A906D051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4212"/>
            <a:ext cx="7886700" cy="4403337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Spectrum reforms </a:t>
            </a:r>
            <a:r>
              <a:rPr lang="en-US" sz="16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refarming/harmonization, sharing, trading, leasing, etc. in a technology agnostic use with a focus on the effective use of spectrum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Spectrum Assignment</a:t>
            </a: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 only through auction except certain categories of Governmental and Public e.g. defence etc</a:t>
            </a:r>
            <a:endParaRPr lang="en-US" sz="1600" dirty="0">
              <a:solidFill>
                <a:srgbClr val="2222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Focus on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continuity of services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realization of value of spectrum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Clearly defined Licensing framework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 backing </a:t>
            </a:r>
            <a:r>
              <a:rPr lang="en-US" sz="16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uniform and non-discriminatory </a:t>
            </a:r>
            <a:r>
              <a:rPr lang="en-US" sz="16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RoW</a:t>
            </a:r>
            <a:endParaRPr lang="en-US" sz="1600" dirty="0">
              <a:solidFill>
                <a:srgbClr val="2222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Telecom Infrastructure to be different from the property it is installed</a:t>
            </a:r>
            <a:endParaRPr lang="en-US" sz="1600" dirty="0">
              <a:solidFill>
                <a:srgbClr val="2222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Protection of users </a:t>
            </a:r>
            <a:r>
              <a:rPr lang="en-US" sz="16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various telecom frauds/unsolicited messages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Alternate dispute resolution framework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Voluntary undertaking </a:t>
            </a: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 for the breach of terms and conditions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Graded penalties </a:t>
            </a:r>
            <a:r>
              <a:rPr lang="en-US" sz="16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proportionate to the breach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Enabling provision </a:t>
            </a:r>
            <a:r>
              <a:rPr lang="en-US" sz="16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establish </a:t>
            </a:r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ducts </a:t>
            </a:r>
          </a:p>
          <a:p>
            <a:pPr algn="just"/>
            <a:endParaRPr lang="en-US" sz="16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just"/>
            <a:endParaRPr lang="en-US" sz="18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just"/>
            <a:endParaRPr lang="en-US" sz="18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IN" sz="15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https://dot.gov.in/relatedlinks/indian-telecommunication-bill-2022</a:t>
            </a:r>
            <a:endParaRPr lang="en-IN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just"/>
            <a:endParaRPr lang="en-IN" sz="1800"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60DA4A4-6F9B-FE15-9B84-FFCE708410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16632"/>
            <a:ext cx="1115616" cy="68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75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7E67F-BA31-BEFC-5B7C-D68D63A4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Draft Telecom Bill 2022 (2)</a:t>
            </a:r>
            <a:endParaRPr lang="en-IN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338EF-3320-490D-9BA2-8E558DE38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364" y="1700808"/>
            <a:ext cx="8363272" cy="4525963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Restructuring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Mergers and Acquisitions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Framework to address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default in payments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Public Security and National Security:</a:t>
            </a:r>
            <a:r>
              <a:rPr lang="en-IN" sz="1600" dirty="0">
                <a:latin typeface="Arial" panose="020B0604020202020204" pitchFamily="34" charset="0"/>
                <a:cs typeface="Arial" panose="020B0604020202020204" pitchFamily="34" charset="0"/>
              </a:rPr>
              <a:t> Global Best Practices to be adopted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Telecom Development Fund: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Expanding the ambit of Universal Service Fund by providing connectivity to underserved urban areas, R&amp;D and development of new technologies &amp; standards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Promoting innovation and R&amp;D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generate employment besides empowerment of  startup ecosystem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Offences: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Removal of archaic provisions and outlining clear distinction between major offence and routine mistakes.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IN" sz="1800"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C487253-E684-64F5-AA3E-C529C7F05B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274638"/>
            <a:ext cx="1043608" cy="7060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624D7EB-C80A-4039-8FE4-A4354E8C6F4B}"/>
              </a:ext>
            </a:extLst>
          </p:cNvPr>
          <p:cNvSpPr/>
          <p:nvPr/>
        </p:nvSpPr>
        <p:spPr>
          <a:xfrm>
            <a:off x="179512" y="5829277"/>
            <a:ext cx="749917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6850" indent="0" algn="just">
              <a:buNone/>
            </a:pPr>
            <a:r>
              <a:rPr lang="en-IN" sz="15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https://dot.gov.in/relatedlinks/indian-telecommunication-bill-2022</a:t>
            </a:r>
            <a:endParaRPr lang="en-IN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326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1425B-0CBA-48CE-9191-6886A8B3D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2608312"/>
            <a:ext cx="5915000" cy="82068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62B44B-04C8-42AB-B77D-346E87956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0210-8F2A-45AF-9E7D-130BDC38AA6E}" type="slidenum">
              <a:rPr lang="en-IN" smtClean="0"/>
              <a:t>7</a:t>
            </a:fld>
            <a:endParaRPr lang="en-IN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064F617-D806-4611-80B0-B0429F72FB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36525"/>
            <a:ext cx="1043608" cy="70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81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</TotalTime>
  <Words>653</Words>
  <Application>Microsoft Office PowerPoint</Application>
  <PresentationFormat>On-screen Show (4:3)</PresentationFormat>
  <Paragraphs>120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Google Sans</vt:lpstr>
      <vt:lpstr>Office Theme</vt:lpstr>
      <vt:lpstr>M.R.P Presentation Sep 2022</vt:lpstr>
      <vt:lpstr>PowerPoint Presentation</vt:lpstr>
      <vt:lpstr>Indian Spectrum Auctions outcome.</vt:lpstr>
      <vt:lpstr>Captive Non-Public Network (CNPN)</vt:lpstr>
      <vt:lpstr>Draft Telecom Bill 2022 (1)</vt:lpstr>
      <vt:lpstr>Draft Telecom Bill 2022 (2)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</dc:creator>
  <cp:lastModifiedBy>COAI</cp:lastModifiedBy>
  <cp:revision>101</cp:revision>
  <dcterms:created xsi:type="dcterms:W3CDTF">2021-06-29T12:11:10Z</dcterms:created>
  <dcterms:modified xsi:type="dcterms:W3CDTF">2022-09-26T10:12:04Z</dcterms:modified>
</cp:coreProperties>
</file>