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8"/>
  </p:notesMasterIdLst>
  <p:handoutMasterIdLst>
    <p:handoutMasterId r:id="rId9"/>
  </p:handoutMasterIdLst>
  <p:sldIdLst>
    <p:sldId id="341" r:id="rId2"/>
    <p:sldId id="386" r:id="rId3"/>
    <p:sldId id="388" r:id="rId4"/>
    <p:sldId id="395" r:id="rId5"/>
    <p:sldId id="402" r:id="rId6"/>
    <p:sldId id="393" r:id="rId7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17627" autoAdjust="0"/>
    <p:restoredTop sz="94679" autoAdjust="0"/>
  </p:normalViewPr>
  <p:slideViewPr>
    <p:cSldViewPr snapToGrid="0">
      <p:cViewPr varScale="1">
        <p:scale>
          <a:sx n="61" d="100"/>
          <a:sy n="61" d="100"/>
        </p:scale>
        <p:origin x="1104" y="4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rian Scrase" userId="c433f16e-0562-4556-87af-24c4f609effe" providerId="ADAL" clId="{7EB7E8AC-B42F-458D-B511-F514F0E08156}"/>
    <pc:docChg chg="modMainMaster">
      <pc:chgData name="Adrian Scrase" userId="c433f16e-0562-4556-87af-24c4f609effe" providerId="ADAL" clId="{7EB7E8AC-B42F-458D-B511-F514F0E08156}" dt="2022-04-13T18:59:20.400" v="3" actId="20577"/>
      <pc:docMkLst>
        <pc:docMk/>
      </pc:docMkLst>
      <pc:sldMasterChg chg="modSldLayout">
        <pc:chgData name="Adrian Scrase" userId="c433f16e-0562-4556-87af-24c4f609effe" providerId="ADAL" clId="{7EB7E8AC-B42F-458D-B511-F514F0E08156}" dt="2022-04-13T18:59:20.400" v="3" actId="20577"/>
        <pc:sldMasterMkLst>
          <pc:docMk/>
          <pc:sldMasterMk cId="0" sldId="2147485146"/>
        </pc:sldMasterMkLst>
        <pc:sldLayoutChg chg="modSp mod">
          <pc:chgData name="Adrian Scrase" userId="c433f16e-0562-4556-87af-24c4f609effe" providerId="ADAL" clId="{7EB7E8AC-B42F-458D-B511-F514F0E08156}" dt="2022-04-13T18:59:20.400" v="3" actId="20577"/>
          <pc:sldLayoutMkLst>
            <pc:docMk/>
            <pc:sldMasterMk cId="0" sldId="2147485146"/>
            <pc:sldLayoutMk cId="476910131" sldId="2147485161"/>
          </pc:sldLayoutMkLst>
          <pc:spChg chg="mod">
            <ac:chgData name="Adrian Scrase" userId="c433f16e-0562-4556-87af-24c4f609effe" providerId="ADAL" clId="{7EB7E8AC-B42F-458D-B511-F514F0E08156}" dt="2022-04-13T18:59:20.400" v="3" actId="20577"/>
            <ac:spMkLst>
              <pc:docMk/>
              <pc:sldMasterMk cId="0" sldId="2147485146"/>
              <pc:sldLayoutMk cId="476910131" sldId="2147485161"/>
              <ac:spMk id="4" creationId="{C696F912-AC45-4F09-B080-65AB9E68FC1B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FA7EB14B-E8F1-49CA-B84F-1CC162466BC0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18CCCB51-75EF-49F6-9773-A5790458A8CB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1A34D97F-8870-4D99-BE60-9780BFED7CBB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A2E379-1961-4895-85C7-1F6E8F36E8A1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67670B2E-1CD9-4696-8C72-961B8F02429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BD61EE09-BC5E-420A-8566-1001D71924C7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7CD1B41D-BB55-4836-AD2D-5265B2E31B18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B281487-856D-40B8-96DC-74FB7DEE79A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83D77972-5124-4009-82A8-9CD7E5B28B32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4FA72439-F094-4C75-A685-592B0E64418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3B8ADD8A-04C3-4005-8B91-A8EBA21A446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4C82004C-E2B2-464F-AF0A-339B49B495ED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4C82004C-E2B2-464F-AF0A-339B49B495ED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73583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979674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0943126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B08B0857-26DA-47EA-BDFF-89AFC7B8A5E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152400"/>
            <a:ext cx="70262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en-GB" altLang="en-US" sz="1400" dirty="0"/>
              <a:t>PCG #48-e                          			April 2022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696F912-AC45-4F09-B080-65AB9E68FC1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277225" y="0"/>
            <a:ext cx="1404938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>
              <a:defRPr/>
            </a:pPr>
            <a:r>
              <a:rPr lang="en-GB" altLang="en-US" sz="1400" dirty="0"/>
              <a:t>PCG48e_22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769101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C3F38B4F-131F-4EA0-BBF1-B9A5FA9D9B7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BB998A6-3616-477F-9642-CEBD397B1DC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FEE9D515-8FC4-43AC-B320-B02BB570FBF5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AC6D4170-A804-49D1-A446-0D026D813FCE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D5581FBE-7D45-49BB-9FAE-4D0BA50A6531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38715FE7-683C-4BDF-B251-4E7CB250832E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545DFEDF-1BB7-4359-8AB4-A3862791440E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C9BC57A4-BBC5-42EF-83F3-84A5FFA62657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59" r:id="rId1"/>
    <p:sldLayoutId id="2147485160" r:id="rId2"/>
    <p:sldLayoutId id="2147485161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D9234809-97A1-4EBC-9A7A-8A9616F75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5399" y="1736726"/>
            <a:ext cx="9387840" cy="2852737"/>
          </a:xfrm>
        </p:spPr>
        <p:txBody>
          <a:bodyPr/>
          <a:lstStyle/>
          <a:p>
            <a:pPr algn="ctr" eaLnBrk="1" hangingPunct="1"/>
            <a:r>
              <a:rPr lang="en-GB" altLang="en-US" b="1" dirty="0"/>
              <a:t>Working Procedures Group</a:t>
            </a:r>
            <a:br>
              <a:rPr lang="en-GB" altLang="en-US" b="1" dirty="0"/>
            </a:br>
            <a:br>
              <a:rPr lang="en-GB" altLang="en-US" b="1" dirty="0"/>
            </a:br>
            <a:r>
              <a:rPr lang="en-GB" altLang="en-US" sz="4800" b="1" dirty="0"/>
              <a:t>Report to PCG#48</a:t>
            </a:r>
            <a:endParaRPr lang="en-GB" altLang="en-US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C088AD1-396B-49C4-B584-08599876C98F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3771205" y="535781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Stephen Hayes - WP Convenor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E-Meeting Friendly Voting Rights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55742" y="2063060"/>
            <a:ext cx="10730072" cy="2958738"/>
          </a:xfrm>
        </p:spPr>
        <p:txBody>
          <a:bodyPr/>
          <a:lstStyle/>
          <a:p>
            <a:r>
              <a:rPr lang="en-US" altLang="en-US" dirty="0"/>
              <a:t>Recommendation 1 – Consider e-meetings in calculating voting rights</a:t>
            </a:r>
          </a:p>
          <a:p>
            <a:pPr lvl="1"/>
            <a:r>
              <a:rPr lang="en-US" altLang="en-US" dirty="0"/>
              <a:t>Implemented and put into effect starting with March 2022 TSG meetings</a:t>
            </a:r>
          </a:p>
          <a:p>
            <a:r>
              <a:rPr lang="en-US" altLang="en-US" dirty="0"/>
              <a:t>Recommendation 2 – Transition voting pause</a:t>
            </a:r>
          </a:p>
          <a:p>
            <a:pPr lvl="1"/>
            <a:r>
              <a:rPr lang="en-US" altLang="en-US" dirty="0"/>
              <a:t>Several potential Working Agreements, but so far voting has been avoided</a:t>
            </a:r>
          </a:p>
          <a:p>
            <a:pPr lvl="1"/>
            <a:r>
              <a:rPr lang="en-US" altLang="en-US" dirty="0"/>
              <a:t>SA6 vice-chair election postponed</a:t>
            </a:r>
          </a:p>
          <a:p>
            <a:pPr lvl="1"/>
            <a:r>
              <a:rPr lang="en-US" altLang="en-US" dirty="0"/>
              <a:t>No impact expected on R17</a:t>
            </a:r>
          </a:p>
          <a:p>
            <a:r>
              <a:rPr lang="en-US" altLang="en-US" dirty="0"/>
              <a:t>Recommendation 3 – Voting Rights Hardship Exemptions</a:t>
            </a:r>
            <a:endParaRPr lang="en-US" altLang="en-US" sz="2400" b="1" dirty="0"/>
          </a:p>
          <a:p>
            <a:pPr lvl="1"/>
            <a:r>
              <a:rPr lang="en-US" altLang="en-US" dirty="0"/>
              <a:t>Exemptions granted for all OPs for June TSGs</a:t>
            </a:r>
          </a:p>
          <a:p>
            <a:pPr lvl="1"/>
            <a:r>
              <a:rPr lang="en-US" altLang="en-US" dirty="0"/>
              <a:t>OP MHSG will request clarifications for guidelines on granting hardship exemptions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8570C3-8526-4246-8F40-4617FE6A376D}"/>
              </a:ext>
            </a:extLst>
          </p:cNvPr>
          <p:cNvSpPr txBox="1"/>
          <p:nvPr/>
        </p:nvSpPr>
        <p:spPr>
          <a:xfrm rot="21048902">
            <a:off x="780836" y="1914511"/>
            <a:ext cx="380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APPROVED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27079EB-8C67-4A7F-8A74-07631180394A}"/>
              </a:ext>
            </a:extLst>
          </p:cNvPr>
          <p:cNvSpPr txBox="1"/>
          <p:nvPr/>
        </p:nvSpPr>
        <p:spPr>
          <a:xfrm rot="21048902">
            <a:off x="860501" y="2796376"/>
            <a:ext cx="380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APPROVED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23F4700-3F27-4541-8BC5-DC91FF185485}"/>
              </a:ext>
            </a:extLst>
          </p:cNvPr>
          <p:cNvSpPr txBox="1"/>
          <p:nvPr/>
        </p:nvSpPr>
        <p:spPr>
          <a:xfrm rot="21048902">
            <a:off x="860501" y="4509747"/>
            <a:ext cx="380143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APPROVED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Alternative Meeting Formats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r>
              <a:rPr lang="en-US" altLang="en-US" sz="3200" dirty="0"/>
              <a:t>No proposed WP changes for dual or multi-hub meetings</a:t>
            </a:r>
          </a:p>
          <a:p>
            <a:pPr lvl="1"/>
            <a:r>
              <a:rPr lang="en-US" altLang="en-US" dirty="0"/>
              <a:t>Minor issues in 2 cases with place(s) and location(s)</a:t>
            </a:r>
          </a:p>
          <a:p>
            <a:pPr lvl="1"/>
            <a:r>
              <a:rPr lang="en-US" altLang="en-US" dirty="0"/>
              <a:t>Reasonable interpretation allows dual or multi-hub</a:t>
            </a:r>
          </a:p>
          <a:p>
            <a:pPr lvl="1"/>
            <a:r>
              <a:rPr lang="en-US" altLang="en-US" dirty="0"/>
              <a:t>Details can be fixed if dual or multi-hub ever becomes common</a:t>
            </a:r>
          </a:p>
          <a:p>
            <a:pPr lvl="1"/>
            <a:endParaRPr lang="en-US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8495353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Meeting Registration Clean Up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39" y="1931541"/>
            <a:ext cx="11398322" cy="4081035"/>
          </a:xfrm>
        </p:spPr>
        <p:txBody>
          <a:bodyPr/>
          <a:lstStyle/>
          <a:p>
            <a:r>
              <a:rPr lang="en-US" altLang="en-US"/>
              <a:t>Old wording in Working Procedures was “patched”</a:t>
            </a:r>
          </a:p>
          <a:p>
            <a:pPr lvl="1"/>
            <a:r>
              <a:rPr lang="en-US" altLang="en-US"/>
              <a:t>Was out of date (before the use of electronic registration) and did not consider e-meetings</a:t>
            </a:r>
          </a:p>
          <a:p>
            <a:pPr lvl="1"/>
            <a:r>
              <a:rPr lang="en-US" altLang="en-US"/>
              <a:t>Clarity needed in handling of registration deadlines and late registrations</a:t>
            </a:r>
          </a:p>
          <a:p>
            <a:pPr lvl="1"/>
            <a:r>
              <a:rPr lang="en-US" altLang="en-US"/>
              <a:t>Temporary wording fix adopted: correct, but still allows different practices</a:t>
            </a:r>
          </a:p>
          <a:p>
            <a:r>
              <a:rPr lang="en-US" altLang="en-US"/>
              <a:t>Different groups handle registration deadlines, deadline publication, and registration enforcement differently</a:t>
            </a:r>
          </a:p>
          <a:p>
            <a:pPr lvl="1"/>
            <a:r>
              <a:rPr lang="en-US" altLang="en-US"/>
              <a:t>Causes confusion and fairness questions</a:t>
            </a:r>
          </a:p>
          <a:p>
            <a:pPr lvl="1"/>
            <a:r>
              <a:rPr lang="en-US" altLang="en-US"/>
              <a:t>No reason that registration rules should be different for different groups</a:t>
            </a:r>
          </a:p>
          <a:p>
            <a:pPr lvl="1"/>
            <a:r>
              <a:rPr lang="en-US" altLang="en-US"/>
              <a:t>Important since registration -&gt; check-in -&gt; voting and voting rights</a:t>
            </a:r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46472007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489" y="139093"/>
            <a:ext cx="10515600" cy="1325563"/>
          </a:xfrm>
        </p:spPr>
        <p:txBody>
          <a:bodyPr/>
          <a:lstStyle/>
          <a:p>
            <a:r>
              <a:rPr lang="en-GB" altLang="en-US" sz="4800" dirty="0"/>
              <a:t>General WP Clean Up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4088" y="1777429"/>
            <a:ext cx="10515600" cy="3834455"/>
          </a:xfrm>
        </p:spPr>
        <p:txBody>
          <a:bodyPr/>
          <a:lstStyle/>
          <a:p>
            <a:r>
              <a:rPr lang="en-US" altLang="en-US" dirty="0"/>
              <a:t>Various parts of WP are still out of date</a:t>
            </a:r>
          </a:p>
          <a:p>
            <a:pPr lvl="1"/>
            <a:r>
              <a:rPr lang="en-US" altLang="en-US" sz="2000" dirty="0"/>
              <a:t>Article 2,3 – Purpose Scope and Objective</a:t>
            </a:r>
          </a:p>
          <a:p>
            <a:pPr lvl="2"/>
            <a:r>
              <a:rPr lang="en-US" altLang="en-US" sz="1600" dirty="0"/>
              <a:t>Lists 2G and 3G technologies but mentions long term evolution (no 5G)</a:t>
            </a:r>
          </a:p>
          <a:p>
            <a:pPr lvl="2"/>
            <a:r>
              <a:rPr lang="en-US" altLang="en-US" sz="1600" dirty="0"/>
              <a:t>Only mentions IMT-2000</a:t>
            </a:r>
          </a:p>
          <a:p>
            <a:pPr lvl="2"/>
            <a:r>
              <a:rPr lang="en-US" altLang="en-US" sz="1600" dirty="0"/>
              <a:t>Note 3GPP Partnership Agreement is equally out of date</a:t>
            </a:r>
          </a:p>
          <a:p>
            <a:pPr lvl="1"/>
            <a:r>
              <a:rPr lang="en-GB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Annex C - Individual member application form</a:t>
            </a:r>
          </a:p>
          <a:p>
            <a:pPr lvl="2"/>
            <a:r>
              <a:rPr lang="en-GB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Participating in GERAN no longer an option</a:t>
            </a:r>
          </a:p>
          <a:p>
            <a:pPr lvl="1"/>
            <a:r>
              <a:rPr lang="en-GB" sz="2000" dirty="0">
                <a:latin typeface="Calibri" panose="020F0502020204030204" pitchFamily="34" charset="0"/>
                <a:ea typeface="Calibri" panose="020F0502020204030204" pitchFamily="34" charset="0"/>
              </a:rPr>
              <a:t>Annex </a:t>
            </a:r>
            <a:r>
              <a:rPr lang="en-US" sz="2000" dirty="0">
                <a:latin typeface="Calibri" panose="020F0502020204030204" pitchFamily="34" charset="0"/>
                <a:ea typeface="Calibri" panose="020F0502020204030204" pitchFamily="34" charset="0"/>
              </a:rPr>
              <a:t>Annex H - Calculation of quorum in TSGs and WGs</a:t>
            </a:r>
          </a:p>
          <a:p>
            <a:pPr lvl="2"/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Formula based on </a:t>
            </a:r>
            <a:r>
              <a:rPr lang="en-US" sz="1600" dirty="0">
                <a:latin typeface="Calibri" panose="020F0502020204030204" pitchFamily="34" charset="0"/>
                <a:ea typeface="Calibri" panose="020F0502020204030204" pitchFamily="34" charset="0"/>
              </a:rPr>
              <a:t>“ballot papers returned”</a:t>
            </a:r>
          </a:p>
          <a:p>
            <a:pPr lvl="1"/>
            <a:r>
              <a:rPr lang="en-US" altLang="en-US" sz="2000" dirty="0">
                <a:latin typeface="Calibri" panose="020F0502020204030204" pitchFamily="34" charset="0"/>
              </a:rPr>
              <a:t>Many articles cleaned up as part of Annex I work</a:t>
            </a:r>
          </a:p>
          <a:p>
            <a:pPr lvl="2"/>
            <a:r>
              <a:rPr lang="en-US" altLang="en-US" sz="1600" dirty="0">
                <a:latin typeface="Calibri" panose="020F0502020204030204" pitchFamily="34" charset="0"/>
              </a:rPr>
              <a:t>Articles 33, 35, Annex A, F</a:t>
            </a:r>
          </a:p>
          <a:p>
            <a:pPr lvl="2"/>
            <a:r>
              <a:rPr lang="en-US" altLang="en-US" sz="1600" dirty="0">
                <a:latin typeface="Calibri" panose="020F0502020204030204" pitchFamily="34" charset="0"/>
              </a:rPr>
              <a:t>Fixes disappear when Annex I deactivated</a:t>
            </a:r>
          </a:p>
          <a:p>
            <a:r>
              <a:rPr lang="en-US" altLang="en-US" sz="2400" dirty="0">
                <a:latin typeface="Calibri" panose="020F0502020204030204" pitchFamily="34" charset="0"/>
              </a:rPr>
              <a:t>When should WP do the cleanup?</a:t>
            </a:r>
          </a:p>
          <a:p>
            <a:pPr lvl="1"/>
            <a:r>
              <a:rPr lang="en-US" altLang="en-US" sz="2000" dirty="0">
                <a:latin typeface="Calibri" panose="020F0502020204030204" pitchFamily="34" charset="0"/>
              </a:rPr>
              <a:t>Difficult to clean up the clauses changed by Annex I</a:t>
            </a: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452028401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31CAFD9A-E66A-4E7F-9B4A-076B845513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Thanks</a:t>
            </a:r>
          </a:p>
        </p:txBody>
      </p:sp>
      <p:sp>
        <p:nvSpPr>
          <p:cNvPr id="9219" name="Content Placeholder 2">
            <a:extLst>
              <a:ext uri="{FF2B5EF4-FFF2-40B4-BE49-F238E27FC236}">
                <a16:creationId xmlns:a16="http://schemas.microsoft.com/office/drawing/2014/main" id="{CF0FD136-175C-4835-B90A-A6AE38A68F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095927"/>
            <a:ext cx="10515600" cy="4081035"/>
          </a:xfrm>
        </p:spPr>
        <p:txBody>
          <a:bodyPr/>
          <a:lstStyle/>
          <a:p>
            <a:pPr lvl="0"/>
            <a:r>
              <a:rPr lang="en-US" dirty="0"/>
              <a:t>Thanks to the delegates and MCC for their understanding, creativity, and constructive spirit during the voting rights discussions.  Voting Rights are a very fundamental and controversial topic in 3GPP.  The attached recommendations are a testimony to the collaborative spirit of 3GPP in addressing new challenges.</a:t>
            </a:r>
          </a:p>
        </p:txBody>
      </p:sp>
    </p:spTree>
    <p:extLst>
      <p:ext uri="{BB962C8B-B14F-4D97-AF65-F5344CB8AC3E}">
        <p14:creationId xmlns:p14="http://schemas.microsoft.com/office/powerpoint/2010/main" val="70271786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18347</TotalTime>
  <Words>403</Words>
  <Application>Microsoft Office PowerPoint</Application>
  <PresentationFormat>Widescreen</PresentationFormat>
  <Paragraphs>47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Times New Roman</vt:lpstr>
      <vt:lpstr>Office Theme</vt:lpstr>
      <vt:lpstr>Working Procedures Group  Report to PCG#48</vt:lpstr>
      <vt:lpstr>E-Meeting Friendly Voting Rights</vt:lpstr>
      <vt:lpstr>Alternative Meeting Formats</vt:lpstr>
      <vt:lpstr>Meeting Registration Clean Up</vt:lpstr>
      <vt:lpstr>General WP Clean Up</vt:lpstr>
      <vt:lpstr>Thanks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Stephen Hayes</dc:creator>
  <dc:description>© 3GPP 2018</dc:description>
  <cp:lastModifiedBy>Adrian Scrase</cp:lastModifiedBy>
  <cp:revision>706</cp:revision>
  <dcterms:created xsi:type="dcterms:W3CDTF">2010-02-05T13:52:04Z</dcterms:created>
  <dcterms:modified xsi:type="dcterms:W3CDTF">2022-04-13T18:59:27Z</dcterms:modified>
  <cp:contentStatus>Template 2017</cp:contentStatus>
</cp:coreProperties>
</file>