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6"/>
  </p:notesMasterIdLst>
  <p:handoutMasterIdLst>
    <p:handoutMasterId r:id="rId17"/>
  </p:handoutMasterIdLst>
  <p:sldIdLst>
    <p:sldId id="417" r:id="rId2"/>
    <p:sldId id="428" r:id="rId3"/>
    <p:sldId id="563" r:id="rId4"/>
    <p:sldId id="572" r:id="rId5"/>
    <p:sldId id="546" r:id="rId6"/>
    <p:sldId id="564" r:id="rId7"/>
    <p:sldId id="574" r:id="rId8"/>
    <p:sldId id="566" r:id="rId9"/>
    <p:sldId id="573" r:id="rId10"/>
    <p:sldId id="544" r:id="rId11"/>
    <p:sldId id="570" r:id="rId12"/>
    <p:sldId id="575" r:id="rId13"/>
    <p:sldId id="550" r:id="rId14"/>
    <p:sldId id="551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2A6EA8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79" autoAdjust="0"/>
  </p:normalViewPr>
  <p:slideViewPr>
    <p:cSldViewPr snapToGrid="0">
      <p:cViewPr varScale="1">
        <p:scale>
          <a:sx n="115" d="100"/>
          <a:sy n="115" d="100"/>
        </p:scale>
        <p:origin x="72" y="3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787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6788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PCG#47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georg.mayer@huawei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852737"/>
          </a:xfrm>
        </p:spPr>
        <p:txBody>
          <a:bodyPr/>
          <a:lstStyle/>
          <a:p>
            <a:pPr eaLnBrk="1" hangingPunct="1"/>
            <a:r>
              <a:rPr lang="" altLang="en-US" dirty="0" smtClean="0"/>
              <a:t>3GPP TSG </a:t>
            </a:r>
            <a:r>
              <a:rPr lang="en-US" altLang="en-US" dirty="0" smtClean="0"/>
              <a:t>SA</a:t>
            </a:r>
            <a:r>
              <a:rPr lang="" altLang="en-US" dirty="0" smtClean="0"/>
              <a:t> </a:t>
            </a:r>
            <a:br>
              <a:rPr lang="" altLang="en-US" dirty="0" smtClean="0"/>
            </a:br>
            <a:r>
              <a:rPr lang="" altLang="en-US" dirty="0" smtClean="0"/>
              <a:t>Management Report</a:t>
            </a:r>
            <a:endParaRPr lang="en-GB" altLang="en-US" dirty="0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" altLang="en-US" dirty="0" smtClean="0"/>
              <a:t>Georg Mayer, 3GPP SA Chair</a:t>
            </a:r>
            <a:endParaRPr lang="en-GB" altLang="en-US" dirty="0"/>
          </a:p>
        </p:txBody>
      </p:sp>
      <p:sp>
        <p:nvSpPr>
          <p:cNvPr id="5124" name="Text Box 64"/>
          <p:cNvSpPr txBox="1">
            <a:spLocks noChangeArrowheads="1"/>
          </p:cNvSpPr>
          <p:nvPr/>
        </p:nvSpPr>
        <p:spPr bwMode="auto">
          <a:xfrm>
            <a:off x="598488" y="95250"/>
            <a:ext cx="18113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 smtClean="0">
                <a:latin typeface="Arial" panose="020B0604020202020204" pitchFamily="34" charset="0"/>
              </a:rPr>
              <a:t>PCG4</a:t>
            </a:r>
            <a:r>
              <a:rPr lang="" altLang="en-US" sz="1600" b="1" dirty="0">
                <a:latin typeface="Arial" panose="020B0604020202020204" pitchFamily="34" charset="0"/>
              </a:rPr>
              <a:t>8</a:t>
            </a:r>
            <a:r>
              <a:rPr lang="fi-FI" altLang="en-US" sz="1600" b="1" smtClean="0">
                <a:latin typeface="Arial" panose="020B0604020202020204" pitchFamily="34" charset="0"/>
              </a:rPr>
              <a:t>_06</a:t>
            </a:r>
            <a:endParaRPr lang="fi-FI" altLang="en-US" sz="16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Agenda item: 4.1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 TSG and SA Internal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GB" sz="2000" dirty="0" smtClean="0"/>
              <a:t>A joint SA, RAN and CT session was held during TSGs#94-e. It was mainly on the topic Rel-18 content approval.</a:t>
            </a:r>
          </a:p>
          <a:p>
            <a:pPr marL="447675" indent="-447675"/>
            <a:r>
              <a:rPr lang="en-GB" sz="2000" dirty="0" smtClean="0"/>
              <a:t>Inclusive Language: All WGs have updated their specs which were either new or changed during Rel-17. After the functional freeze of Rel-17 (March 2022), all remaining specs from Rel-16 will now become available for Rel-17. These specs will be checked and if necessary updated to inclusive language until June 2022 TSGs.</a:t>
            </a:r>
          </a:p>
          <a:p>
            <a:pPr marL="0" indent="0">
              <a:buNone/>
            </a:pPr>
            <a:endParaRPr lang="en-GB" sz="2000" dirty="0" smtClean="0"/>
          </a:p>
          <a:p>
            <a:pPr marL="447675" indent="-447675"/>
            <a:r>
              <a:rPr lang="en-GB" sz="2000" dirty="0" smtClean="0"/>
              <a:t>TSG </a:t>
            </a:r>
            <a:r>
              <a:rPr lang="en-GB" sz="2000" dirty="0"/>
              <a:t>Chairs </a:t>
            </a:r>
            <a:r>
              <a:rPr lang="en-GB" sz="2000" dirty="0" smtClean="0"/>
              <a:t>had at </a:t>
            </a:r>
            <a:r>
              <a:rPr lang="en-GB" sz="2000" dirty="0"/>
              <a:t>least one coordination call every </a:t>
            </a:r>
            <a:r>
              <a:rPr lang="en-GB" sz="2000" dirty="0" smtClean="0"/>
              <a:t>month. </a:t>
            </a:r>
            <a:endParaRPr lang="en-GB" sz="2000" dirty="0"/>
          </a:p>
          <a:p>
            <a:pPr marL="447675" indent="-447675"/>
            <a:r>
              <a:rPr lang="en-GB" sz="2000" dirty="0" smtClean="0"/>
              <a:t>SA Officials (SA Chair, SA Vice Chairs, SA MCC, SA WG Chairs) had continuous coordination, mostly by mail. </a:t>
            </a:r>
          </a:p>
        </p:txBody>
      </p:sp>
    </p:spTree>
    <p:extLst>
      <p:ext uri="{BB962C8B-B14F-4D97-AF65-F5344CB8AC3E}">
        <p14:creationId xmlns:p14="http://schemas.microsoft.com/office/powerpoint/2010/main" val="5348567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PCG </a:t>
            </a:r>
            <a:r>
              <a:rPr lang="en-US" dirty="0" smtClean="0"/>
              <a:t>Information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 smtClean="0"/>
              <a:t>Please note </a:t>
            </a:r>
            <a:r>
              <a:rPr lang="en-US" sz="2400" dirty="0"/>
              <a:t>that an updated version of the 3GPP TSG SA Terms of References (</a:t>
            </a:r>
            <a:r>
              <a:rPr lang="en-US" sz="2400" dirty="0" err="1"/>
              <a:t>ToR</a:t>
            </a:r>
            <a:r>
              <a:rPr lang="en-US" sz="2400" dirty="0"/>
              <a:t>) is provided to the 3GPP OP </a:t>
            </a:r>
            <a:r>
              <a:rPr lang="en-US" sz="2400" dirty="0" smtClean="0"/>
              <a:t>meeting, alongside with similar updates to the 3GPP TSG RAN and CT groups. The updates were necessary as the current version of the </a:t>
            </a:r>
            <a:r>
              <a:rPr lang="en-US" sz="2400" dirty="0" err="1" smtClean="0"/>
              <a:t>ToR</a:t>
            </a:r>
            <a:r>
              <a:rPr lang="en-US" sz="2400" dirty="0" smtClean="0"/>
              <a:t> is outdated and doesn’t reflect the current situation in 3GPP and 3GPP SA.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5043828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PCG Action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 smtClean="0"/>
              <a:t>None, besides separately available contributions (e.g. LS out to ITU</a:t>
            </a:r>
            <a:r>
              <a:rPr lang="en-US" sz="24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270153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de-DE" sz="1800" dirty="0" smtClean="0"/>
              <a:t>The 3GPP SA Chair wants to thank </a:t>
            </a:r>
          </a:p>
          <a:p>
            <a:pPr marL="447675" indent="-447675"/>
            <a:r>
              <a:rPr lang="de-DE" sz="1800" dirty="0" smtClean="0"/>
              <a:t>the SA Plenary and SA WGs officials for their excellent work, perfect cooperation, coordination and support;</a:t>
            </a:r>
          </a:p>
          <a:p>
            <a:pPr marL="447675" indent="-447675"/>
            <a:r>
              <a:rPr lang="de-DE" sz="1800" dirty="0"/>
              <a:t>t</a:t>
            </a:r>
            <a:r>
              <a:rPr lang="de-DE" sz="1800" dirty="0" smtClean="0"/>
              <a:t>he TSG CT and TSG RAN chairs for very good coordination and cooperation;</a:t>
            </a:r>
          </a:p>
          <a:p>
            <a:pPr marL="447675" indent="-447675"/>
            <a:r>
              <a:rPr lang="de-DE" sz="1800" dirty="0" smtClean="0"/>
              <a:t>MCC for providing all e-meeting facilities in a highliy reliable way, as well as for support and guidance</a:t>
            </a:r>
            <a:r>
              <a:rPr lang="de-DE" sz="1800" dirty="0"/>
              <a:t>;</a:t>
            </a:r>
            <a:endParaRPr lang="de-DE" sz="1800" dirty="0" smtClean="0"/>
          </a:p>
          <a:p>
            <a:pPr marL="447675" indent="-447675"/>
            <a:r>
              <a:rPr lang="de-DE" sz="1800" dirty="0" smtClean="0"/>
              <a:t>the meeting hosting organizations for their great flexibility and very good communication;</a:t>
            </a:r>
          </a:p>
          <a:p>
            <a:pPr marL="447675" indent="-447675"/>
            <a:r>
              <a:rPr lang="en-GB" sz="1800" dirty="0" smtClean="0"/>
              <a:t>the rapporteurs of the SA2 </a:t>
            </a:r>
            <a:r>
              <a:rPr lang="en-GB" sz="1800" dirty="0" err="1" smtClean="0"/>
              <a:t>Rel</a:t>
            </a:r>
            <a:r>
              <a:rPr lang="en-US" sz="1800" dirty="0" smtClean="0"/>
              <a:t>-18 Study Items – the all showed exceptional commitment and without their help the Rel-18 content would have not been possible to be approved;</a:t>
            </a:r>
            <a:endParaRPr lang="en-GB" sz="1800" dirty="0" smtClean="0"/>
          </a:p>
          <a:p>
            <a:pPr marL="447675" indent="-447675"/>
            <a:r>
              <a:rPr lang="en-GB" sz="1800" dirty="0" smtClean="0"/>
              <a:t>all delegates in 3GPP SA and the SA WGs for patience, support, hard work as well as great and stable output.</a:t>
            </a:r>
            <a:endParaRPr lang="en-GB" sz="2000" dirty="0"/>
          </a:p>
          <a:p>
            <a:pPr marL="0" indent="0">
              <a:buNone/>
            </a:pPr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2642611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352674" y="1825625"/>
            <a:ext cx="9001125" cy="4351338"/>
          </a:xfrm>
        </p:spPr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Georg Mayer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3GPP SA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mail: </a:t>
            </a:r>
            <a:r>
              <a:rPr lang="en-US" altLang="en-US" sz="1600" dirty="0" smtClean="0">
                <a:hlinkClick r:id="rId2"/>
              </a:rPr>
              <a:t>georg.mayer@huawei.com</a:t>
            </a:r>
            <a:r>
              <a:rPr lang="en-US" altLang="en-US" sz="1600" dirty="0" smtClean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 smtClean="0"/>
              <a:t>phone: +43 699 1900 5758</a:t>
            </a:r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549759"/>
            <a:ext cx="1397339" cy="172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1147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TSG SA Dates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42950" y="1690688"/>
            <a:ext cx="10515600" cy="4351338"/>
          </a:xfrm>
          <a:noFill/>
        </p:spPr>
        <p:txBody>
          <a:bodyPr/>
          <a:lstStyle/>
          <a:p>
            <a:r>
              <a:rPr lang="en-US" sz="2400" dirty="0" smtClean="0"/>
              <a:t>Meetings since PCG#47</a:t>
            </a:r>
          </a:p>
          <a:p>
            <a:pPr lvl="2"/>
            <a:r>
              <a:rPr lang="en-US" sz="1800" dirty="0" smtClean="0"/>
              <a:t>TSG SA Rel-18 Prioritization Workshop, e-meeting – 9 &amp; 10 December 2021</a:t>
            </a:r>
          </a:p>
          <a:p>
            <a:pPr lvl="2"/>
            <a:r>
              <a:rPr lang="en-US" sz="1800" dirty="0" smtClean="0"/>
              <a:t>TSG SA#94-e – e-meeting, 14-20 December 2021</a:t>
            </a:r>
          </a:p>
          <a:p>
            <a:pPr lvl="2"/>
            <a:r>
              <a:rPr lang="en-US" sz="1800" dirty="0" smtClean="0"/>
              <a:t>TSG SA#95-e – e-meeting, 15-24 March 2022</a:t>
            </a:r>
          </a:p>
          <a:p>
            <a:r>
              <a:rPr lang="en-US" sz="2400" dirty="0" smtClean="0"/>
              <a:t>Meetings before PCG#49</a:t>
            </a:r>
          </a:p>
          <a:p>
            <a:pPr lvl="2"/>
            <a:r>
              <a:rPr lang="en-US" sz="1800" dirty="0"/>
              <a:t>TSG SA#96 – planned as f2f meeting in Budapest, Hungary , 7-10 June </a:t>
            </a:r>
            <a:r>
              <a:rPr lang="en-US" sz="1800" dirty="0" smtClean="0"/>
              <a:t>2022</a:t>
            </a:r>
            <a:endParaRPr lang="en-US" sz="1800" dirty="0"/>
          </a:p>
          <a:p>
            <a:pPr lvl="2"/>
            <a:r>
              <a:rPr lang="en-US" sz="1800" dirty="0"/>
              <a:t>TSG SA#97-e </a:t>
            </a:r>
            <a:r>
              <a:rPr lang="en-US" sz="1800" dirty="0" smtClean="0"/>
              <a:t>– e-meeting, 13-19 September 2022</a:t>
            </a:r>
            <a:endParaRPr lang="en-US" sz="1800" dirty="0"/>
          </a:p>
          <a:p>
            <a:r>
              <a:rPr lang="en-US" sz="2400" dirty="0" smtClean="0"/>
              <a:t> e-Meeting Setting</a:t>
            </a:r>
          </a:p>
          <a:p>
            <a:pPr lvl="2"/>
            <a:r>
              <a:rPr lang="en-US" sz="1800" dirty="0" smtClean="0"/>
              <a:t>Daily 2h or 3h GoToMeeting (GTM) sessions</a:t>
            </a:r>
          </a:p>
          <a:p>
            <a:pPr lvl="2"/>
            <a:r>
              <a:rPr lang="en-US" sz="1800" dirty="0" smtClean="0"/>
              <a:t>Tuesday – Friday: technical meeting, all technical documents need to have final status on Friday end of online session</a:t>
            </a:r>
          </a:p>
          <a:p>
            <a:pPr lvl="2"/>
            <a:r>
              <a:rPr lang="en-US" sz="1800" dirty="0" smtClean="0"/>
              <a:t>Monday: reporting from RAN, CT, MCC, </a:t>
            </a:r>
            <a:r>
              <a:rPr lang="en-US" sz="1800" dirty="0" err="1" smtClean="0"/>
              <a:t>WorkPlan</a:t>
            </a:r>
            <a:r>
              <a:rPr lang="en-US" sz="1800" dirty="0" smtClean="0"/>
              <a:t> discussions, administrative issues</a:t>
            </a:r>
          </a:p>
        </p:txBody>
      </p:sp>
    </p:spTree>
    <p:extLst>
      <p:ext uri="{BB962C8B-B14F-4D97-AF65-F5344CB8AC3E}">
        <p14:creationId xmlns:p14="http://schemas.microsoft.com/office/powerpoint/2010/main" val="32448407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dirty="0" smtClean="0"/>
              <a:t>TSG SA Officials</a:t>
            </a:r>
            <a:endParaRPr lang="en-US" altLang="en-US" dirty="0" smtClean="0"/>
          </a:p>
        </p:txBody>
      </p:sp>
      <p:sp>
        <p:nvSpPr>
          <p:cNvPr id="6147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Georg Mayer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TSG SA </a:t>
            </a:r>
            <a:r>
              <a:rPr lang="" altLang="en-US" sz="1800" dirty="0" smtClean="0"/>
              <a:t>Chair</a:t>
            </a:r>
            <a:endParaRPr lang="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georg.mayer@huawei.com</a:t>
            </a:r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614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9" t="11989" r="31245" b="35771"/>
          <a:stretch>
            <a:fillRect/>
          </a:stretch>
        </p:blipFill>
        <p:spPr bwMode="auto">
          <a:xfrm>
            <a:off x="838200" y="1973263"/>
            <a:ext cx="122872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Content Placeholder 2"/>
          <p:cNvSpPr txBox="1">
            <a:spLocks/>
          </p:cNvSpPr>
          <p:nvPr/>
        </p:nvSpPr>
        <p:spPr bwMode="auto">
          <a:xfrm>
            <a:off x="74580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 Mustapha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mona_mustapha@apple.com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en-US" altLang="en-US" sz="1800">
              <a:ea typeface="Malgun Gothic" panose="020B0503020000020004" pitchFamily="34" charset="-127"/>
            </a:endParaRPr>
          </a:p>
        </p:txBody>
      </p:sp>
      <p:sp>
        <p:nvSpPr>
          <p:cNvPr id="6150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ja-JP" altLang="en-US" sz="1800"/>
              <a:t>永田 聡　</a:t>
            </a:r>
            <a:r>
              <a:rPr lang="en-US" altLang="en-US" sz="1800">
                <a:ea typeface="MS PGothic" panose="020B0600070205080204" pitchFamily="34" charset="-128"/>
              </a:rPr>
              <a:t>Satoshi Nagata</a:t>
            </a:r>
            <a:endParaRPr lang="" altLang="en-US" sz="1800"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ARIB</a:t>
            </a:r>
            <a:br>
              <a:rPr lang="" altLang="en-US" sz="1800">
                <a:ea typeface="MS PGothic" panose="020B0600070205080204" pitchFamily="34" charset="-128"/>
              </a:rPr>
            </a:br>
            <a:r>
              <a:rPr lang="en-US" altLang="en-US" sz="1800">
                <a:ea typeface="MS PGothic" panose="020B0600070205080204" pitchFamily="34" charset="-128"/>
              </a:rPr>
              <a:t>nagatas@nttdocomo.com</a:t>
            </a:r>
          </a:p>
        </p:txBody>
      </p:sp>
      <p:sp>
        <p:nvSpPr>
          <p:cNvPr id="6151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Mark Younge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S PGothic" panose="020B0600070205080204" pitchFamily="34" charset="-128"/>
              </a:rPr>
              <a:t>Mark.Younge@T-Mobile.com</a:t>
            </a:r>
          </a:p>
        </p:txBody>
      </p:sp>
      <p:sp>
        <p:nvSpPr>
          <p:cNvPr id="6152" name="Content Placeholder 2"/>
          <p:cNvSpPr txBox="1">
            <a:spLocks/>
          </p:cNvSpPr>
          <p:nvPr/>
        </p:nvSpPr>
        <p:spPr bwMode="auto">
          <a:xfrm>
            <a:off x="2162175" y="494030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Maurice Pope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maurice.pope@etsi.org</a:t>
            </a:r>
          </a:p>
        </p:txBody>
      </p:sp>
      <p:pic>
        <p:nvPicPr>
          <p:cNvPr id="6153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848225"/>
            <a:ext cx="123983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図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3367088"/>
            <a:ext cx="1495425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13A6DC56-D35B-4C8D-B8CE-66ADEB1B1E4E" descr="C244C946-E2D7-447F-9FE5-A3358195A8D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63" y="1863725"/>
            <a:ext cx="1455737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7" b="8311"/>
          <a:stretch/>
        </p:blipFill>
        <p:spPr>
          <a:xfrm>
            <a:off x="5896283" y="4848225"/>
            <a:ext cx="1497012" cy="131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146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xmlns="" id="{86D44BF7-4B10-4D89-8893-F79FF857E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Timeline &amp; Releases (SA View)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xmlns="" id="{51CA2B43-3677-474C-B528-D2EF47D7F06D}"/>
              </a:ext>
            </a:extLst>
          </p:cNvPr>
          <p:cNvSpPr/>
          <p:nvPr/>
        </p:nvSpPr>
        <p:spPr bwMode="auto">
          <a:xfrm>
            <a:off x="6122988" y="1768475"/>
            <a:ext cx="2779712" cy="2016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</a:endParaRPr>
          </a:p>
        </p:txBody>
      </p:sp>
      <p:cxnSp>
        <p:nvCxnSpPr>
          <p:cNvPr id="9220" name="Straight Connector 70">
            <a:extLst>
              <a:ext uri="{FF2B5EF4-FFF2-40B4-BE49-F238E27FC236}">
                <a16:creationId xmlns:a16="http://schemas.microsoft.com/office/drawing/2014/main" xmlns="" id="{C86DC506-0B84-4FF2-8744-76CD2BBEC59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808788" y="1762125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1" name="TextBox 71">
            <a:extLst>
              <a:ext uri="{FF2B5EF4-FFF2-40B4-BE49-F238E27FC236}">
                <a16:creationId xmlns:a16="http://schemas.microsoft.com/office/drawing/2014/main" xmlns="" id="{BB03450D-E2A0-4D2C-B9C1-B2D720571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1925" y="1755775"/>
            <a:ext cx="355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99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22" name="Straight Connector 72">
            <a:extLst>
              <a:ext uri="{FF2B5EF4-FFF2-40B4-BE49-F238E27FC236}">
                <a16:creationId xmlns:a16="http://schemas.microsoft.com/office/drawing/2014/main" xmlns="" id="{BB075C5D-F559-4DE8-AEBA-5791DE104B1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510463" y="1762125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3" name="TextBox 73">
            <a:extLst>
              <a:ext uri="{FF2B5EF4-FFF2-40B4-BE49-F238E27FC236}">
                <a16:creationId xmlns:a16="http://schemas.microsoft.com/office/drawing/2014/main" xmlns="" id="{C3CF4E4E-366D-4336-86E3-BD1D617D6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0738" y="1755775"/>
            <a:ext cx="438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100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24" name="Straight Connector 74">
            <a:extLst>
              <a:ext uri="{FF2B5EF4-FFF2-40B4-BE49-F238E27FC236}">
                <a16:creationId xmlns:a16="http://schemas.microsoft.com/office/drawing/2014/main" xmlns="" id="{DAD7CCED-6572-4CD4-AC57-AE27BE9D34A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207375" y="1762125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5" name="TextBox 75">
            <a:extLst>
              <a:ext uri="{FF2B5EF4-FFF2-40B4-BE49-F238E27FC236}">
                <a16:creationId xmlns:a16="http://schemas.microsoft.com/office/drawing/2014/main" xmlns="" id="{68A6935A-D735-48C3-9228-5B97C581D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0350" y="1749425"/>
            <a:ext cx="438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101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226" name="TextBox 77">
            <a:extLst>
              <a:ext uri="{FF2B5EF4-FFF2-40B4-BE49-F238E27FC236}">
                <a16:creationId xmlns:a16="http://schemas.microsoft.com/office/drawing/2014/main" xmlns="" id="{D09E33AE-2F64-4624-BB21-CDA112C882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8525" y="1749425"/>
            <a:ext cx="439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102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xmlns="" id="{22C46B95-CA6C-4F29-B899-E4D8DE734804}"/>
              </a:ext>
            </a:extLst>
          </p:cNvPr>
          <p:cNvSpPr/>
          <p:nvPr/>
        </p:nvSpPr>
        <p:spPr bwMode="auto">
          <a:xfrm>
            <a:off x="1112838" y="1765300"/>
            <a:ext cx="2581275" cy="2016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</a:endParaRPr>
          </a:p>
        </p:txBody>
      </p:sp>
      <p:cxnSp>
        <p:nvCxnSpPr>
          <p:cNvPr id="9228" name="Straight Connector 81">
            <a:extLst>
              <a:ext uri="{FF2B5EF4-FFF2-40B4-BE49-F238E27FC236}">
                <a16:creationId xmlns:a16="http://schemas.microsoft.com/office/drawing/2014/main" xmlns="" id="{797B7DC0-01E3-49E0-93B0-EC57E3EFEF6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371600" y="1765300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9" name="TextBox 82">
            <a:extLst>
              <a:ext uri="{FF2B5EF4-FFF2-40B4-BE49-F238E27FC236}">
                <a16:creationId xmlns:a16="http://schemas.microsoft.com/office/drawing/2014/main" xmlns="" id="{2208E917-0320-49DB-B25A-FA910956A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850" y="1765300"/>
            <a:ext cx="355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91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30" name="Straight Connector 83">
            <a:extLst>
              <a:ext uri="{FF2B5EF4-FFF2-40B4-BE49-F238E27FC236}">
                <a16:creationId xmlns:a16="http://schemas.microsoft.com/office/drawing/2014/main" xmlns="" id="{F481ABBB-8239-4CD8-81A9-CF9EABAEFBE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073275" y="1765300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1" name="TextBox 84">
            <a:extLst>
              <a:ext uri="{FF2B5EF4-FFF2-40B4-BE49-F238E27FC236}">
                <a16:creationId xmlns:a16="http://schemas.microsoft.com/office/drawing/2014/main" xmlns="" id="{671D1E06-618B-4ECF-A846-008FF4C75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7525" y="1765300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92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32" name="Straight Connector 85">
            <a:extLst>
              <a:ext uri="{FF2B5EF4-FFF2-40B4-BE49-F238E27FC236}">
                <a16:creationId xmlns:a16="http://schemas.microsoft.com/office/drawing/2014/main" xmlns="" id="{B2B4E2B9-437E-4F2F-9E77-BAA04BCF166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768600" y="1765300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3" name="TextBox 86">
            <a:extLst>
              <a:ext uri="{FF2B5EF4-FFF2-40B4-BE49-F238E27FC236}">
                <a16:creationId xmlns:a16="http://schemas.microsoft.com/office/drawing/2014/main" xmlns="" id="{AB8DA7EB-994E-4181-A462-A35CE337D6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4438" y="1765300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93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34" name="Straight Connector 87">
            <a:extLst>
              <a:ext uri="{FF2B5EF4-FFF2-40B4-BE49-F238E27FC236}">
                <a16:creationId xmlns:a16="http://schemas.microsoft.com/office/drawing/2014/main" xmlns="" id="{E2569F14-478C-497F-B2EF-8E2B0AE64C0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395663" y="1765300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5" name="TextBox 88">
            <a:extLst>
              <a:ext uri="{FF2B5EF4-FFF2-40B4-BE49-F238E27FC236}">
                <a16:creationId xmlns:a16="http://schemas.microsoft.com/office/drawing/2014/main" xmlns="" id="{9F2A6969-4FDE-4E6E-B92E-6DBA25684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500" y="1765300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94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36" name="Straight Connector 115">
            <a:extLst>
              <a:ext uri="{FF2B5EF4-FFF2-40B4-BE49-F238E27FC236}">
                <a16:creationId xmlns:a16="http://schemas.microsoft.com/office/drawing/2014/main" xmlns="" id="{F015F44F-95D1-47F7-A90D-6CF0CB2967A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59238" y="1935163"/>
            <a:ext cx="19050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36BE7EEF-ABC6-497B-A775-CFB5065866EF}"/>
              </a:ext>
            </a:extLst>
          </p:cNvPr>
          <p:cNvSpPr txBox="1"/>
          <p:nvPr/>
        </p:nvSpPr>
        <p:spPr>
          <a:xfrm>
            <a:off x="4486275" y="1430338"/>
            <a:ext cx="7461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</a:rPr>
              <a:t>2022</a:t>
            </a:r>
            <a:endParaRPr lang="en-GB" sz="1050" b="1" dirty="0">
              <a:ea typeface="ＭＳ Ｐゴシック" charset="-128"/>
            </a:endParaRPr>
          </a:p>
        </p:txBody>
      </p:sp>
      <p:cxnSp>
        <p:nvCxnSpPr>
          <p:cNvPr id="9238" name="Straight Connector 114">
            <a:extLst>
              <a:ext uri="{FF2B5EF4-FFF2-40B4-BE49-F238E27FC236}">
                <a16:creationId xmlns:a16="http://schemas.microsoft.com/office/drawing/2014/main" xmlns="" id="{5ED08C95-BF7A-434B-BEC0-0C0E7DBDE1A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263650" y="1935163"/>
            <a:ext cx="28575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9" name="Straight Connector 114">
            <a:extLst>
              <a:ext uri="{FF2B5EF4-FFF2-40B4-BE49-F238E27FC236}">
                <a16:creationId xmlns:a16="http://schemas.microsoft.com/office/drawing/2014/main" xmlns="" id="{862C68F2-0E10-413E-96A4-5435207D41F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971675" y="1935163"/>
            <a:ext cx="17463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0" name="Straight Connector 114">
            <a:extLst>
              <a:ext uri="{FF2B5EF4-FFF2-40B4-BE49-F238E27FC236}">
                <a16:creationId xmlns:a16="http://schemas.microsoft.com/office/drawing/2014/main" xmlns="" id="{991188FC-9AA8-493A-B988-616AD183085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754313" y="1935163"/>
            <a:ext cx="33337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1" name="Rectangle 110">
            <a:extLst>
              <a:ext uri="{FF2B5EF4-FFF2-40B4-BE49-F238E27FC236}">
                <a16:creationId xmlns:a16="http://schemas.microsoft.com/office/drawing/2014/main" xmlns="" id="{7B9401AD-03D8-4EC1-890C-E8B3B02E7142}"/>
              </a:ext>
            </a:extLst>
          </p:cNvPr>
          <p:cNvSpPr/>
          <p:nvPr/>
        </p:nvSpPr>
        <p:spPr bwMode="auto">
          <a:xfrm>
            <a:off x="3398838" y="1763713"/>
            <a:ext cx="2749550" cy="2016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</a:endParaRPr>
          </a:p>
        </p:txBody>
      </p:sp>
      <p:cxnSp>
        <p:nvCxnSpPr>
          <p:cNvPr id="9242" name="Straight Connector 48">
            <a:extLst>
              <a:ext uri="{FF2B5EF4-FFF2-40B4-BE49-F238E27FC236}">
                <a16:creationId xmlns:a16="http://schemas.microsoft.com/office/drawing/2014/main" xmlns="" id="{C82C1D94-6DAB-42DC-A3F1-10EF06D4337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089400" y="1763713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3" name="TextBox 61">
            <a:extLst>
              <a:ext uri="{FF2B5EF4-FFF2-40B4-BE49-F238E27FC236}">
                <a16:creationId xmlns:a16="http://schemas.microsoft.com/office/drawing/2014/main" xmlns="" id="{F39DD734-BF68-411A-B5F8-EB88459C1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5238" y="1763713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95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44" name="Straight Connector 62">
            <a:extLst>
              <a:ext uri="{FF2B5EF4-FFF2-40B4-BE49-F238E27FC236}">
                <a16:creationId xmlns:a16="http://schemas.microsoft.com/office/drawing/2014/main" xmlns="" id="{C02C6BD7-7242-470A-9E07-2AE15A3AE1D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791075" y="1763713"/>
            <a:ext cx="7938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5" name="TextBox 63">
            <a:extLst>
              <a:ext uri="{FF2B5EF4-FFF2-40B4-BE49-F238E27FC236}">
                <a16:creationId xmlns:a16="http://schemas.microsoft.com/office/drawing/2014/main" xmlns="" id="{F627DF4F-DCEA-4424-960A-D76D8E36D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6913" y="1763713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96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46" name="Straight Connector 64">
            <a:extLst>
              <a:ext uri="{FF2B5EF4-FFF2-40B4-BE49-F238E27FC236}">
                <a16:creationId xmlns:a16="http://schemas.microsoft.com/office/drawing/2014/main" xmlns="" id="{5D03FA66-8476-4C83-92E6-40329A0F3DD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487988" y="1763713"/>
            <a:ext cx="7937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7" name="TextBox 65">
            <a:extLst>
              <a:ext uri="{FF2B5EF4-FFF2-40B4-BE49-F238E27FC236}">
                <a16:creationId xmlns:a16="http://schemas.microsoft.com/office/drawing/2014/main" xmlns="" id="{62483BAF-8603-42C8-9590-86327AC084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2238" y="1763713"/>
            <a:ext cx="354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97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48" name="Straight Connector 66">
            <a:extLst>
              <a:ext uri="{FF2B5EF4-FFF2-40B4-BE49-F238E27FC236}">
                <a16:creationId xmlns:a16="http://schemas.microsoft.com/office/drawing/2014/main" xmlns="" id="{0BE592D4-763D-4AB6-A267-B853E0FA1FB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113463" y="1763713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9" name="TextBox 67">
            <a:extLst>
              <a:ext uri="{FF2B5EF4-FFF2-40B4-BE49-F238E27FC236}">
                <a16:creationId xmlns:a16="http://schemas.microsoft.com/office/drawing/2014/main" xmlns="" id="{06E084A5-336B-425B-AD3A-9E2B0C587D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300" y="1763713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98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922BF157-B3B7-4DB3-BB10-28093E764E7F}"/>
              </a:ext>
            </a:extLst>
          </p:cNvPr>
          <p:cNvSpPr txBox="1"/>
          <p:nvPr/>
        </p:nvSpPr>
        <p:spPr>
          <a:xfrm>
            <a:off x="1866900" y="1404938"/>
            <a:ext cx="74771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</a:rPr>
              <a:t>2021</a:t>
            </a:r>
            <a:endParaRPr lang="en-GB" sz="1050" b="1" dirty="0">
              <a:ea typeface="ＭＳ Ｐゴシック" charset="-128"/>
            </a:endParaRPr>
          </a:p>
        </p:txBody>
      </p:sp>
      <p:cxnSp>
        <p:nvCxnSpPr>
          <p:cNvPr id="9251" name="Straight Connector 114">
            <a:extLst>
              <a:ext uri="{FF2B5EF4-FFF2-40B4-BE49-F238E27FC236}">
                <a16:creationId xmlns:a16="http://schemas.microsoft.com/office/drawing/2014/main" xmlns="" id="{BFC33A90-662B-4BAC-BC49-94C392665A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53488" y="1933575"/>
            <a:ext cx="0" cy="4137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52" name="TextBox 116">
            <a:extLst>
              <a:ext uri="{FF2B5EF4-FFF2-40B4-BE49-F238E27FC236}">
                <a16:creationId xmlns:a16="http://schemas.microsoft.com/office/drawing/2014/main" xmlns="" id="{5E7DDD01-8841-45CD-ABF2-FBC90CD83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925" y="1501775"/>
            <a:ext cx="56832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TSG#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53" name="Straight Connector 97">
            <a:extLst>
              <a:ext uri="{FF2B5EF4-FFF2-40B4-BE49-F238E27FC236}">
                <a16:creationId xmlns:a16="http://schemas.microsoft.com/office/drawing/2014/main" xmlns="" id="{FF9DB0C5-F84F-4ECA-91C5-F8C95CCA64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73150" y="3273425"/>
            <a:ext cx="9086850" cy="7938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5" name="Rectangle 124">
            <a:extLst>
              <a:ext uri="{FF2B5EF4-FFF2-40B4-BE49-F238E27FC236}">
                <a16:creationId xmlns:a16="http://schemas.microsoft.com/office/drawing/2014/main" xmlns="" id="{393446A1-0D60-4055-ADEC-4B51C0E8E159}"/>
              </a:ext>
            </a:extLst>
          </p:cNvPr>
          <p:cNvSpPr/>
          <p:nvPr/>
        </p:nvSpPr>
        <p:spPr bwMode="auto">
          <a:xfrm>
            <a:off x="8883650" y="1757363"/>
            <a:ext cx="1276350" cy="2016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</a:endParaRPr>
          </a:p>
        </p:txBody>
      </p:sp>
      <p:cxnSp>
        <p:nvCxnSpPr>
          <p:cNvPr id="9255" name="Straight Connector 48">
            <a:extLst>
              <a:ext uri="{FF2B5EF4-FFF2-40B4-BE49-F238E27FC236}">
                <a16:creationId xmlns:a16="http://schemas.microsoft.com/office/drawing/2014/main" xmlns="" id="{E534BEBE-BC1C-4352-AAFA-605C7D72973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431338" y="1736725"/>
            <a:ext cx="9525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56" name="TextBox 61">
            <a:extLst>
              <a:ext uri="{FF2B5EF4-FFF2-40B4-BE49-F238E27FC236}">
                <a16:creationId xmlns:a16="http://schemas.microsoft.com/office/drawing/2014/main" xmlns="" id="{6A697962-EE4B-42F7-B7F4-FD2E76B8C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0500" y="1754188"/>
            <a:ext cx="439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103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257" name="Straight Connector 114">
            <a:extLst>
              <a:ext uri="{FF2B5EF4-FFF2-40B4-BE49-F238E27FC236}">
                <a16:creationId xmlns:a16="http://schemas.microsoft.com/office/drawing/2014/main" xmlns="" id="{117E55DF-178D-456C-BB8C-D9BD87655A7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31338" y="1927225"/>
            <a:ext cx="9525" cy="415290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xmlns="" id="{5B8760BE-CF4C-4957-AA54-1ACA174360F9}"/>
              </a:ext>
            </a:extLst>
          </p:cNvPr>
          <p:cNvSpPr txBox="1"/>
          <p:nvPr/>
        </p:nvSpPr>
        <p:spPr>
          <a:xfrm>
            <a:off x="7329488" y="1438275"/>
            <a:ext cx="7461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</a:rPr>
              <a:t>2023</a:t>
            </a:r>
            <a:endParaRPr lang="en-GB" sz="1050" b="1" dirty="0">
              <a:ea typeface="ＭＳ Ｐゴシック" charset="-128"/>
            </a:endParaRPr>
          </a:p>
        </p:txBody>
      </p:sp>
      <p:cxnSp>
        <p:nvCxnSpPr>
          <p:cNvPr id="9259" name="Straight Connector 114">
            <a:extLst>
              <a:ext uri="{FF2B5EF4-FFF2-40B4-BE49-F238E27FC236}">
                <a16:creationId xmlns:a16="http://schemas.microsoft.com/office/drawing/2014/main" xmlns="" id="{4A652FC4-36A3-4364-85CE-CCB8D6B54E4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88325" y="1933575"/>
            <a:ext cx="19050" cy="4156075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0" name="Straight Connector 114">
            <a:extLst>
              <a:ext uri="{FF2B5EF4-FFF2-40B4-BE49-F238E27FC236}">
                <a16:creationId xmlns:a16="http://schemas.microsoft.com/office/drawing/2014/main" xmlns="" id="{29C47599-B2CD-47DF-BF9C-B0D8D15CC1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6088" y="1933575"/>
            <a:ext cx="12700" cy="422910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1" name="Straight Connector 114">
            <a:extLst>
              <a:ext uri="{FF2B5EF4-FFF2-40B4-BE49-F238E27FC236}">
                <a16:creationId xmlns:a16="http://schemas.microsoft.com/office/drawing/2014/main" xmlns="" id="{663E138F-60D5-4E6B-8F3E-C7C656C5883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53313" y="1933575"/>
            <a:ext cx="39687" cy="4229100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2" name="Straight Connector 114">
            <a:extLst>
              <a:ext uri="{FF2B5EF4-FFF2-40B4-BE49-F238E27FC236}">
                <a16:creationId xmlns:a16="http://schemas.microsoft.com/office/drawing/2014/main" xmlns="" id="{BDC953AB-9476-46DA-87ED-74E24010CB6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95925" y="1935163"/>
            <a:ext cx="42863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3" name="Straight Connector 114">
            <a:extLst>
              <a:ext uri="{FF2B5EF4-FFF2-40B4-BE49-F238E27FC236}">
                <a16:creationId xmlns:a16="http://schemas.microsoft.com/office/drawing/2014/main" xmlns="" id="{762AF0D4-0F6D-44A4-847F-21954AC03E8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56150" y="1935163"/>
            <a:ext cx="17463" cy="4227512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xmlns="" id="{383651F3-E473-4208-A860-12DAC76872F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40100" y="1935163"/>
            <a:ext cx="41275" cy="4227512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5" name="Straight Connector 76">
            <a:extLst>
              <a:ext uri="{FF2B5EF4-FFF2-40B4-BE49-F238E27FC236}">
                <a16:creationId xmlns:a16="http://schemas.microsoft.com/office/drawing/2014/main" xmlns="" id="{FA7F069D-D5FA-44F1-87B9-B5DAEBC0F7F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870950" y="1762125"/>
            <a:ext cx="11113" cy="20002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xmlns="" id="{01DDD00A-96CB-4F76-8B0B-6F0243DF768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096000" y="1914525"/>
            <a:ext cx="38100" cy="424815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67" name="TextBox 61">
            <a:extLst>
              <a:ext uri="{FF2B5EF4-FFF2-40B4-BE49-F238E27FC236}">
                <a16:creationId xmlns:a16="http://schemas.microsoft.com/office/drawing/2014/main" xmlns="" id="{6D39775D-4A96-437D-A6D1-A207F736C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3425" y="1717675"/>
            <a:ext cx="439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104</a:t>
            </a:r>
            <a:endParaRPr lang="en-GB" altLang="en-US" sz="1000" b="1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xmlns="" id="{AA28F75C-E5BB-4304-B7EC-25804C9E2BA8}"/>
              </a:ext>
            </a:extLst>
          </p:cNvPr>
          <p:cNvSpPr txBox="1"/>
          <p:nvPr/>
        </p:nvSpPr>
        <p:spPr>
          <a:xfrm>
            <a:off x="9512300" y="1476375"/>
            <a:ext cx="7461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600" b="1" dirty="0">
                <a:ea typeface="ＭＳ Ｐゴシック" charset="-128"/>
              </a:rPr>
              <a:t>2024</a:t>
            </a:r>
            <a:endParaRPr lang="en-GB" sz="1050" b="1" dirty="0">
              <a:ea typeface="ＭＳ Ｐゴシック" charset="-128"/>
            </a:endParaRPr>
          </a:p>
        </p:txBody>
      </p:sp>
      <p:sp>
        <p:nvSpPr>
          <p:cNvPr id="85" name="Chevron 58">
            <a:extLst>
              <a:ext uri="{FF2B5EF4-FFF2-40B4-BE49-F238E27FC236}">
                <a16:creationId xmlns:a16="http://schemas.microsoft.com/office/drawing/2014/main" xmlns="" id="{C47C40FA-C826-4A4C-A3A6-295AE5DE2844}"/>
              </a:ext>
            </a:extLst>
          </p:cNvPr>
          <p:cNvSpPr/>
          <p:nvPr/>
        </p:nvSpPr>
        <p:spPr bwMode="auto">
          <a:xfrm>
            <a:off x="663575" y="2049463"/>
            <a:ext cx="1328738" cy="27305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2 </a:t>
            </a:r>
          </a:p>
        </p:txBody>
      </p:sp>
      <p:sp>
        <p:nvSpPr>
          <p:cNvPr id="170" name="Chevron 58">
            <a:extLst>
              <a:ext uri="{FF2B5EF4-FFF2-40B4-BE49-F238E27FC236}">
                <a16:creationId xmlns:a16="http://schemas.microsoft.com/office/drawing/2014/main" xmlns="" id="{DFA7DDDE-01C7-4F69-A2F7-A42029B456FD}"/>
              </a:ext>
            </a:extLst>
          </p:cNvPr>
          <p:cNvSpPr/>
          <p:nvPr/>
        </p:nvSpPr>
        <p:spPr bwMode="auto">
          <a:xfrm>
            <a:off x="5581650" y="4610100"/>
            <a:ext cx="3271838" cy="27305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3 (CT &amp; SA) </a:t>
            </a:r>
          </a:p>
        </p:txBody>
      </p:sp>
      <p:sp>
        <p:nvSpPr>
          <p:cNvPr id="171" name="Chevron 79">
            <a:extLst>
              <a:ext uri="{FF2B5EF4-FFF2-40B4-BE49-F238E27FC236}">
                <a16:creationId xmlns:a16="http://schemas.microsoft.com/office/drawing/2014/main" xmlns="" id="{E90FDCB6-13F4-4DC9-AACF-ABBD2A3C04D1}"/>
              </a:ext>
            </a:extLst>
          </p:cNvPr>
          <p:cNvSpPr/>
          <p:nvPr/>
        </p:nvSpPr>
        <p:spPr bwMode="auto">
          <a:xfrm>
            <a:off x="7558088" y="5011738"/>
            <a:ext cx="1865312" cy="1778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ea typeface="ＭＳ Ｐゴシック" charset="-128"/>
              </a:rPr>
              <a:t>ASN.1 &amp; Open APIs </a:t>
            </a:r>
          </a:p>
        </p:txBody>
      </p:sp>
      <p:sp>
        <p:nvSpPr>
          <p:cNvPr id="9273" name="TextBox 112">
            <a:extLst>
              <a:ext uri="{FF2B5EF4-FFF2-40B4-BE49-F238E27FC236}">
                <a16:creationId xmlns:a16="http://schemas.microsoft.com/office/drawing/2014/main" xmlns="" id="{56D97DD4-FA9D-4A18-B89C-E057DA2E0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1538" y="3402013"/>
            <a:ext cx="1377950" cy="369887"/>
          </a:xfrm>
          <a:prstGeom prst="rect">
            <a:avLst/>
          </a:prstGeom>
          <a:solidFill>
            <a:schemeClr val="bg1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Release 18</a:t>
            </a:r>
            <a:endParaRPr lang="en-GB" altLang="en-US" sz="1600" b="1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274" name="TextBox 112">
            <a:extLst>
              <a:ext uri="{FF2B5EF4-FFF2-40B4-BE49-F238E27FC236}">
                <a16:creationId xmlns:a16="http://schemas.microsoft.com/office/drawing/2014/main" xmlns="" id="{39327B84-4FB2-4751-B4FB-C81856D759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1538" y="2209800"/>
            <a:ext cx="1377950" cy="369888"/>
          </a:xfrm>
          <a:prstGeom prst="rect">
            <a:avLst/>
          </a:prstGeom>
          <a:solidFill>
            <a:schemeClr val="bg1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Release 17</a:t>
            </a:r>
            <a:endParaRPr lang="en-GB" altLang="en-US" sz="1600" b="1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FF17445-9C50-4985-8C96-7CA17FB4A449}"/>
              </a:ext>
            </a:extLst>
          </p:cNvPr>
          <p:cNvSpPr txBox="1"/>
          <p:nvPr/>
        </p:nvSpPr>
        <p:spPr>
          <a:xfrm>
            <a:off x="3190875" y="3725863"/>
            <a:ext cx="725488" cy="431800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50" dirty="0"/>
              <a:t>Content</a:t>
            </a:r>
            <a:br>
              <a:rPr lang="en-US" sz="1050" dirty="0"/>
            </a:br>
            <a:r>
              <a:rPr lang="en-US" sz="1050" dirty="0"/>
              <a:t>approval</a:t>
            </a:r>
          </a:p>
        </p:txBody>
      </p:sp>
      <p:cxnSp>
        <p:nvCxnSpPr>
          <p:cNvPr id="9276" name="Straight Connector 97">
            <a:extLst>
              <a:ext uri="{FF2B5EF4-FFF2-40B4-BE49-F238E27FC236}">
                <a16:creationId xmlns:a16="http://schemas.microsoft.com/office/drawing/2014/main" xmlns="" id="{2F35D921-C974-42E6-BFDF-55D664C86E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4563" y="5395913"/>
            <a:ext cx="9086850" cy="7937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3" name="Chevron 60">
            <a:extLst>
              <a:ext uri="{FF2B5EF4-FFF2-40B4-BE49-F238E27FC236}">
                <a16:creationId xmlns:a16="http://schemas.microsoft.com/office/drawing/2014/main" xmlns="" id="{B7441850-8346-43AF-A495-0530D650A69C}"/>
              </a:ext>
            </a:extLst>
          </p:cNvPr>
          <p:cNvSpPr/>
          <p:nvPr/>
        </p:nvSpPr>
        <p:spPr bwMode="auto">
          <a:xfrm>
            <a:off x="3149600" y="5810250"/>
            <a:ext cx="6607175" cy="2794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1 (no </a:t>
            </a:r>
            <a:r>
              <a:rPr lang="fr-FR" sz="1400" b="1" dirty="0" err="1">
                <a:ea typeface="ＭＳ Ｐゴシック" charset="-128"/>
              </a:rPr>
              <a:t>timeline</a:t>
            </a:r>
            <a:r>
              <a:rPr lang="fr-FR" sz="1400" b="1" dirty="0">
                <a:ea typeface="ＭＳ Ｐゴシック" charset="-128"/>
              </a:rPr>
              <a:t> </a:t>
            </a:r>
            <a:r>
              <a:rPr lang="fr-FR" sz="1400" b="1" dirty="0" err="1">
                <a:ea typeface="ＭＳ Ｐゴシック" charset="-128"/>
              </a:rPr>
              <a:t>defined</a:t>
            </a:r>
            <a:r>
              <a:rPr lang="fr-FR" sz="1400" b="1" dirty="0">
                <a:ea typeface="ＭＳ Ｐゴシック" charset="-128"/>
              </a:rPr>
              <a:t> </a:t>
            </a:r>
            <a:r>
              <a:rPr lang="fr-FR" sz="1400" b="1" dirty="0" err="1">
                <a:ea typeface="ＭＳ Ｐゴシック" charset="-128"/>
              </a:rPr>
              <a:t>yet</a:t>
            </a:r>
            <a:r>
              <a:rPr lang="fr-FR" sz="1400" b="1" dirty="0">
                <a:ea typeface="ＭＳ Ｐゴシック" charset="-128"/>
              </a:rPr>
              <a:t>)</a:t>
            </a:r>
          </a:p>
        </p:txBody>
      </p:sp>
      <p:sp>
        <p:nvSpPr>
          <p:cNvPr id="9278" name="TextBox 112">
            <a:extLst>
              <a:ext uri="{FF2B5EF4-FFF2-40B4-BE49-F238E27FC236}">
                <a16:creationId xmlns:a16="http://schemas.microsoft.com/office/drawing/2014/main" xmlns="" id="{44609CAF-782B-4089-8553-EAC89F8BB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700" y="5546725"/>
            <a:ext cx="1377950" cy="369888"/>
          </a:xfrm>
          <a:prstGeom prst="rect">
            <a:avLst/>
          </a:prstGeom>
          <a:solidFill>
            <a:schemeClr val="bg1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Release 19</a:t>
            </a:r>
            <a:endParaRPr lang="en-GB" altLang="en-US" sz="1600" b="1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AD099CE9-9167-42C0-84F9-7DC784D09A53}"/>
              </a:ext>
            </a:extLst>
          </p:cNvPr>
          <p:cNvCxnSpPr/>
          <p:nvPr/>
        </p:nvCxnSpPr>
        <p:spPr>
          <a:xfrm flipV="1">
            <a:off x="4339284" y="1744663"/>
            <a:ext cx="34925" cy="2928937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xmlns="" id="{70CE83A2-770C-4AAC-81E6-40AC89D5D114}"/>
              </a:ext>
            </a:extLst>
          </p:cNvPr>
          <p:cNvSpPr/>
          <p:nvPr/>
        </p:nvSpPr>
        <p:spPr>
          <a:xfrm>
            <a:off x="4284895" y="4673600"/>
            <a:ext cx="119062" cy="12858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281" name="TextBox 6">
            <a:extLst>
              <a:ext uri="{FF2B5EF4-FFF2-40B4-BE49-F238E27FC236}">
                <a16:creationId xmlns:a16="http://schemas.microsoft.com/office/drawing/2014/main" xmlns="" id="{8A4B3051-D385-4198-9BAA-3D9A95438F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684" y="4732338"/>
            <a:ext cx="5286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ja-JP" sz="1100"/>
              <a:t>today</a:t>
            </a:r>
          </a:p>
        </p:txBody>
      </p:sp>
      <p:sp>
        <p:nvSpPr>
          <p:cNvPr id="138" name="Chevron 79">
            <a:extLst>
              <a:ext uri="{FF2B5EF4-FFF2-40B4-BE49-F238E27FC236}">
                <a16:creationId xmlns:a16="http://schemas.microsoft.com/office/drawing/2014/main" xmlns="" id="{6DB76DF3-B9BD-4D04-9145-3F79ED9A23C0}"/>
              </a:ext>
            </a:extLst>
          </p:cNvPr>
          <p:cNvSpPr/>
          <p:nvPr/>
        </p:nvSpPr>
        <p:spPr bwMode="auto">
          <a:xfrm>
            <a:off x="2913063" y="2892425"/>
            <a:ext cx="1865312" cy="1778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ea typeface="ＭＳ Ｐゴシック" charset="-128"/>
              </a:rPr>
              <a:t>ASN.1 &amp; Open APIs </a:t>
            </a:r>
          </a:p>
        </p:txBody>
      </p:sp>
      <p:sp>
        <p:nvSpPr>
          <p:cNvPr id="145" name="Chevron 60">
            <a:extLst>
              <a:ext uri="{FF2B5EF4-FFF2-40B4-BE49-F238E27FC236}">
                <a16:creationId xmlns:a16="http://schemas.microsoft.com/office/drawing/2014/main" xmlns="" id="{7740FA5C-712F-446C-9012-B24904392AB4}"/>
              </a:ext>
            </a:extLst>
          </p:cNvPr>
          <p:cNvSpPr/>
          <p:nvPr/>
        </p:nvSpPr>
        <p:spPr bwMode="auto">
          <a:xfrm>
            <a:off x="1108075" y="3365500"/>
            <a:ext cx="2287588" cy="2794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1</a:t>
            </a:r>
          </a:p>
        </p:txBody>
      </p:sp>
      <p:sp>
        <p:nvSpPr>
          <p:cNvPr id="140" name="Chevron 58">
            <a:extLst>
              <a:ext uri="{FF2B5EF4-FFF2-40B4-BE49-F238E27FC236}">
                <a16:creationId xmlns:a16="http://schemas.microsoft.com/office/drawing/2014/main" xmlns="" id="{CA3DC342-2251-4192-AC50-14FE0C92FC0A}"/>
              </a:ext>
            </a:extLst>
          </p:cNvPr>
          <p:cNvSpPr/>
          <p:nvPr/>
        </p:nvSpPr>
        <p:spPr bwMode="auto">
          <a:xfrm>
            <a:off x="1292225" y="2573338"/>
            <a:ext cx="2797175" cy="27305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3 (CT &amp; SA) </a:t>
            </a:r>
          </a:p>
        </p:txBody>
      </p:sp>
      <p:sp>
        <p:nvSpPr>
          <p:cNvPr id="169" name="Chevron 60">
            <a:extLst>
              <a:ext uri="{FF2B5EF4-FFF2-40B4-BE49-F238E27FC236}">
                <a16:creationId xmlns:a16="http://schemas.microsoft.com/office/drawing/2014/main" xmlns="" id="{C1BD59BE-D136-4052-9E29-3FFFE27BF1C3}"/>
              </a:ext>
            </a:extLst>
          </p:cNvPr>
          <p:cNvSpPr/>
          <p:nvPr/>
        </p:nvSpPr>
        <p:spPr bwMode="auto">
          <a:xfrm>
            <a:off x="2684463" y="4243388"/>
            <a:ext cx="4098925" cy="27940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Stage 2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xmlns="" id="{A7C3F797-C884-432C-8C77-C31754F6377C}"/>
              </a:ext>
            </a:extLst>
          </p:cNvPr>
          <p:cNvSpPr txBox="1"/>
          <p:nvPr/>
        </p:nvSpPr>
        <p:spPr>
          <a:xfrm>
            <a:off x="2327275" y="3725863"/>
            <a:ext cx="703263" cy="415925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050" dirty="0"/>
              <a:t>Timeline</a:t>
            </a:r>
          </a:p>
          <a:p>
            <a:pPr algn="ctr">
              <a:defRPr/>
            </a:pPr>
            <a:r>
              <a:rPr lang="en-US" sz="1050" dirty="0"/>
              <a:t>approval</a:t>
            </a:r>
          </a:p>
        </p:txBody>
      </p:sp>
      <p:sp>
        <p:nvSpPr>
          <p:cNvPr id="71" name="Chevron 58">
            <a:extLst>
              <a:ext uri="{FF2B5EF4-FFF2-40B4-BE49-F238E27FC236}">
                <a16:creationId xmlns:a16="http://schemas.microsoft.com/office/drawing/2014/main" xmlns="" id="{59CB6E34-FB73-45D7-AD53-33A3C02F104A}"/>
              </a:ext>
            </a:extLst>
          </p:cNvPr>
          <p:cNvSpPr/>
          <p:nvPr/>
        </p:nvSpPr>
        <p:spPr bwMode="auto">
          <a:xfrm>
            <a:off x="3945732" y="2574019"/>
            <a:ext cx="838993" cy="273050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/>
          <a:p>
            <a:pPr algn="ctr">
              <a:defRPr/>
            </a:pPr>
            <a:r>
              <a:rPr lang="fr-FR" sz="800" b="1" dirty="0" smtClean="0">
                <a:ea typeface="ＭＳ Ｐゴシック" charset="-128"/>
              </a:rPr>
              <a:t>Exceptions</a:t>
            </a:r>
            <a:endParaRPr lang="fr-FR" sz="800" b="1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61023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17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2006600"/>
            <a:ext cx="10985090" cy="4133748"/>
          </a:xfrm>
          <a:noFill/>
        </p:spPr>
        <p:txBody>
          <a:bodyPr/>
          <a:lstStyle/>
          <a:p>
            <a:pPr marL="449263" indent="-449263"/>
            <a:r>
              <a:rPr lang="en-US" sz="2200" dirty="0" smtClean="0"/>
              <a:t>Rel-17 work has been functionally frozen at March 2022 TSGs. Work is only allowed based on exception sheets.</a:t>
            </a:r>
          </a:p>
          <a:p>
            <a:pPr marL="449263" indent="-449263"/>
            <a:endParaRPr lang="en-US" sz="2200" dirty="0" smtClean="0"/>
          </a:p>
          <a:p>
            <a:pPr marL="449263" indent="-449263"/>
            <a:r>
              <a:rPr lang="en-US" sz="2200" dirty="0" smtClean="0"/>
              <a:t>19 WI exceptions from SA3, SA4 and SA5 were approved at March SA plenary.</a:t>
            </a:r>
            <a:endParaRPr lang="en-US" sz="2200" dirty="0"/>
          </a:p>
          <a:p>
            <a:pPr marL="447675" indent="-447675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8048310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18 – Content Approved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789010"/>
            <a:ext cx="10985090" cy="4351338"/>
          </a:xfrm>
          <a:noFill/>
        </p:spPr>
        <p:txBody>
          <a:bodyPr/>
          <a:lstStyle/>
          <a:p>
            <a:pPr marL="447675" indent="-447675"/>
            <a:r>
              <a:rPr lang="en-US" sz="2000" dirty="0" smtClean="0"/>
              <a:t>Due to a large number of proposed Study Items, the SA2 Rel-18 Content was subject to prioritization at TSG SA level. </a:t>
            </a:r>
          </a:p>
          <a:p>
            <a:pPr marL="447675" indent="-447675"/>
            <a:r>
              <a:rPr lang="en-US" sz="2000" dirty="0" smtClean="0"/>
              <a:t>Prioritization preparations already started in June and September 2021.</a:t>
            </a:r>
          </a:p>
          <a:p>
            <a:pPr marL="447675" indent="-447675"/>
            <a:r>
              <a:rPr lang="en-US" sz="2000" dirty="0" smtClean="0"/>
              <a:t>In December 2021, prior to SA#94-e, a two day Rel-18 Prioritization Workshop was held, focusing on the proposed SA2 Study Items. The discussions then continued during SA#94-e.</a:t>
            </a:r>
          </a:p>
          <a:p>
            <a:pPr marL="447675" indent="-447675"/>
            <a:r>
              <a:rPr lang="en-US" sz="2000" dirty="0" smtClean="0"/>
              <a:t>A total of 28 new Rel-18 SA2 Study Items were approved at SA#94-e.</a:t>
            </a:r>
          </a:p>
          <a:p>
            <a:pPr marL="447675" indent="-447675"/>
            <a:r>
              <a:rPr lang="en-US" sz="2000" dirty="0" smtClean="0"/>
              <a:t>All other 3GPP SA WGs indicated that they are either not in need of prioritization for Rel-18 items or could handle the related discussions locally.</a:t>
            </a:r>
          </a:p>
          <a:p>
            <a:pPr marL="447675" indent="-447675"/>
            <a:r>
              <a:rPr lang="en-US" sz="2000" dirty="0" smtClean="0"/>
              <a:t>The approved content was also discussed during a joint session between SA, RAN and CT.</a:t>
            </a:r>
          </a:p>
        </p:txBody>
      </p:sp>
    </p:spTree>
    <p:extLst>
      <p:ext uri="{BB962C8B-B14F-4D97-AF65-F5344CB8AC3E}">
        <p14:creationId xmlns:p14="http://schemas.microsoft.com/office/powerpoint/2010/main" val="32846475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6695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45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Group Status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789010"/>
            <a:ext cx="10341623" cy="4351338"/>
          </a:xfrm>
          <a:noFill/>
        </p:spPr>
        <p:txBody>
          <a:bodyPr/>
          <a:lstStyle/>
          <a:p>
            <a:pPr marL="447675" indent="-447675"/>
            <a:r>
              <a:rPr lang="en-US" sz="2400" dirty="0" smtClean="0"/>
              <a:t>SA1 has completed its work on Rel-18 and has started work on Rel-19. An initial set of 6 new Rel-19 Study Items were approved at SA#95-e.</a:t>
            </a:r>
            <a:endParaRPr lang="en-US" sz="2000" dirty="0" smtClean="0"/>
          </a:p>
          <a:p>
            <a:pPr marL="447675" indent="-447675"/>
            <a:r>
              <a:rPr lang="en-US" sz="2400" dirty="0" smtClean="0"/>
              <a:t>SA2 and SA6 are mainly working on Rel-18 items now.</a:t>
            </a:r>
          </a:p>
          <a:p>
            <a:pPr marL="447675" indent="-447675"/>
            <a:r>
              <a:rPr lang="en-US" sz="2400" dirty="0" smtClean="0"/>
              <a:t>SA3, SA4 and SA5 all have still some items open from Rel-17, related exceptions were approved at SA#95-e. Work on Rel-18 is progressing in all the groups in parallel and as main focus.</a:t>
            </a:r>
          </a:p>
          <a:p>
            <a:pPr marL="447675" indent="-447675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84946469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Rel-19 SA1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 Approved SIDs: </a:t>
            </a:r>
          </a:p>
          <a:p>
            <a:pPr lvl="1"/>
            <a:r>
              <a:rPr lang="en-US" sz="1800" dirty="0"/>
              <a:t> </a:t>
            </a:r>
            <a:r>
              <a:rPr lang="en-US" sz="1800" dirty="0" smtClean="0"/>
              <a:t>AI/ML Model Transfer Phase 2</a:t>
            </a:r>
          </a:p>
          <a:p>
            <a:pPr lvl="1"/>
            <a:r>
              <a:rPr lang="en-US" sz="1800" dirty="0"/>
              <a:t> </a:t>
            </a:r>
            <a:r>
              <a:rPr lang="en-US" sz="1800" dirty="0" smtClean="0"/>
              <a:t>Integrated Sensing and Communication</a:t>
            </a:r>
          </a:p>
          <a:p>
            <a:pPr lvl="1"/>
            <a:r>
              <a:rPr lang="en-US" sz="1800" dirty="0"/>
              <a:t> </a:t>
            </a:r>
            <a:r>
              <a:rPr lang="en-US" sz="1800" dirty="0" smtClean="0"/>
              <a:t>Ambient power-enabled </a:t>
            </a:r>
            <a:r>
              <a:rPr lang="en-US" sz="1800" dirty="0" err="1" smtClean="0"/>
              <a:t>IoT</a:t>
            </a:r>
            <a:endParaRPr lang="en-US" sz="1800" dirty="0" smtClean="0"/>
          </a:p>
          <a:p>
            <a:pPr lvl="1"/>
            <a:r>
              <a:rPr lang="en-US" sz="1800" dirty="0"/>
              <a:t> </a:t>
            </a:r>
            <a:r>
              <a:rPr lang="en-US" sz="1800" dirty="0" smtClean="0"/>
              <a:t>Study on Network Sharing Aspects</a:t>
            </a:r>
          </a:p>
          <a:p>
            <a:pPr lvl="1"/>
            <a:r>
              <a:rPr lang="en-US" sz="1800" dirty="0" smtClean="0"/>
              <a:t> FRMCS (Railways) Phase 3</a:t>
            </a:r>
          </a:p>
          <a:p>
            <a:pPr lvl="1"/>
            <a:r>
              <a:rPr lang="en-US" sz="1800" dirty="0"/>
              <a:t> </a:t>
            </a:r>
            <a:r>
              <a:rPr lang="en-US" sz="1800" dirty="0" smtClean="0"/>
              <a:t>Localized Mobile </a:t>
            </a:r>
            <a:r>
              <a:rPr lang="en-US" sz="1800" dirty="0" err="1" smtClean="0"/>
              <a:t>Metaverse</a:t>
            </a:r>
            <a:r>
              <a:rPr lang="en-US" sz="1800" dirty="0" smtClean="0"/>
              <a:t> Scenarios</a:t>
            </a:r>
          </a:p>
          <a:p>
            <a:pPr lvl="1"/>
            <a:r>
              <a:rPr lang="en-US" sz="1800" dirty="0" smtClean="0"/>
              <a:t>(about 10 to 15 more under discussion in SA1)</a:t>
            </a:r>
          </a:p>
          <a:p>
            <a:pPr marL="457200" lvl="1" indent="0">
              <a:buNone/>
            </a:pPr>
            <a:endParaRPr lang="en-US" sz="1800" dirty="0" smtClean="0"/>
          </a:p>
          <a:p>
            <a:pPr marL="358775" indent="-358775"/>
            <a:r>
              <a:rPr lang="en-US" sz="2000" dirty="0" smtClean="0"/>
              <a:t>For SA#96 (June 2022) a discussion is planned on how to progress and coordinate Rel-19, especially how to improve inter-WG/TSG dependencies. All companies are invited to bring related discussion papers. Note that his discussion will </a:t>
            </a:r>
            <a:r>
              <a:rPr lang="en-US" sz="2000" i="1" dirty="0" smtClean="0"/>
              <a:t>not</a:t>
            </a:r>
            <a:r>
              <a:rPr lang="en-US" sz="2000" dirty="0" smtClean="0"/>
              <a:t> be on the official Rel-19 timeline, which will be approved later.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204023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54637</TotalTime>
  <Words>932</Words>
  <Application>Microsoft Office PowerPoint</Application>
  <PresentationFormat>Widescreen</PresentationFormat>
  <Paragraphs>131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Malgun Gothic</vt:lpstr>
      <vt:lpstr>MS PGothic</vt:lpstr>
      <vt:lpstr>MS PGothic</vt:lpstr>
      <vt:lpstr>Arial</vt:lpstr>
      <vt:lpstr>Calibri</vt:lpstr>
      <vt:lpstr>Calibri Light</vt:lpstr>
      <vt:lpstr>Times New Roman</vt:lpstr>
      <vt:lpstr>Office Theme</vt:lpstr>
      <vt:lpstr>3GPP TSG SA  Management Report</vt:lpstr>
      <vt:lpstr>TSG SA Dates</vt:lpstr>
      <vt:lpstr>TSG SA Officials</vt:lpstr>
      <vt:lpstr>Timeline &amp; Releases (SA View)</vt:lpstr>
      <vt:lpstr>Release 17</vt:lpstr>
      <vt:lpstr>Release 18 – Content Approved</vt:lpstr>
      <vt:lpstr>PowerPoint Presentation</vt:lpstr>
      <vt:lpstr>Working Group Status</vt:lpstr>
      <vt:lpstr>Rel-19 SA1 Work</vt:lpstr>
      <vt:lpstr>Cross TSG and SA Internal Coordination</vt:lpstr>
      <vt:lpstr>For PCG Information</vt:lpstr>
      <vt:lpstr>For PCG Action</vt:lpstr>
      <vt:lpstr>Acknowledgements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949</cp:revision>
  <dcterms:created xsi:type="dcterms:W3CDTF">2010-02-05T13:52:04Z</dcterms:created>
  <dcterms:modified xsi:type="dcterms:W3CDTF">2022-04-20T11:47:10Z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1649836776</vt:lpwstr>
  </property>
</Properties>
</file>