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1193" r:id="rId2"/>
    <p:sldId id="1207" r:id="rId3"/>
    <p:sldId id="610" r:id="rId4"/>
    <p:sldId id="1196" r:id="rId5"/>
    <p:sldId id="1190" r:id="rId6"/>
    <p:sldId id="1215" r:id="rId7"/>
    <p:sldId id="1214" r:id="rId8"/>
    <p:sldId id="1216" r:id="rId9"/>
    <p:sldId id="1195" r:id="rId10"/>
    <p:sldId id="632" r:id="rId11"/>
    <p:sldId id="1197" r:id="rId12"/>
    <p:sldId id="1203" r:id="rId13"/>
    <p:sldId id="1202" r:id="rId14"/>
    <p:sldId id="1206" r:id="rId15"/>
    <p:sldId id="257" r:id="rId16"/>
    <p:sldId id="1235" r:id="rId17"/>
    <p:sldId id="1234" r:id="rId18"/>
    <p:sldId id="267" r:id="rId19"/>
    <p:sldId id="1179" r:id="rId20"/>
    <p:sldId id="1233" r:id="rId21"/>
    <p:sldId id="472" r:id="rId22"/>
    <p:sldId id="1191" r:id="rId23"/>
    <p:sldId id="1227" r:id="rId24"/>
    <p:sldId id="470" r:id="rId25"/>
    <p:sldId id="642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4768B0-F5B8-4367-810D-022C6AE487F3}" type="doc">
      <dgm:prSet loTypeId="urn:microsoft.com/office/officeart/2018/2/layout/IconCircleList" loCatId="icon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711D19B-EF96-4580-AA11-A35C792C8A6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b="1" dirty="0"/>
            <a:t>Understanding what 5G and related technologies can do for Media</a:t>
          </a:r>
          <a:endParaRPr lang="en-US" sz="1800" dirty="0"/>
        </a:p>
      </dgm:t>
    </dgm:pt>
    <dgm:pt modelId="{DEBFB14D-1E6A-4296-A06E-74420046330A}" type="parTrans" cxnId="{A242EEB8-C2F2-4D31-BC64-357A6BDDC3E3}">
      <dgm:prSet/>
      <dgm:spPr/>
      <dgm:t>
        <a:bodyPr/>
        <a:lstStyle/>
        <a:p>
          <a:endParaRPr lang="en-US"/>
        </a:p>
      </dgm:t>
    </dgm:pt>
    <dgm:pt modelId="{E42AB6BF-89D7-4708-A38F-DA284C20C989}" type="sibTrans" cxnId="{A242EEB8-C2F2-4D31-BC64-357A6BDDC3E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1622419-8E80-4760-AB39-F3245987A3E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b="1" dirty="0"/>
            <a:t>Developing Use cases, Requirements, Commercial propositions</a:t>
          </a:r>
          <a:endParaRPr lang="en-US" sz="1800" dirty="0"/>
        </a:p>
      </dgm:t>
    </dgm:pt>
    <dgm:pt modelId="{96F17A39-471A-4915-8C62-35554D3D9DC0}" type="parTrans" cxnId="{AAE37C19-34CB-47FF-BDF0-DE5406B12347}">
      <dgm:prSet/>
      <dgm:spPr/>
      <dgm:t>
        <a:bodyPr/>
        <a:lstStyle/>
        <a:p>
          <a:endParaRPr lang="en-US"/>
        </a:p>
      </dgm:t>
    </dgm:pt>
    <dgm:pt modelId="{7A3EAF88-D8AD-42B2-A685-A981DC5AB14E}" type="sibTrans" cxnId="{AAE37C19-34CB-47FF-BDF0-DE5406B1234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974B5E6-4A0D-44D5-B036-9E9832A6FB4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b="1" dirty="0"/>
            <a:t>Influencing standards and making them understandable by the Media community</a:t>
          </a:r>
          <a:endParaRPr lang="en-US" sz="1800" dirty="0"/>
        </a:p>
      </dgm:t>
    </dgm:pt>
    <dgm:pt modelId="{6D72CEB3-A7DB-47C4-A576-15AF1ED3702C}" type="parTrans" cxnId="{639E9609-7D9B-4357-A786-712CE686E726}">
      <dgm:prSet/>
      <dgm:spPr/>
      <dgm:t>
        <a:bodyPr/>
        <a:lstStyle/>
        <a:p>
          <a:endParaRPr lang="en-US"/>
        </a:p>
      </dgm:t>
    </dgm:pt>
    <dgm:pt modelId="{B87DEE45-7582-43C8-AAA2-446DAD43C7A2}" type="sibTrans" cxnId="{639E9609-7D9B-4357-A786-712CE686E72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D365167-970A-4573-8137-BEC18DB3149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b="1" dirty="0"/>
            <a:t>Steps towards implementing standards, trials and deployments</a:t>
          </a:r>
          <a:endParaRPr lang="en-US" sz="1800" dirty="0"/>
        </a:p>
      </dgm:t>
    </dgm:pt>
    <dgm:pt modelId="{15DC2F10-E2CB-457B-8F93-CD340D42C262}" type="parTrans" cxnId="{946AD031-707F-4CBE-8907-66A1BB98378E}">
      <dgm:prSet/>
      <dgm:spPr/>
      <dgm:t>
        <a:bodyPr/>
        <a:lstStyle/>
        <a:p>
          <a:endParaRPr lang="en-US"/>
        </a:p>
      </dgm:t>
    </dgm:pt>
    <dgm:pt modelId="{4DE12A1C-9463-4663-90EB-3852D070D67E}" type="sibTrans" cxnId="{946AD031-707F-4CBE-8907-66A1BB98378E}">
      <dgm:prSet/>
      <dgm:spPr/>
      <dgm:t>
        <a:bodyPr/>
        <a:lstStyle/>
        <a:p>
          <a:endParaRPr lang="en-US"/>
        </a:p>
      </dgm:t>
    </dgm:pt>
    <dgm:pt modelId="{C164DECE-DD3A-4969-AFF9-E14757A10F2D}" type="pres">
      <dgm:prSet presAssocID="{194768B0-F5B8-4367-810D-022C6AE487F3}" presName="root" presStyleCnt="0">
        <dgm:presLayoutVars>
          <dgm:dir/>
          <dgm:resizeHandles val="exact"/>
        </dgm:presLayoutVars>
      </dgm:prSet>
      <dgm:spPr/>
    </dgm:pt>
    <dgm:pt modelId="{B3186E19-FDC8-4812-9750-36C9F26DD774}" type="pres">
      <dgm:prSet presAssocID="{194768B0-F5B8-4367-810D-022C6AE487F3}" presName="container" presStyleCnt="0">
        <dgm:presLayoutVars>
          <dgm:dir/>
          <dgm:resizeHandles val="exact"/>
        </dgm:presLayoutVars>
      </dgm:prSet>
      <dgm:spPr/>
    </dgm:pt>
    <dgm:pt modelId="{692251E9-770D-4241-ACDC-90F988F82BB5}" type="pres">
      <dgm:prSet presAssocID="{8711D19B-EF96-4580-AA11-A35C792C8A61}" presName="compNode" presStyleCnt="0"/>
      <dgm:spPr/>
    </dgm:pt>
    <dgm:pt modelId="{6B54E475-C449-435B-8CDC-686EDC8D36D6}" type="pres">
      <dgm:prSet presAssocID="{8711D19B-EF96-4580-AA11-A35C792C8A61}" presName="iconBgRect" presStyleLbl="bgShp" presStyleIdx="0" presStyleCnt="4"/>
      <dgm:spPr>
        <a:noFill/>
        <a:ln w="38100">
          <a:solidFill>
            <a:srgbClr val="00A0D2"/>
          </a:solidFill>
        </a:ln>
      </dgm:spPr>
    </dgm:pt>
    <dgm:pt modelId="{D33DF8CB-57D5-4096-9326-0284091F60C7}" type="pres">
      <dgm:prSet presAssocID="{8711D19B-EF96-4580-AA11-A35C792C8A6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5B3C6CAB-3BA9-4978-93FF-09677CF405DD}" type="pres">
      <dgm:prSet presAssocID="{8711D19B-EF96-4580-AA11-A35C792C8A61}" presName="spaceRect" presStyleCnt="0"/>
      <dgm:spPr/>
    </dgm:pt>
    <dgm:pt modelId="{804D6F27-8994-4301-9589-BCDE80779B79}" type="pres">
      <dgm:prSet presAssocID="{8711D19B-EF96-4580-AA11-A35C792C8A61}" presName="textRect" presStyleLbl="revTx" presStyleIdx="0" presStyleCnt="4">
        <dgm:presLayoutVars>
          <dgm:chMax val="1"/>
          <dgm:chPref val="1"/>
        </dgm:presLayoutVars>
      </dgm:prSet>
      <dgm:spPr/>
    </dgm:pt>
    <dgm:pt modelId="{EC9FE881-CF5A-47BC-8258-E66D7FBA1612}" type="pres">
      <dgm:prSet presAssocID="{E42AB6BF-89D7-4708-A38F-DA284C20C989}" presName="sibTrans" presStyleLbl="sibTrans2D1" presStyleIdx="0" presStyleCnt="0"/>
      <dgm:spPr/>
    </dgm:pt>
    <dgm:pt modelId="{6ED28DE5-CD1E-4343-80E0-E308F6965B24}" type="pres">
      <dgm:prSet presAssocID="{21622419-8E80-4760-AB39-F3245987A3EF}" presName="compNode" presStyleCnt="0"/>
      <dgm:spPr/>
    </dgm:pt>
    <dgm:pt modelId="{1E7B08F8-B61B-449C-9CED-08155A89198C}" type="pres">
      <dgm:prSet presAssocID="{21622419-8E80-4760-AB39-F3245987A3EF}" presName="iconBgRect" presStyleLbl="bgShp" presStyleIdx="1" presStyleCnt="4"/>
      <dgm:spPr>
        <a:xfrm>
          <a:off x="4735395" y="374646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gm:spPr>
    </dgm:pt>
    <dgm:pt modelId="{8142E504-FE9B-46C3-94CF-706EF6BBDD06}" type="pres">
      <dgm:prSet presAssocID="{21622419-8E80-4760-AB39-F3245987A3E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E255F78D-E492-4E81-8BB3-B009514C43A1}" type="pres">
      <dgm:prSet presAssocID="{21622419-8E80-4760-AB39-F3245987A3EF}" presName="spaceRect" presStyleCnt="0"/>
      <dgm:spPr/>
    </dgm:pt>
    <dgm:pt modelId="{7E1E996B-C438-4200-92D8-29370AFFA6C1}" type="pres">
      <dgm:prSet presAssocID="{21622419-8E80-4760-AB39-F3245987A3EF}" presName="textRect" presStyleLbl="revTx" presStyleIdx="1" presStyleCnt="4">
        <dgm:presLayoutVars>
          <dgm:chMax val="1"/>
          <dgm:chPref val="1"/>
        </dgm:presLayoutVars>
      </dgm:prSet>
      <dgm:spPr/>
    </dgm:pt>
    <dgm:pt modelId="{F23F3D0D-2B58-4717-971A-11531BE5506D}" type="pres">
      <dgm:prSet presAssocID="{7A3EAF88-D8AD-42B2-A685-A981DC5AB14E}" presName="sibTrans" presStyleLbl="sibTrans2D1" presStyleIdx="0" presStyleCnt="0"/>
      <dgm:spPr/>
    </dgm:pt>
    <dgm:pt modelId="{AB5E3256-9FF5-4820-8860-0FEE24A7D043}" type="pres">
      <dgm:prSet presAssocID="{D974B5E6-4A0D-44D5-B036-9E9832A6FB48}" presName="compNode" presStyleCnt="0"/>
      <dgm:spPr/>
    </dgm:pt>
    <dgm:pt modelId="{112AB457-A273-4A28-8E2A-B62B10787DBB}" type="pres">
      <dgm:prSet presAssocID="{D974B5E6-4A0D-44D5-B036-9E9832A6FB48}" presName="iconBgRect" presStyleLbl="bgShp" presStyleIdx="2" presStyleCnt="4"/>
      <dgm:spPr>
        <a:xfrm>
          <a:off x="181661" y="2140092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gm:spPr>
    </dgm:pt>
    <dgm:pt modelId="{C21F5673-A1EB-44C6-B227-E8BFED6C56DE}" type="pres">
      <dgm:prSet presAssocID="{D974B5E6-4A0D-44D5-B036-9E9832A6FB4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C4F1AFC4-8C21-4A79-B9AC-D3582FF0D649}" type="pres">
      <dgm:prSet presAssocID="{D974B5E6-4A0D-44D5-B036-9E9832A6FB48}" presName="spaceRect" presStyleCnt="0"/>
      <dgm:spPr/>
    </dgm:pt>
    <dgm:pt modelId="{EAF14BCD-A36C-4CAA-9B66-A1A39FCD2615}" type="pres">
      <dgm:prSet presAssocID="{D974B5E6-4A0D-44D5-B036-9E9832A6FB48}" presName="textRect" presStyleLbl="revTx" presStyleIdx="2" presStyleCnt="4">
        <dgm:presLayoutVars>
          <dgm:chMax val="1"/>
          <dgm:chPref val="1"/>
        </dgm:presLayoutVars>
      </dgm:prSet>
      <dgm:spPr/>
    </dgm:pt>
    <dgm:pt modelId="{E0195976-360C-4810-8B52-0C92FB446F57}" type="pres">
      <dgm:prSet presAssocID="{B87DEE45-7582-43C8-AAA2-446DAD43C7A2}" presName="sibTrans" presStyleLbl="sibTrans2D1" presStyleIdx="0" presStyleCnt="0"/>
      <dgm:spPr/>
    </dgm:pt>
    <dgm:pt modelId="{DA7A2C79-DDF0-4665-8B4F-ABAC67D178BC}" type="pres">
      <dgm:prSet presAssocID="{1D365167-970A-4573-8137-BEC18DB31497}" presName="compNode" presStyleCnt="0"/>
      <dgm:spPr/>
    </dgm:pt>
    <dgm:pt modelId="{2598CE67-18F1-472F-9350-6A617F5CF2E5}" type="pres">
      <dgm:prSet presAssocID="{1D365167-970A-4573-8137-BEC18DB31497}" presName="iconBgRect" presStyleLbl="bgShp" presStyleIdx="3" presStyleCnt="4"/>
      <dgm:spPr>
        <a:xfrm>
          <a:off x="4735395" y="2140092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gm:spPr>
    </dgm:pt>
    <dgm:pt modelId="{2EC5A906-A228-4122-883D-3AB8A4CFC002}" type="pres">
      <dgm:prSet presAssocID="{1D365167-970A-4573-8137-BEC18DB3149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2080C870-D721-4051-BF51-F2BD19D5CEA6}" type="pres">
      <dgm:prSet presAssocID="{1D365167-970A-4573-8137-BEC18DB31497}" presName="spaceRect" presStyleCnt="0"/>
      <dgm:spPr/>
    </dgm:pt>
    <dgm:pt modelId="{A1ACBDBF-5BA1-4593-8C7C-8CFDE7B8A2CD}" type="pres">
      <dgm:prSet presAssocID="{1D365167-970A-4573-8137-BEC18DB3149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639E9609-7D9B-4357-A786-712CE686E726}" srcId="{194768B0-F5B8-4367-810D-022C6AE487F3}" destId="{D974B5E6-4A0D-44D5-B036-9E9832A6FB48}" srcOrd="2" destOrd="0" parTransId="{6D72CEB3-A7DB-47C4-A576-15AF1ED3702C}" sibTransId="{B87DEE45-7582-43C8-AAA2-446DAD43C7A2}"/>
    <dgm:cxn modelId="{97AFF917-494B-49DE-8996-2AE2FFFA00C5}" type="presOf" srcId="{8711D19B-EF96-4580-AA11-A35C792C8A61}" destId="{804D6F27-8994-4301-9589-BCDE80779B79}" srcOrd="0" destOrd="0" presId="urn:microsoft.com/office/officeart/2018/2/layout/IconCircleList"/>
    <dgm:cxn modelId="{AAE37C19-34CB-47FF-BDF0-DE5406B12347}" srcId="{194768B0-F5B8-4367-810D-022C6AE487F3}" destId="{21622419-8E80-4760-AB39-F3245987A3EF}" srcOrd="1" destOrd="0" parTransId="{96F17A39-471A-4915-8C62-35554D3D9DC0}" sibTransId="{7A3EAF88-D8AD-42B2-A685-A981DC5AB14E}"/>
    <dgm:cxn modelId="{D585BE1D-A12F-4C3E-87B4-A225D138B3E7}" type="presOf" srcId="{E42AB6BF-89D7-4708-A38F-DA284C20C989}" destId="{EC9FE881-CF5A-47BC-8258-E66D7FBA1612}" srcOrd="0" destOrd="0" presId="urn:microsoft.com/office/officeart/2018/2/layout/IconCircleList"/>
    <dgm:cxn modelId="{946AD031-707F-4CBE-8907-66A1BB98378E}" srcId="{194768B0-F5B8-4367-810D-022C6AE487F3}" destId="{1D365167-970A-4573-8137-BEC18DB31497}" srcOrd="3" destOrd="0" parTransId="{15DC2F10-E2CB-457B-8F93-CD340D42C262}" sibTransId="{4DE12A1C-9463-4663-90EB-3852D070D67E}"/>
    <dgm:cxn modelId="{ED028055-EC82-4841-83DB-CF8FA3881D36}" type="presOf" srcId="{D974B5E6-4A0D-44D5-B036-9E9832A6FB48}" destId="{EAF14BCD-A36C-4CAA-9B66-A1A39FCD2615}" srcOrd="0" destOrd="0" presId="urn:microsoft.com/office/officeart/2018/2/layout/IconCircleList"/>
    <dgm:cxn modelId="{A7EC5E8A-6087-4C93-A038-F6013576E7CF}" type="presOf" srcId="{1D365167-970A-4573-8137-BEC18DB31497}" destId="{A1ACBDBF-5BA1-4593-8C7C-8CFDE7B8A2CD}" srcOrd="0" destOrd="0" presId="urn:microsoft.com/office/officeart/2018/2/layout/IconCircleList"/>
    <dgm:cxn modelId="{721C6DB2-9E07-4B90-8549-4CCCD316CB7F}" type="presOf" srcId="{7A3EAF88-D8AD-42B2-A685-A981DC5AB14E}" destId="{F23F3D0D-2B58-4717-971A-11531BE5506D}" srcOrd="0" destOrd="0" presId="urn:microsoft.com/office/officeart/2018/2/layout/IconCircleList"/>
    <dgm:cxn modelId="{A242EEB8-C2F2-4D31-BC64-357A6BDDC3E3}" srcId="{194768B0-F5B8-4367-810D-022C6AE487F3}" destId="{8711D19B-EF96-4580-AA11-A35C792C8A61}" srcOrd="0" destOrd="0" parTransId="{DEBFB14D-1E6A-4296-A06E-74420046330A}" sibTransId="{E42AB6BF-89D7-4708-A38F-DA284C20C989}"/>
    <dgm:cxn modelId="{9F4063DE-3DDC-4FA3-BE86-987099927970}" type="presOf" srcId="{194768B0-F5B8-4367-810D-022C6AE487F3}" destId="{C164DECE-DD3A-4969-AFF9-E14757A10F2D}" srcOrd="0" destOrd="0" presId="urn:microsoft.com/office/officeart/2018/2/layout/IconCircleList"/>
    <dgm:cxn modelId="{5CFEE5E2-37CF-499E-A3BD-204F6CAF2A6F}" type="presOf" srcId="{21622419-8E80-4760-AB39-F3245987A3EF}" destId="{7E1E996B-C438-4200-92D8-29370AFFA6C1}" srcOrd="0" destOrd="0" presId="urn:microsoft.com/office/officeart/2018/2/layout/IconCircleList"/>
    <dgm:cxn modelId="{4E9499E6-AB5B-4CE0-9A00-D69DA46E0BD9}" type="presOf" srcId="{B87DEE45-7582-43C8-AAA2-446DAD43C7A2}" destId="{E0195976-360C-4810-8B52-0C92FB446F57}" srcOrd="0" destOrd="0" presId="urn:microsoft.com/office/officeart/2018/2/layout/IconCircleList"/>
    <dgm:cxn modelId="{27EEE466-5376-49DA-B58D-72F76F6F364B}" type="presParOf" srcId="{C164DECE-DD3A-4969-AFF9-E14757A10F2D}" destId="{B3186E19-FDC8-4812-9750-36C9F26DD774}" srcOrd="0" destOrd="0" presId="urn:microsoft.com/office/officeart/2018/2/layout/IconCircleList"/>
    <dgm:cxn modelId="{119E8EB5-56F7-40B6-B5A5-AAFB45478170}" type="presParOf" srcId="{B3186E19-FDC8-4812-9750-36C9F26DD774}" destId="{692251E9-770D-4241-ACDC-90F988F82BB5}" srcOrd="0" destOrd="0" presId="urn:microsoft.com/office/officeart/2018/2/layout/IconCircleList"/>
    <dgm:cxn modelId="{4FD0DAD7-6E7E-4F46-9BEF-6D2EB54BEB12}" type="presParOf" srcId="{692251E9-770D-4241-ACDC-90F988F82BB5}" destId="{6B54E475-C449-435B-8CDC-686EDC8D36D6}" srcOrd="0" destOrd="0" presId="urn:microsoft.com/office/officeart/2018/2/layout/IconCircleList"/>
    <dgm:cxn modelId="{CB8ADBBA-8522-4F27-B354-673C33B710B5}" type="presParOf" srcId="{692251E9-770D-4241-ACDC-90F988F82BB5}" destId="{D33DF8CB-57D5-4096-9326-0284091F60C7}" srcOrd="1" destOrd="0" presId="urn:microsoft.com/office/officeart/2018/2/layout/IconCircleList"/>
    <dgm:cxn modelId="{C9DCC614-39CF-4D38-AF5D-8C199A39F252}" type="presParOf" srcId="{692251E9-770D-4241-ACDC-90F988F82BB5}" destId="{5B3C6CAB-3BA9-4978-93FF-09677CF405DD}" srcOrd="2" destOrd="0" presId="urn:microsoft.com/office/officeart/2018/2/layout/IconCircleList"/>
    <dgm:cxn modelId="{11D49AA6-F07F-4FA3-8622-838B511FB989}" type="presParOf" srcId="{692251E9-770D-4241-ACDC-90F988F82BB5}" destId="{804D6F27-8994-4301-9589-BCDE80779B79}" srcOrd="3" destOrd="0" presId="urn:microsoft.com/office/officeart/2018/2/layout/IconCircleList"/>
    <dgm:cxn modelId="{FBEE287B-5006-40C1-BC09-965E9B872846}" type="presParOf" srcId="{B3186E19-FDC8-4812-9750-36C9F26DD774}" destId="{EC9FE881-CF5A-47BC-8258-E66D7FBA1612}" srcOrd="1" destOrd="0" presId="urn:microsoft.com/office/officeart/2018/2/layout/IconCircleList"/>
    <dgm:cxn modelId="{09091FF7-8A43-4D43-8700-0F66EBBE650E}" type="presParOf" srcId="{B3186E19-FDC8-4812-9750-36C9F26DD774}" destId="{6ED28DE5-CD1E-4343-80E0-E308F6965B24}" srcOrd="2" destOrd="0" presId="urn:microsoft.com/office/officeart/2018/2/layout/IconCircleList"/>
    <dgm:cxn modelId="{5D9EBC40-E5C3-4FC5-9340-B3EACDE3CEE3}" type="presParOf" srcId="{6ED28DE5-CD1E-4343-80E0-E308F6965B24}" destId="{1E7B08F8-B61B-449C-9CED-08155A89198C}" srcOrd="0" destOrd="0" presId="urn:microsoft.com/office/officeart/2018/2/layout/IconCircleList"/>
    <dgm:cxn modelId="{65CD7138-625C-4CAB-A7DB-5113EA353B1D}" type="presParOf" srcId="{6ED28DE5-CD1E-4343-80E0-E308F6965B24}" destId="{8142E504-FE9B-46C3-94CF-706EF6BBDD06}" srcOrd="1" destOrd="0" presId="urn:microsoft.com/office/officeart/2018/2/layout/IconCircleList"/>
    <dgm:cxn modelId="{4BF00B4C-44EF-4A11-9634-C4DFD48AF468}" type="presParOf" srcId="{6ED28DE5-CD1E-4343-80E0-E308F6965B24}" destId="{E255F78D-E492-4E81-8BB3-B009514C43A1}" srcOrd="2" destOrd="0" presId="urn:microsoft.com/office/officeart/2018/2/layout/IconCircleList"/>
    <dgm:cxn modelId="{76A012E1-815F-4708-90A3-4367FE511763}" type="presParOf" srcId="{6ED28DE5-CD1E-4343-80E0-E308F6965B24}" destId="{7E1E996B-C438-4200-92D8-29370AFFA6C1}" srcOrd="3" destOrd="0" presId="urn:microsoft.com/office/officeart/2018/2/layout/IconCircleList"/>
    <dgm:cxn modelId="{67DBEBDB-6EA1-4F2C-86CF-3AC16D39B08B}" type="presParOf" srcId="{B3186E19-FDC8-4812-9750-36C9F26DD774}" destId="{F23F3D0D-2B58-4717-971A-11531BE5506D}" srcOrd="3" destOrd="0" presId="urn:microsoft.com/office/officeart/2018/2/layout/IconCircleList"/>
    <dgm:cxn modelId="{4AF5759A-5837-4423-A6DE-28D1EC13CA4F}" type="presParOf" srcId="{B3186E19-FDC8-4812-9750-36C9F26DD774}" destId="{AB5E3256-9FF5-4820-8860-0FEE24A7D043}" srcOrd="4" destOrd="0" presId="urn:microsoft.com/office/officeart/2018/2/layout/IconCircleList"/>
    <dgm:cxn modelId="{FDE43717-D55C-4952-A5C2-4E9E4A706E1E}" type="presParOf" srcId="{AB5E3256-9FF5-4820-8860-0FEE24A7D043}" destId="{112AB457-A273-4A28-8E2A-B62B10787DBB}" srcOrd="0" destOrd="0" presId="urn:microsoft.com/office/officeart/2018/2/layout/IconCircleList"/>
    <dgm:cxn modelId="{8B29A906-BF9B-45AA-9B97-AE7364D551C2}" type="presParOf" srcId="{AB5E3256-9FF5-4820-8860-0FEE24A7D043}" destId="{C21F5673-A1EB-44C6-B227-E8BFED6C56DE}" srcOrd="1" destOrd="0" presId="urn:microsoft.com/office/officeart/2018/2/layout/IconCircleList"/>
    <dgm:cxn modelId="{9CE3719D-467E-42E7-BF31-730426AE4236}" type="presParOf" srcId="{AB5E3256-9FF5-4820-8860-0FEE24A7D043}" destId="{C4F1AFC4-8C21-4A79-B9AC-D3582FF0D649}" srcOrd="2" destOrd="0" presId="urn:microsoft.com/office/officeart/2018/2/layout/IconCircleList"/>
    <dgm:cxn modelId="{71373717-04AB-473D-A3A9-89F0230E58E7}" type="presParOf" srcId="{AB5E3256-9FF5-4820-8860-0FEE24A7D043}" destId="{EAF14BCD-A36C-4CAA-9B66-A1A39FCD2615}" srcOrd="3" destOrd="0" presId="urn:microsoft.com/office/officeart/2018/2/layout/IconCircleList"/>
    <dgm:cxn modelId="{6E05E2BB-B477-46AE-9A18-17070B4ACF94}" type="presParOf" srcId="{B3186E19-FDC8-4812-9750-36C9F26DD774}" destId="{E0195976-360C-4810-8B52-0C92FB446F57}" srcOrd="5" destOrd="0" presId="urn:microsoft.com/office/officeart/2018/2/layout/IconCircleList"/>
    <dgm:cxn modelId="{D141855F-D61A-4100-9676-9799B6367E60}" type="presParOf" srcId="{B3186E19-FDC8-4812-9750-36C9F26DD774}" destId="{DA7A2C79-DDF0-4665-8B4F-ABAC67D178BC}" srcOrd="6" destOrd="0" presId="urn:microsoft.com/office/officeart/2018/2/layout/IconCircleList"/>
    <dgm:cxn modelId="{B984D827-18E0-4349-BDCE-C443FA500893}" type="presParOf" srcId="{DA7A2C79-DDF0-4665-8B4F-ABAC67D178BC}" destId="{2598CE67-18F1-472F-9350-6A617F5CF2E5}" srcOrd="0" destOrd="0" presId="urn:microsoft.com/office/officeart/2018/2/layout/IconCircleList"/>
    <dgm:cxn modelId="{9F92D68F-C1A4-454A-A6FE-8A3B30FC0A58}" type="presParOf" srcId="{DA7A2C79-DDF0-4665-8B4F-ABAC67D178BC}" destId="{2EC5A906-A228-4122-883D-3AB8A4CFC002}" srcOrd="1" destOrd="0" presId="urn:microsoft.com/office/officeart/2018/2/layout/IconCircleList"/>
    <dgm:cxn modelId="{472B31E7-D458-4743-8D1D-B64CEE3A5509}" type="presParOf" srcId="{DA7A2C79-DDF0-4665-8B4F-ABAC67D178BC}" destId="{2080C870-D721-4051-BF51-F2BD19D5CEA6}" srcOrd="2" destOrd="0" presId="urn:microsoft.com/office/officeart/2018/2/layout/IconCircleList"/>
    <dgm:cxn modelId="{627CAF26-3F66-4A1F-904A-E8A3F28F5CD7}" type="presParOf" srcId="{DA7A2C79-DDF0-4665-8B4F-ABAC67D178BC}" destId="{A1ACBDBF-5BA1-4593-8C7C-8CFDE7B8A2C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4E475-C449-435B-8CDC-686EDC8D36D6}">
      <dsp:nvSpPr>
        <dsp:cNvPr id="0" name=""/>
        <dsp:cNvSpPr/>
      </dsp:nvSpPr>
      <dsp:spPr>
        <a:xfrm>
          <a:off x="181661" y="374646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3DF8CB-57D5-4096-9326-0284091F60C7}">
      <dsp:nvSpPr>
        <dsp:cNvPr id="0" name=""/>
        <dsp:cNvSpPr/>
      </dsp:nvSpPr>
      <dsp:spPr>
        <a:xfrm>
          <a:off x="421804" y="614789"/>
          <a:ext cx="663252" cy="6632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4D6F27-8994-4301-9589-BCDE80779B79}">
      <dsp:nvSpPr>
        <dsp:cNvPr id="0" name=""/>
        <dsp:cNvSpPr/>
      </dsp:nvSpPr>
      <dsp:spPr>
        <a:xfrm>
          <a:off x="1570244" y="374646"/>
          <a:ext cx="2695483" cy="11435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Understanding what 5G and related technologies can do for Media</a:t>
          </a:r>
          <a:endParaRPr lang="en-US" sz="1800" kern="1200" dirty="0"/>
        </a:p>
      </dsp:txBody>
      <dsp:txXfrm>
        <a:off x="1570244" y="374646"/>
        <a:ext cx="2695483" cy="1143538"/>
      </dsp:txXfrm>
    </dsp:sp>
    <dsp:sp modelId="{1E7B08F8-B61B-449C-9CED-08155A89198C}">
      <dsp:nvSpPr>
        <dsp:cNvPr id="0" name=""/>
        <dsp:cNvSpPr/>
      </dsp:nvSpPr>
      <dsp:spPr>
        <a:xfrm>
          <a:off x="4735395" y="374646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42E504-FE9B-46C3-94CF-706EF6BBDD06}">
      <dsp:nvSpPr>
        <dsp:cNvPr id="0" name=""/>
        <dsp:cNvSpPr/>
      </dsp:nvSpPr>
      <dsp:spPr>
        <a:xfrm>
          <a:off x="4975538" y="614789"/>
          <a:ext cx="663252" cy="663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E996B-C438-4200-92D8-29370AFFA6C1}">
      <dsp:nvSpPr>
        <dsp:cNvPr id="0" name=""/>
        <dsp:cNvSpPr/>
      </dsp:nvSpPr>
      <dsp:spPr>
        <a:xfrm>
          <a:off x="6123977" y="374646"/>
          <a:ext cx="2695483" cy="11435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Developing Use cases, Requirements, Commercial propositions</a:t>
          </a:r>
          <a:endParaRPr lang="en-US" sz="1800" kern="1200" dirty="0"/>
        </a:p>
      </dsp:txBody>
      <dsp:txXfrm>
        <a:off x="6123977" y="374646"/>
        <a:ext cx="2695483" cy="1143538"/>
      </dsp:txXfrm>
    </dsp:sp>
    <dsp:sp modelId="{112AB457-A273-4A28-8E2A-B62B10787DBB}">
      <dsp:nvSpPr>
        <dsp:cNvPr id="0" name=""/>
        <dsp:cNvSpPr/>
      </dsp:nvSpPr>
      <dsp:spPr>
        <a:xfrm>
          <a:off x="181661" y="2140092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1F5673-A1EB-44C6-B227-E8BFED6C56DE}">
      <dsp:nvSpPr>
        <dsp:cNvPr id="0" name=""/>
        <dsp:cNvSpPr/>
      </dsp:nvSpPr>
      <dsp:spPr>
        <a:xfrm>
          <a:off x="421804" y="2380235"/>
          <a:ext cx="663252" cy="6632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F14BCD-A36C-4CAA-9B66-A1A39FCD2615}">
      <dsp:nvSpPr>
        <dsp:cNvPr id="0" name=""/>
        <dsp:cNvSpPr/>
      </dsp:nvSpPr>
      <dsp:spPr>
        <a:xfrm>
          <a:off x="1570244" y="2140092"/>
          <a:ext cx="2695483" cy="11435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Influencing standards and making them understandable by the Media community</a:t>
          </a:r>
          <a:endParaRPr lang="en-US" sz="1800" kern="1200" dirty="0"/>
        </a:p>
      </dsp:txBody>
      <dsp:txXfrm>
        <a:off x="1570244" y="2140092"/>
        <a:ext cx="2695483" cy="1143538"/>
      </dsp:txXfrm>
    </dsp:sp>
    <dsp:sp modelId="{2598CE67-18F1-472F-9350-6A617F5CF2E5}">
      <dsp:nvSpPr>
        <dsp:cNvPr id="0" name=""/>
        <dsp:cNvSpPr/>
      </dsp:nvSpPr>
      <dsp:spPr>
        <a:xfrm>
          <a:off x="4735395" y="2140092"/>
          <a:ext cx="1143538" cy="1143538"/>
        </a:xfrm>
        <a:prstGeom prst="ellipse">
          <a:avLst/>
        </a:prstGeom>
        <a:noFill/>
        <a:ln w="38100">
          <a:solidFill>
            <a:srgbClr val="00A0D2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C5A906-A228-4122-883D-3AB8A4CFC002}">
      <dsp:nvSpPr>
        <dsp:cNvPr id="0" name=""/>
        <dsp:cNvSpPr/>
      </dsp:nvSpPr>
      <dsp:spPr>
        <a:xfrm>
          <a:off x="4975538" y="2380235"/>
          <a:ext cx="663252" cy="6632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CBDBF-5BA1-4593-8C7C-8CFDE7B8A2CD}">
      <dsp:nvSpPr>
        <dsp:cNvPr id="0" name=""/>
        <dsp:cNvSpPr/>
      </dsp:nvSpPr>
      <dsp:spPr>
        <a:xfrm>
          <a:off x="6123977" y="2140092"/>
          <a:ext cx="2695483" cy="11435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Steps towards implementing standards, trials and deployments</a:t>
          </a:r>
          <a:endParaRPr lang="en-US" sz="1800" kern="1200" dirty="0"/>
        </a:p>
      </dsp:txBody>
      <dsp:txXfrm>
        <a:off x="6123977" y="2140092"/>
        <a:ext cx="2695483" cy="11435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3539A-5464-4BB0-8CE4-DDC8CEAA4F7E}" type="datetimeFigureOut">
              <a:rPr lang="fr-CH" smtClean="0"/>
              <a:t>18.10.2021</a:t>
            </a:fld>
            <a:endParaRPr lang="fr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C8E5F-9B0F-4AEE-B564-0A79570E3E81}" type="slidenum">
              <a:rPr lang="fr-CH" smtClean="0"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53024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hyperlink" Target="http://linkedin.com/company/5g-mag" TargetMode="External"/><Relationship Id="rId4" Type="http://schemas.openxmlformats.org/officeDocument/2006/relationships/hyperlink" Target="http://www.twitter.com/5GMAGnews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CE30E735-1F70-465D-9BED-C2152E96B466}"/>
              </a:ext>
            </a:extLst>
          </p:cNvPr>
          <p:cNvSpPr/>
          <p:nvPr userDrawn="1"/>
        </p:nvSpPr>
        <p:spPr>
          <a:xfrm>
            <a:off x="0" y="0"/>
            <a:ext cx="8981342" cy="6858000"/>
          </a:xfrm>
          <a:prstGeom prst="rect">
            <a:avLst/>
          </a:prstGeom>
          <a:solidFill>
            <a:srgbClr val="00A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Rectángulo 6">
            <a:extLst>
              <a:ext uri="{FF2B5EF4-FFF2-40B4-BE49-F238E27FC236}">
                <a16:creationId xmlns:a16="http://schemas.microsoft.com/office/drawing/2014/main" id="{AD85CBE0-6C61-4BEB-B680-825A1C2459FC}"/>
              </a:ext>
            </a:extLst>
          </p:cNvPr>
          <p:cNvSpPr/>
          <p:nvPr userDrawn="1"/>
        </p:nvSpPr>
        <p:spPr>
          <a:xfrm>
            <a:off x="9330053" y="4920707"/>
            <a:ext cx="2510118" cy="410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defTabSz="457200" rtl="0" eaLnBrk="1" latinLnBrk="0" hangingPunct="1"/>
            <a:r>
              <a:rPr lang="es-ES" sz="2000" b="1" kern="1200" dirty="0">
                <a:solidFill>
                  <a:srgbClr val="2B6CA3"/>
                </a:solidFill>
                <a:latin typeface="+mn-lt"/>
                <a:ea typeface="+mn-ea"/>
                <a:cs typeface="+mn-cs"/>
              </a:rPr>
              <a:t>www.5g-mag.com</a:t>
            </a: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CD83C330-65F4-46AF-A29E-E26CFDEB8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35060" y="1416718"/>
            <a:ext cx="3100105" cy="3100105"/>
          </a:xfrm>
          <a:prstGeom prst="rect">
            <a:avLst/>
          </a:prstGeom>
        </p:spPr>
      </p:pic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A2D4A84-41BF-42EE-A4D7-73DE82F787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294899" cy="3651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5G MEDIA ACTION GROUP © 2021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AA35E2-1B92-4BF0-B325-C2D1C4013A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2973" y="2516504"/>
            <a:ext cx="7722460" cy="182499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EF463B7-3146-4747-A098-9AB64A25DF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25373" y="5758597"/>
            <a:ext cx="7722460" cy="3275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r">
              <a:buNone/>
              <a:defRPr sz="2000" b="1" cap="none" spc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dirty="0"/>
              <a:t>00/00/00 – </a:t>
            </a:r>
            <a:r>
              <a:rPr lang="es-ES" dirty="0" err="1"/>
              <a:t>Name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Event</a:t>
            </a:r>
            <a:endParaRPr lang="es-E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6ADD08E-91C1-479E-9393-3B8F570303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25373" y="4666870"/>
            <a:ext cx="7570060" cy="5076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1E4395"/>
              </a:buClr>
              <a:buFont typeface="Wingdings 2" pitchFamily="18" charset="2"/>
              <a:buNone/>
              <a:defRPr lang="en-US" sz="2000" b="1" kern="1200" cap="none" spc="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2920" indent="0">
              <a:buNone/>
              <a:defRPr/>
            </a:lvl2pPr>
            <a:lvl5pPr marL="1874520" indent="0">
              <a:buNone/>
              <a:defRPr/>
            </a:lvl5pPr>
          </a:lstStyle>
          <a:p>
            <a:r>
              <a:rPr lang="es-ES" dirty="0" err="1"/>
              <a:t>Author</a:t>
            </a:r>
            <a:r>
              <a:rPr lang="es-ES" dirty="0"/>
              <a:t> - </a:t>
            </a:r>
            <a:r>
              <a:rPr lang="es-ES" dirty="0" err="1"/>
              <a:t>Affiliation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046177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6">
            <a:extLst>
              <a:ext uri="{FF2B5EF4-FFF2-40B4-BE49-F238E27FC236}">
                <a16:creationId xmlns:a16="http://schemas.microsoft.com/office/drawing/2014/main" id="{54DADC1D-57A8-44BA-9A1E-9CAADC94C63F}"/>
              </a:ext>
            </a:extLst>
          </p:cNvPr>
          <p:cNvSpPr/>
          <p:nvPr userDrawn="1"/>
        </p:nvSpPr>
        <p:spPr>
          <a:xfrm>
            <a:off x="9330053" y="4920707"/>
            <a:ext cx="2510118" cy="410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defTabSz="457200" rtl="0" eaLnBrk="1" latinLnBrk="0" hangingPunct="1"/>
            <a:r>
              <a:rPr lang="es-ES" sz="2000" b="1" kern="1200" dirty="0">
                <a:solidFill>
                  <a:srgbClr val="2B6CA3"/>
                </a:solidFill>
                <a:latin typeface="+mn-lt"/>
                <a:ea typeface="+mn-ea"/>
                <a:cs typeface="+mn-cs"/>
              </a:rPr>
              <a:t>www.5g-mag.com</a:t>
            </a: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A49CA421-BEBF-46E6-A685-D7F17B8BC4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35060" y="1416718"/>
            <a:ext cx="3100105" cy="3100105"/>
          </a:xfrm>
          <a:prstGeom prst="rect">
            <a:avLst/>
          </a:prstGeom>
        </p:spPr>
      </p:pic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4294F0A-FDBA-4A1E-B514-81FBC81FC0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294899" cy="3651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rgbClr val="2B6CA3"/>
                </a:solidFill>
              </a:defRPr>
            </a:lvl1pPr>
          </a:lstStyle>
          <a:p>
            <a:r>
              <a:rPr lang="en-US"/>
              <a:t>5G MEDIA ACTION GROUP © 2021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12575E3-66CF-4831-9C11-72A71B6BB7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2973" y="2516504"/>
            <a:ext cx="7722460" cy="182499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 spc="-100" baseline="0">
                <a:solidFill>
                  <a:srgbClr val="00A0D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D2D4723-56F0-457F-ABE7-24CD72D1802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25373" y="5758597"/>
            <a:ext cx="7722460" cy="327557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r">
              <a:buNone/>
              <a:defRPr sz="2000" b="1" cap="none" spc="0" baseline="0">
                <a:solidFill>
                  <a:srgbClr val="2B6CA3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dirty="0"/>
              <a:t>00/00/00 – </a:t>
            </a:r>
            <a:r>
              <a:rPr lang="es-ES" dirty="0" err="1"/>
              <a:t>Name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Event</a:t>
            </a:r>
            <a:endParaRPr lang="es-ES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01B19EC-282F-4C12-8845-799BA7396C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25373" y="4413034"/>
            <a:ext cx="7570060" cy="91439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1E4395"/>
              </a:buClr>
              <a:buFont typeface="Wingdings 2" pitchFamily="18" charset="2"/>
              <a:buNone/>
              <a:defRPr lang="en-US" sz="2000" b="1" kern="1200" cap="none" spc="0" baseline="0" dirty="0" smtClean="0">
                <a:solidFill>
                  <a:srgbClr val="00A0D2"/>
                </a:solidFill>
                <a:latin typeface="+mn-lt"/>
                <a:ea typeface="+mn-ea"/>
                <a:cs typeface="+mn-cs"/>
              </a:defRPr>
            </a:lvl1pPr>
            <a:lvl2pPr marL="502920" indent="0">
              <a:buNone/>
              <a:defRPr/>
            </a:lvl2pPr>
            <a:lvl5pPr marL="1874520" indent="0">
              <a:buNone/>
              <a:defRPr/>
            </a:lvl5pPr>
          </a:lstStyle>
          <a:p>
            <a:r>
              <a:rPr lang="es-ES" dirty="0" err="1"/>
              <a:t>Author</a:t>
            </a:r>
            <a:endParaRPr lang="es-ES" dirty="0"/>
          </a:p>
          <a:p>
            <a:r>
              <a:rPr lang="es-ES" dirty="0" err="1"/>
              <a:t>Affiliation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769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6E5216E9-6A75-4620-8583-797DB04F2E2F}"/>
              </a:ext>
            </a:extLst>
          </p:cNvPr>
          <p:cNvSpPr/>
          <p:nvPr userDrawn="1"/>
        </p:nvSpPr>
        <p:spPr>
          <a:xfrm>
            <a:off x="0" y="0"/>
            <a:ext cx="8981342" cy="6858000"/>
          </a:xfrm>
          <a:prstGeom prst="rect">
            <a:avLst/>
          </a:prstGeom>
          <a:solidFill>
            <a:srgbClr val="3241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1B9530E-545E-4B2A-9697-03ACA2CDFE22}"/>
              </a:ext>
            </a:extLst>
          </p:cNvPr>
          <p:cNvSpPr/>
          <p:nvPr userDrawn="1"/>
        </p:nvSpPr>
        <p:spPr>
          <a:xfrm>
            <a:off x="9330053" y="4606382"/>
            <a:ext cx="2510118" cy="410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ctr" defTabSz="457200" rtl="0" eaLnBrk="1" latinLnBrk="0" hangingPunct="1"/>
            <a:r>
              <a:rPr lang="es-ES" sz="2000" b="1" kern="1200" dirty="0">
                <a:solidFill>
                  <a:srgbClr val="2B6CA3"/>
                </a:solidFill>
                <a:latin typeface="+mn-lt"/>
                <a:ea typeface="+mn-ea"/>
                <a:cs typeface="+mn-cs"/>
              </a:rPr>
              <a:t>www.5g-mag.com</a:t>
            </a: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118E72AD-C8CB-4E88-BE1E-EC47E911D0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35060" y="1416718"/>
            <a:ext cx="3100105" cy="3100105"/>
          </a:xfrm>
          <a:prstGeom prst="rect">
            <a:avLst/>
          </a:prstGeom>
        </p:spPr>
      </p:pic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E389C484-069F-4095-9AAE-E625CCA311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294899" cy="3651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5G MEDIA ACTION GROUP © 2021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32389CB-B5BB-44D7-AA8D-DA6DED1240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25373" y="4413034"/>
            <a:ext cx="7570060" cy="91439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1E4395"/>
              </a:buClr>
              <a:buFont typeface="Wingdings 2" pitchFamily="18" charset="2"/>
              <a:buNone/>
              <a:defRPr lang="en-US" sz="2000" b="1" kern="1200" cap="none" spc="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02920" indent="0">
              <a:buNone/>
              <a:defRPr/>
            </a:lvl2pPr>
            <a:lvl5pPr marL="1874520" indent="0">
              <a:buNone/>
              <a:defRPr/>
            </a:lvl5pPr>
          </a:lstStyle>
          <a:p>
            <a:r>
              <a:rPr lang="es-ES" dirty="0" err="1"/>
              <a:t>Author</a:t>
            </a:r>
            <a:endParaRPr lang="es-ES" dirty="0"/>
          </a:p>
          <a:p>
            <a:r>
              <a:rPr lang="es-ES" dirty="0" err="1"/>
              <a:t>Affiliation</a:t>
            </a:r>
            <a:endParaRPr lang="en-US" dirty="0"/>
          </a:p>
          <a:p>
            <a:pPr lvl="4"/>
            <a:endParaRPr lang="fr-CH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43B44BD-946E-4157-9911-66F2CF7A14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72973" y="2516504"/>
            <a:ext cx="7722460" cy="182499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 spc="-100" baseline="0">
                <a:solidFill>
                  <a:srgbClr val="00A0D2"/>
                </a:solidFill>
              </a:defRPr>
            </a:lvl1pPr>
          </a:lstStyle>
          <a:p>
            <a:r>
              <a:rPr lang="en-US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363576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540791-1094-491E-B994-D4D6B719C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65" y="1136316"/>
            <a:ext cx="11773798" cy="506763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rgbClr val="2B6CA3"/>
              </a:buClr>
              <a:buFont typeface="Arial" panose="020B0604020202020204" pitchFamily="34" charset="0"/>
              <a:buChar char="•"/>
              <a:defRPr sz="3200"/>
            </a:lvl1pPr>
            <a:lvl2pPr marL="685800" indent="-182880">
              <a:buClr>
                <a:srgbClr val="2B6CA3"/>
              </a:buClr>
              <a:buFont typeface="Arial" panose="020B0604020202020204" pitchFamily="34" charset="0"/>
              <a:buChar char="•"/>
              <a:defRPr sz="2800"/>
            </a:lvl2pPr>
            <a:lvl3pPr marL="1143000" indent="-182880">
              <a:buClr>
                <a:srgbClr val="2B6CA3"/>
              </a:buClr>
              <a:buFont typeface="Arial" panose="020B0604020202020204" pitchFamily="34" charset="0"/>
              <a:buChar char="•"/>
              <a:defRPr sz="2400"/>
            </a:lvl3pPr>
            <a:lvl4pPr marL="1600200" indent="-182880">
              <a:buClr>
                <a:srgbClr val="2B6CA3"/>
              </a:buClr>
              <a:buFont typeface="Arial" panose="020B0604020202020204" pitchFamily="34" charset="0"/>
              <a:buChar char="•"/>
              <a:defRPr sz="2000"/>
            </a:lvl4pPr>
            <a:lvl5pPr marL="2057400" indent="-182880">
              <a:buClr>
                <a:srgbClr val="2B6CA3"/>
              </a:buClr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13" name="Título 6">
            <a:extLst>
              <a:ext uri="{FF2B5EF4-FFF2-40B4-BE49-F238E27FC236}">
                <a16:creationId xmlns:a16="http://schemas.microsoft.com/office/drawing/2014/main" id="{FCC4C045-192C-4720-88DE-4CBBB230AA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465" y="347485"/>
            <a:ext cx="10815843" cy="630228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rgbClr val="00A0D2"/>
                </a:solidFill>
              </a:defRPr>
            </a:lvl1pPr>
          </a:lstStyle>
          <a:p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2C55CDE-EE30-4338-A59D-0A1B181D49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  <a:prstGeom prst="rect">
            <a:avLst/>
          </a:prstGeom>
        </p:spPr>
        <p:txBody>
          <a:bodyPr anchor="ctr"/>
          <a:lstStyle>
            <a:lvl1pPr>
              <a:defRPr sz="1100"/>
            </a:lvl1pPr>
          </a:lstStyle>
          <a:p>
            <a:r>
              <a:rPr lang="en-US" dirty="0"/>
              <a:t>5G MEDIA ACTION GROUP © 2021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486AA13-5AF6-4674-9951-1F84C80403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2B6CA3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759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CE30E735-1F70-465D-9BED-C2152E96B466}"/>
              </a:ext>
            </a:extLst>
          </p:cNvPr>
          <p:cNvSpPr/>
          <p:nvPr userDrawn="1"/>
        </p:nvSpPr>
        <p:spPr>
          <a:xfrm>
            <a:off x="0" y="0"/>
            <a:ext cx="8981342" cy="6858000"/>
          </a:xfrm>
          <a:prstGeom prst="rect">
            <a:avLst/>
          </a:prstGeom>
          <a:solidFill>
            <a:srgbClr val="00A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D331E2F4-D5BA-47B1-9666-C77DDC14D1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1166285" cy="3651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5G-MAG © 2021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8AEA4AB-4498-426C-83D0-8D0434D403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9848" y="1600200"/>
            <a:ext cx="7722460" cy="261571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800" spc="-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the Presentation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97D32C0-AC89-4E73-8DE6-1E0E03018C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9848" y="4379605"/>
            <a:ext cx="7722460" cy="9144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1" cap="none" spc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dirty="0" err="1"/>
              <a:t>Author</a:t>
            </a:r>
            <a:endParaRPr lang="es-ES" dirty="0"/>
          </a:p>
          <a:p>
            <a:r>
              <a:rPr lang="es-ES" dirty="0" err="1"/>
              <a:t>Affiliation</a:t>
            </a:r>
            <a:endParaRPr lang="en-US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D6855CA-8DA5-41A3-A39B-46C73F3D5A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42888" y="1878946"/>
            <a:ext cx="3100105" cy="310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7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apositiva de título">
  <p:cSld name="4_Diapositiva de título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6"/>
          <p:cNvSpPr/>
          <p:nvPr/>
        </p:nvSpPr>
        <p:spPr>
          <a:xfrm>
            <a:off x="0" y="0"/>
            <a:ext cx="8981342" cy="6858000"/>
          </a:xfrm>
          <a:prstGeom prst="rect">
            <a:avLst/>
          </a:prstGeom>
          <a:solidFill>
            <a:srgbClr val="32415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7" name="Google Shape;27;p16"/>
          <p:cNvSpPr txBox="1">
            <a:spLocks noGrp="1"/>
          </p:cNvSpPr>
          <p:nvPr>
            <p:ph type="dt" idx="10"/>
          </p:nvPr>
        </p:nvSpPr>
        <p:spPr>
          <a:xfrm>
            <a:off x="262465" y="6356350"/>
            <a:ext cx="22948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1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8" name="Google Shape;28;p16" descr="Twitter - Kostenlose sozialen medien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00722" y="327922"/>
            <a:ext cx="659583" cy="659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6" descr="Linkedin - Kostenlose sozialen medien Ic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0722" y="1126774"/>
            <a:ext cx="664160" cy="66416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6"/>
          <p:cNvSpPr txBox="1"/>
          <p:nvPr/>
        </p:nvSpPr>
        <p:spPr>
          <a:xfrm>
            <a:off x="1860305" y="396104"/>
            <a:ext cx="388952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Font typeface="Trebuchet MS"/>
              <a:buNone/>
            </a:pPr>
            <a:r>
              <a:rPr lang="de-AT" sz="2800" b="1" i="0" u="sng" strike="noStrike" cap="none">
                <a:solidFill>
                  <a:srgbClr val="F2F2F2"/>
                </a:solidFill>
                <a:latin typeface="Trebuchet MS"/>
                <a:ea typeface="Trebuchet MS"/>
                <a:cs typeface="Trebuchet MS"/>
                <a:sym typeface="Trebuchet M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@5GMAGnews</a:t>
            </a:r>
            <a:endParaRPr sz="2800" b="1" i="0" u="sng" strike="noStrike" cap="none">
              <a:solidFill>
                <a:srgbClr val="F2F2F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1" name="Google Shape;31;p16"/>
          <p:cNvSpPr txBox="1"/>
          <p:nvPr/>
        </p:nvSpPr>
        <p:spPr>
          <a:xfrm>
            <a:off x="1860305" y="1228021"/>
            <a:ext cx="582703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Font typeface="Trebuchet MS"/>
              <a:buNone/>
            </a:pPr>
            <a:r>
              <a:rPr lang="de-AT" sz="2400" b="1" i="0" u="sng" strike="noStrike" cap="none">
                <a:solidFill>
                  <a:srgbClr val="F2F2F2"/>
                </a:solidFill>
                <a:latin typeface="Trebuchet MS"/>
                <a:ea typeface="Trebuchet MS"/>
                <a:cs typeface="Trebuchet MS"/>
                <a:sym typeface="Trebuchet M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linkedin.com/company/5g-mag/</a:t>
            </a:r>
            <a:endParaRPr sz="2400" b="1" i="0" u="none" strike="noStrike" cap="none">
              <a:solidFill>
                <a:srgbClr val="F2F2F2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2" name="Google Shape;32;p16"/>
          <p:cNvSpPr txBox="1">
            <a:spLocks noGrp="1"/>
          </p:cNvSpPr>
          <p:nvPr>
            <p:ph type="ctrTitle"/>
          </p:nvPr>
        </p:nvSpPr>
        <p:spPr>
          <a:xfrm>
            <a:off x="1069848" y="1600200"/>
            <a:ext cx="7722460" cy="2615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Pts val="4800"/>
              <a:buFont typeface="Trebuchet MS"/>
              <a:buNone/>
              <a:defRPr sz="4800" b="1" i="0" u="none" strike="noStrike" cap="none">
                <a:solidFill>
                  <a:srgbClr val="00A0D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subTitle" idx="1"/>
          </p:nvPr>
        </p:nvSpPr>
        <p:spPr>
          <a:xfrm>
            <a:off x="1069848" y="4379605"/>
            <a:ext cx="7722460" cy="1840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1E4395"/>
              </a:buClr>
              <a:buSzPts val="2000"/>
              <a:buFont typeface="Noto Sans Symbols"/>
              <a:buNone/>
              <a:defRPr sz="2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1E4395"/>
              </a:buClr>
              <a:buSzPts val="2200"/>
              <a:buFont typeface="Noto Sans Symbols"/>
              <a:buNone/>
              <a:defRPr sz="22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1E4395"/>
              </a:buClr>
              <a:buSzPts val="2200"/>
              <a:buFont typeface="Noto Sans Symbols"/>
              <a:buNone/>
              <a:defRPr sz="22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1E4395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rgbClr val="1E4395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ctr" rtl="0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ctr" rtl="0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pic>
        <p:nvPicPr>
          <p:cNvPr id="34" name="Google Shape;34;p16" descr="Logo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42888" y="1878946"/>
            <a:ext cx="3100105" cy="310010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6"/>
          <p:cNvSpPr/>
          <p:nvPr/>
        </p:nvSpPr>
        <p:spPr>
          <a:xfrm>
            <a:off x="9498643" y="5057728"/>
            <a:ext cx="21966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 b="1" i="0" u="none" strike="noStrike" cap="none">
                <a:solidFill>
                  <a:srgbClr val="1E4395"/>
                </a:solidFill>
                <a:latin typeface="Trebuchet MS"/>
                <a:ea typeface="Trebuchet MS"/>
                <a:cs typeface="Trebuchet MS"/>
                <a:sym typeface="Trebuchet MS"/>
              </a:rPr>
              <a:t>www.5g-mag.com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46763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95416C2-DABC-417B-8971-9EF37F61F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2B6CA3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8DF86B3-2660-4215-816A-47F8CEC79FA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1082" y="93672"/>
            <a:ext cx="933980" cy="933980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494012B-DF7C-456C-AC26-811EE47B4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294899" cy="3651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rgbClr val="2B6CA3"/>
                </a:solidFill>
              </a:defRPr>
            </a:lvl1pPr>
          </a:lstStyle>
          <a:p>
            <a:r>
              <a:rPr lang="en-US"/>
              <a:t>5G MEDIA ACTION GROUP © 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72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 spc="-60" baseline="0">
          <a:solidFill>
            <a:srgbClr val="15C0F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rgbClr val="1E4395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rgbClr val="1E4395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rgbClr val="1E4395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rgbClr val="1E4395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rgbClr val="1E4395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5g-mag.com/Explainers" TargetMode="Externa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AHs/2021_06_RAN_Rel18_WS/Docs/RWS-210205.zip" TargetMode="External"/><Relationship Id="rId2" Type="http://schemas.openxmlformats.org/officeDocument/2006/relationships/hyperlink" Target="https://www.3gpp.org/ftp/TSG_SA/WG4_CODEC/SA4_Workshops/Rel18_WS_Aug2021/Docs/S4WS-210007.zip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linkedin.com/company/5g-mag" TargetMode="External"/><Relationship Id="rId5" Type="http://schemas.openxmlformats.org/officeDocument/2006/relationships/hyperlink" Target="http://www.twitter.com/5GMAGnews" TargetMode="Externa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ynaReport/WiSpec--870014.htm" TargetMode="External"/><Relationship Id="rId7" Type="http://schemas.openxmlformats.org/officeDocument/2006/relationships/image" Target="../media/image33.png"/><Relationship Id="rId2" Type="http://schemas.openxmlformats.org/officeDocument/2006/relationships/hyperlink" Target="https://www.3gpp.org/DynaReport/WiSpec--820002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hyperlink" Target="https://www.3gpp.org/DynaReport/WiSpec--870015.htm" TargetMode="External"/><Relationship Id="rId4" Type="http://schemas.openxmlformats.org/officeDocument/2006/relationships/hyperlink" Target="https://www.3gpp.org/DynaReport/WiSpec--900029.htm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ynaReport/WiSpec--860048.htm" TargetMode="External"/><Relationship Id="rId2" Type="http://schemas.openxmlformats.org/officeDocument/2006/relationships/hyperlink" Target="https://www.3gpp.org/DynaReport/WiSpec--900038.htm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ynaReport/WiSpec--830076.ht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hyperlink" Target="https://www.3gpp.org/DynaReport/WiSpec--911020.htm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DynaReport/WiSpec--860048.htm" TargetMode="External"/><Relationship Id="rId3" Type="http://schemas.openxmlformats.org/officeDocument/2006/relationships/hyperlink" Target="https://www.3gpp.org/DynaReport/WiSpec--820002.htm" TargetMode="External"/><Relationship Id="rId7" Type="http://schemas.openxmlformats.org/officeDocument/2006/relationships/hyperlink" Target="https://www.3gpp.org/DynaReport/WiSpec--900038.htm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3gpp.org/DynaReport/WiSpec--870015.htm" TargetMode="External"/><Relationship Id="rId5" Type="http://schemas.openxmlformats.org/officeDocument/2006/relationships/hyperlink" Target="https://www.3gpp.org/DynaReport/WiSpec--900029.htm" TargetMode="External"/><Relationship Id="rId4" Type="http://schemas.openxmlformats.org/officeDocument/2006/relationships/hyperlink" Target="https://www.3gpp.org/DynaReport/WiSpec--870014.htm" TargetMode="Externa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BE1C8696-8768-403B-A552-34FC0785C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5DCCCEE-38B5-4B10-BBF4-ED1CB78776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dirty="0"/>
              <a:t>5G for Media Distribution, Production and Contribution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24D37A-0163-40D8-A482-A46AC3CBD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CH" dirty="0"/>
              <a:t>Dr. Roland Beutler – SG </a:t>
            </a:r>
            <a:r>
              <a:rPr lang="fr-CH" dirty="0" err="1"/>
              <a:t>Member</a:t>
            </a:r>
            <a:r>
              <a:rPr lang="fr-CH" dirty="0"/>
              <a:t> and MRP Contact</a:t>
            </a:r>
          </a:p>
        </p:txBody>
      </p:sp>
    </p:spTree>
    <p:extLst>
      <p:ext uri="{BB962C8B-B14F-4D97-AF65-F5344CB8AC3E}">
        <p14:creationId xmlns:p14="http://schemas.microsoft.com/office/powerpoint/2010/main" val="216747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0BE915-DD24-43D5-813A-ECD14F150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Connectivity </a:t>
            </a:r>
            <a:r>
              <a:rPr lang="fr-CH" dirty="0" err="1"/>
              <a:t>Requirements</a:t>
            </a:r>
            <a:endParaRPr lang="fr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B28EE-CD68-4F56-8618-5472F54E1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48DEDD-221D-421D-B03A-AAB96B8A82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F64AEA-4AD6-4181-BE10-A30A037C7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038" y="1130113"/>
            <a:ext cx="10457923" cy="527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34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9CCAAE-2239-45DC-B0C9-9824AC24BA61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fr-CH" dirty="0">
              <a:solidFill>
                <a:schemeClr val="bg2"/>
              </a:solidFill>
            </a:endParaRPr>
          </a:p>
          <a:p>
            <a:endParaRPr lang="fr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3EB996-108A-41EF-955C-E1F80288AC8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/>
              <a:t>Work Area: Non Public Networks</a:t>
            </a:r>
          </a:p>
        </p:txBody>
      </p: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7ADCBC84-A783-4C7F-9B04-95A05F83E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E8D8F2-C80A-4982-B457-1A2432EE7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65" y="1658449"/>
            <a:ext cx="10858500" cy="25622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EFC2C7-E727-4B74-AC26-78B9C14B3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815" y="4516493"/>
            <a:ext cx="10447098" cy="202241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BD896392-4FAF-4CD0-9DDC-AD8E81B49DAE}"/>
              </a:ext>
            </a:extLst>
          </p:cNvPr>
          <p:cNvSpPr txBox="1">
            <a:spLocks/>
          </p:cNvSpPr>
          <p:nvPr/>
        </p:nvSpPr>
        <p:spPr>
          <a:xfrm>
            <a:off x="414865" y="1288716"/>
            <a:ext cx="11773798" cy="506763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2B6CA3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On-site production and Venues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Special Event Coverage</a:t>
            </a:r>
            <a:endParaRPr kumimoji="0" lang="fr-CH" sz="2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2EEACC0-3A45-4528-8726-CBB8FE726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13522">
            <a:off x="10710258" y="60919"/>
            <a:ext cx="1889113" cy="261957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21F5ED8-8FCC-42E0-AB46-FE7F30471F46}"/>
              </a:ext>
            </a:extLst>
          </p:cNvPr>
          <p:cNvSpPr txBox="1"/>
          <p:nvPr/>
        </p:nvSpPr>
        <p:spPr>
          <a:xfrm>
            <a:off x="6609347" y="-24601"/>
            <a:ext cx="42043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AB39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www.5g-mag.com/Explainers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AB39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AB39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endParaRPr kumimoji="0" lang="fr-CH" sz="2000" b="1" i="0" u="none" strike="noStrike" kern="1200" cap="none" spc="0" normalizeH="0" baseline="0" noProof="0" dirty="0">
              <a:ln>
                <a:noFill/>
              </a:ln>
              <a:solidFill>
                <a:srgbClr val="1AB39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1947C7D1-F8CE-4E45-9216-095E13C805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</p:spTree>
    <p:extLst>
      <p:ext uri="{BB962C8B-B14F-4D97-AF65-F5344CB8AC3E}">
        <p14:creationId xmlns:p14="http://schemas.microsoft.com/office/powerpoint/2010/main" val="131897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electronics, computer&#10;&#10;Description automatically generated">
            <a:extLst>
              <a:ext uri="{FF2B5EF4-FFF2-40B4-BE49-F238E27FC236}">
                <a16:creationId xmlns:a16="http://schemas.microsoft.com/office/drawing/2014/main" id="{0D52F0EF-08F7-4D10-AC41-CD0ED6724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6463" y="-316809"/>
            <a:ext cx="12480758" cy="8320505"/>
          </a:xfrm>
          <a:prstGeom prst="rect">
            <a:avLst/>
          </a:prstGeom>
        </p:spPr>
      </p:pic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8428690B-D03C-4FDA-8F6C-55F2EB6B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288506C0-4B4B-41B5-995B-B69778B64B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ítulo 4">
            <a:extLst>
              <a:ext uri="{FF2B5EF4-FFF2-40B4-BE49-F238E27FC236}">
                <a16:creationId xmlns:a16="http://schemas.microsoft.com/office/drawing/2014/main" id="{28EF8CA0-0630-42ED-A7DF-A55384E4BE0D}"/>
              </a:ext>
            </a:extLst>
          </p:cNvPr>
          <p:cNvSpPr txBox="1">
            <a:spLocks/>
          </p:cNvSpPr>
          <p:nvPr/>
        </p:nvSpPr>
        <p:spPr>
          <a:xfrm>
            <a:off x="1" y="4515169"/>
            <a:ext cx="12192000" cy="1179725"/>
          </a:xfrm>
          <a:prstGeom prst="rect">
            <a:avLst/>
          </a:prstGeom>
          <a:solidFill>
            <a:srgbClr val="00A0D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spc="-60" baseline="0">
                <a:solidFill>
                  <a:srgbClr val="00A0D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Commercial and Regulatory Aspects</a:t>
            </a:r>
          </a:p>
        </p:txBody>
      </p:sp>
    </p:spTree>
    <p:extLst>
      <p:ext uri="{BB962C8B-B14F-4D97-AF65-F5344CB8AC3E}">
        <p14:creationId xmlns:p14="http://schemas.microsoft.com/office/powerpoint/2010/main" val="1024918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ate Placeholder 4">
            <a:extLst>
              <a:ext uri="{FF2B5EF4-FFF2-40B4-BE49-F238E27FC236}">
                <a16:creationId xmlns:a16="http://schemas.microsoft.com/office/drawing/2014/main" id="{42A8DCB7-81FE-4BA0-8658-919530555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7ADCBC84-A783-4C7F-9B04-95A05F83E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4D3FDF18-3043-4754-AEAB-ED721E0E842E}"/>
              </a:ext>
            </a:extLst>
          </p:cNvPr>
          <p:cNvSpPr/>
          <p:nvPr/>
        </p:nvSpPr>
        <p:spPr>
          <a:xfrm rot="157017">
            <a:off x="833087" y="7828"/>
            <a:ext cx="10304020" cy="3633273"/>
          </a:xfrm>
          <a:prstGeom prst="cloud">
            <a:avLst/>
          </a:prstGeom>
          <a:solidFill>
            <a:schemeClr val="bg1"/>
          </a:solidFill>
          <a:ln w="38100">
            <a:solidFill>
              <a:srgbClr val="00A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BB5B59C-F106-4589-A984-94914EE41014}"/>
              </a:ext>
            </a:extLst>
          </p:cNvPr>
          <p:cNvSpPr/>
          <p:nvPr/>
        </p:nvSpPr>
        <p:spPr>
          <a:xfrm>
            <a:off x="7831335" y="68442"/>
            <a:ext cx="1296000" cy="12960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Service Provider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7BF34E0-7C5B-4FF2-92A8-FE330C0E9838}"/>
              </a:ext>
            </a:extLst>
          </p:cNvPr>
          <p:cNvSpPr/>
          <p:nvPr/>
        </p:nvSpPr>
        <p:spPr>
          <a:xfrm>
            <a:off x="1174795" y="757598"/>
            <a:ext cx="1368000" cy="1368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Network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EE86A36-7EE9-48F0-AF09-557D3A8444C6}"/>
              </a:ext>
            </a:extLst>
          </p:cNvPr>
          <p:cNvSpPr/>
          <p:nvPr/>
        </p:nvSpPr>
        <p:spPr>
          <a:xfrm>
            <a:off x="3974642" y="1810713"/>
            <a:ext cx="1296000" cy="1296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UE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27027C1-1C87-47C6-9CA1-53FE2A9680AE}"/>
              </a:ext>
            </a:extLst>
          </p:cNvPr>
          <p:cNvSpPr/>
          <p:nvPr/>
        </p:nvSpPr>
        <p:spPr>
          <a:xfrm>
            <a:off x="2468722" y="1826040"/>
            <a:ext cx="1368000" cy="1368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Applications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DFBA01E-ADB0-4C06-BFB2-F9C5B6D976E5}"/>
              </a:ext>
            </a:extLst>
          </p:cNvPr>
          <p:cNvSpPr/>
          <p:nvPr/>
        </p:nvSpPr>
        <p:spPr>
          <a:xfrm>
            <a:off x="8874537" y="1558773"/>
            <a:ext cx="1296000" cy="1296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CDN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EDCDA9D-3F9B-40B1-AE4E-F937A4C71235}"/>
              </a:ext>
            </a:extLst>
          </p:cNvPr>
          <p:cNvSpPr/>
          <p:nvPr/>
        </p:nvSpPr>
        <p:spPr>
          <a:xfrm>
            <a:off x="7334548" y="1842638"/>
            <a:ext cx="1368000" cy="1368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License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E594362-5544-4D75-973C-9DE5C7C62F5B}"/>
              </a:ext>
            </a:extLst>
          </p:cNvPr>
          <p:cNvSpPr/>
          <p:nvPr/>
        </p:nvSpPr>
        <p:spPr>
          <a:xfrm>
            <a:off x="4690902" y="354223"/>
            <a:ext cx="1368000" cy="1368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Chipset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283697C-B9C7-4167-8BE5-C12B0419D592}"/>
              </a:ext>
            </a:extLst>
          </p:cNvPr>
          <p:cNvSpPr/>
          <p:nvPr/>
        </p:nvSpPr>
        <p:spPr>
          <a:xfrm>
            <a:off x="5312240" y="1866527"/>
            <a:ext cx="1728000" cy="1728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Infrastructure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BCF5FAA-EE81-416D-A7D0-58E41ACA6F51}"/>
              </a:ext>
            </a:extLst>
          </p:cNvPr>
          <p:cNvSpPr/>
          <p:nvPr/>
        </p:nvSpPr>
        <p:spPr>
          <a:xfrm>
            <a:off x="2757889" y="139914"/>
            <a:ext cx="1584000" cy="15840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Vendors</a:t>
            </a:r>
            <a:endParaRPr kumimoji="0" lang="fr-CH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EF64616-9512-4FBA-BD4D-53CD8B119CFC}"/>
              </a:ext>
            </a:extLst>
          </p:cNvPr>
          <p:cNvSpPr/>
          <p:nvPr/>
        </p:nvSpPr>
        <p:spPr>
          <a:xfrm>
            <a:off x="6343357" y="380264"/>
            <a:ext cx="1368000" cy="13680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Spectrum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B3AE1FB-D76A-40A0-876D-8B823A7796E5}"/>
              </a:ext>
            </a:extLst>
          </p:cNvPr>
          <p:cNvSpPr/>
          <p:nvPr/>
        </p:nvSpPr>
        <p:spPr>
          <a:xfrm>
            <a:off x="9341371" y="284689"/>
            <a:ext cx="1080000" cy="108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Cloud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6A8A5F8F-6B0C-4155-A2CE-7169D9A2AD29}"/>
              </a:ext>
            </a:extLst>
          </p:cNvPr>
          <p:cNvSpPr txBox="1">
            <a:spLocks/>
          </p:cNvSpPr>
          <p:nvPr/>
        </p:nvSpPr>
        <p:spPr>
          <a:xfrm>
            <a:off x="262465" y="3696576"/>
            <a:ext cx="11688903" cy="28291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2B6CA3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1" indent="-34290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Spectrum bands for 5G </a:t>
            </a: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operation</a:t>
            </a:r>
            <a:endParaRPr kumimoji="0" lang="fr-CH" sz="32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Requirements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for Media Distribution and Production</a:t>
            </a:r>
          </a:p>
          <a:p>
            <a:pPr marL="342900" marR="0" lvl="1" indent="-34290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Localized</a:t>
            </a: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Spectrum Access</a:t>
            </a:r>
          </a:p>
          <a:p>
            <a:pPr marL="342900" marR="0" lvl="1" indent="-34290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CH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NetNeutrality</a:t>
            </a:r>
            <a:endParaRPr kumimoji="0" lang="fr-CH" sz="32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fr-CH" sz="32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994891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0309D51C-1F7C-4013-8075-1BE6701D6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731" y="-47728"/>
            <a:ext cx="12470131" cy="8313421"/>
          </a:xfrm>
          <a:prstGeom prst="rect">
            <a:avLst/>
          </a:prstGeom>
        </p:spPr>
      </p:pic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8428690B-D03C-4FDA-8F6C-55F2EB6B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288506C0-4B4B-41B5-995B-B69778B64B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ítulo 4">
            <a:extLst>
              <a:ext uri="{FF2B5EF4-FFF2-40B4-BE49-F238E27FC236}">
                <a16:creationId xmlns:a16="http://schemas.microsoft.com/office/drawing/2014/main" id="{28EF8CA0-0630-42ED-A7DF-A55384E4BE0D}"/>
              </a:ext>
            </a:extLst>
          </p:cNvPr>
          <p:cNvSpPr txBox="1">
            <a:spLocks/>
          </p:cNvSpPr>
          <p:nvPr/>
        </p:nvSpPr>
        <p:spPr>
          <a:xfrm>
            <a:off x="1" y="4515169"/>
            <a:ext cx="12192000" cy="1179725"/>
          </a:xfrm>
          <a:prstGeom prst="rect">
            <a:avLst/>
          </a:prstGeom>
          <a:solidFill>
            <a:srgbClr val="00A0D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spc="-60" baseline="0">
                <a:solidFill>
                  <a:srgbClr val="00A0D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Towards deployments, products and services</a:t>
            </a:r>
          </a:p>
        </p:txBody>
      </p:sp>
    </p:spTree>
    <p:extLst>
      <p:ext uri="{BB962C8B-B14F-4D97-AF65-F5344CB8AC3E}">
        <p14:creationId xmlns:p14="http://schemas.microsoft.com/office/powerpoint/2010/main" val="4104708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342900" indent="-342900">
              <a:lnSpc>
                <a:spcPct val="100000"/>
              </a:lnSpc>
              <a:buSzPts val="2400"/>
            </a:pPr>
            <a:r>
              <a:rPr lang="de-AT" sz="2400" dirty="0"/>
              <a:t>Development of an open reference platform for 5G media services</a:t>
            </a:r>
          </a:p>
          <a:p>
            <a:pPr marL="342900" indent="-342900">
              <a:lnSpc>
                <a:spcPct val="100000"/>
              </a:lnSpc>
              <a:buSzPts val="2400"/>
            </a:pPr>
            <a:r>
              <a:rPr lang="de-AT" sz="2400" dirty="0"/>
              <a:t>Initial target is 3GPP Release 16: Media Streaming + 5G Broadcast</a:t>
            </a:r>
          </a:p>
          <a:p>
            <a:pPr marL="342900" indent="-342900">
              <a:lnSpc>
                <a:spcPct val="100000"/>
              </a:lnSpc>
              <a:buSzPts val="2400"/>
            </a:pPr>
            <a:r>
              <a:rPr lang="de-AT" sz="2400" dirty="0"/>
              <a:t>Use cases:</a:t>
            </a:r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TV and Radio services</a:t>
            </a:r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Low-latency streaming</a:t>
            </a:r>
            <a:endParaRPr sz="2000" dirty="0"/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Targeted-advertising</a:t>
            </a:r>
            <a:endParaRPr sz="2000" dirty="0"/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Regional/Local program insertion</a:t>
            </a:r>
            <a:endParaRPr sz="2000" dirty="0"/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Hybrid consumption scenarios</a:t>
            </a:r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Integration in apps receiving broadcast + unicast</a:t>
            </a:r>
            <a:endParaRPr sz="2000" dirty="0"/>
          </a:p>
          <a:p>
            <a:pPr marL="342900" lvl="0" indent="-3429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•"/>
            </a:pPr>
            <a:r>
              <a:rPr lang="de-AT" sz="2400" dirty="0"/>
              <a:t>Consumption environments:</a:t>
            </a:r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Outdoor / On-the-move consumption</a:t>
            </a:r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en-US" sz="2000" dirty="0"/>
              <a:t>Automotive infotainment systems (Android Auto,…)</a:t>
            </a:r>
            <a:endParaRPr lang="de-AT" sz="2000" dirty="0"/>
          </a:p>
          <a:p>
            <a:pPr marL="800100" lvl="1" indent="-342900">
              <a:spcBef>
                <a:spcPts val="1200"/>
              </a:spcBef>
              <a:buSzPts val="2400"/>
            </a:pPr>
            <a:r>
              <a:rPr lang="de-AT" sz="2000" dirty="0"/>
              <a:t>Home entertainment ecosystem: Cast to devices, TV, smart speakers, etc</a:t>
            </a:r>
            <a:endParaRPr sz="2000" dirty="0"/>
          </a:p>
        </p:txBody>
      </p:sp>
      <p:sp>
        <p:nvSpPr>
          <p:cNvPr id="126" name="Google Shape;126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Pts val="4400"/>
              <a:buFont typeface="Trebuchet MS"/>
              <a:buNone/>
            </a:pPr>
            <a:r>
              <a:rPr lang="de-AT" dirty="0"/>
              <a:t>Open Source Development Programme</a:t>
            </a:r>
            <a:endParaRPr dirty="0"/>
          </a:p>
        </p:txBody>
      </p:sp>
      <p:sp>
        <p:nvSpPr>
          <p:cNvPr id="127" name="Google Shape;127;p2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100" b="0" i="0" u="none" strike="noStrike" kern="1200" cap="none" spc="0" normalizeH="0" baseline="0" noProof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52D041A-A8DC-4E2A-8146-A1EE7AD22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069" y="2104222"/>
            <a:ext cx="6157194" cy="324997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0309D51C-1F7C-4013-8075-1BE6701D6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731" y="-47728"/>
            <a:ext cx="12470131" cy="8313421"/>
          </a:xfrm>
          <a:prstGeom prst="rect">
            <a:avLst/>
          </a:prstGeom>
        </p:spPr>
      </p:pic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8428690B-D03C-4FDA-8F6C-55F2EB6B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288506C0-4B4B-41B5-995B-B69778B64B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ítulo 4">
            <a:extLst>
              <a:ext uri="{FF2B5EF4-FFF2-40B4-BE49-F238E27FC236}">
                <a16:creationId xmlns:a16="http://schemas.microsoft.com/office/drawing/2014/main" id="{28EF8CA0-0630-42ED-A7DF-A55384E4BE0D}"/>
              </a:ext>
            </a:extLst>
          </p:cNvPr>
          <p:cNvSpPr txBox="1">
            <a:spLocks/>
          </p:cNvSpPr>
          <p:nvPr/>
        </p:nvSpPr>
        <p:spPr>
          <a:xfrm>
            <a:off x="1" y="4515169"/>
            <a:ext cx="12192000" cy="1179725"/>
          </a:xfrm>
          <a:prstGeom prst="rect">
            <a:avLst/>
          </a:prstGeom>
          <a:solidFill>
            <a:srgbClr val="00A0D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spc="-60" baseline="0">
                <a:solidFill>
                  <a:srgbClr val="00A0D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Strengthening our role as 3GPP MRP for Media</a:t>
            </a:r>
          </a:p>
        </p:txBody>
      </p:sp>
    </p:spTree>
    <p:extLst>
      <p:ext uri="{BB962C8B-B14F-4D97-AF65-F5344CB8AC3E}">
        <p14:creationId xmlns:p14="http://schemas.microsoft.com/office/powerpoint/2010/main" val="3845630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083C65-EDA3-48B7-A3F3-0E0B63E87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65" y="1136316"/>
            <a:ext cx="7935604" cy="5067634"/>
          </a:xfrm>
        </p:spPr>
        <p:txBody>
          <a:bodyPr>
            <a:noAutofit/>
          </a:bodyPr>
          <a:lstStyle/>
          <a:p>
            <a:r>
              <a:rPr lang="en-GB" sz="2800" dirty="0"/>
              <a:t>5G-MAG submissions to 3GPP Rel-18 Workshops</a:t>
            </a:r>
          </a:p>
          <a:p>
            <a:pPr marL="342900" lvl="1" indent="-342900">
              <a:spcBef>
                <a:spcPts val="1200"/>
              </a:spcBef>
            </a:pPr>
            <a:r>
              <a:rPr lang="en-GB" dirty="0"/>
              <a:t>SA and SA4 Rel-18 Workshops</a:t>
            </a:r>
          </a:p>
          <a:p>
            <a:pPr lvl="1"/>
            <a:r>
              <a:rPr lang="en-GB" sz="2400" dirty="0">
                <a:cs typeface="Arial" panose="020B0604020202020204" pitchFamily="34" charset="0"/>
                <a:hlinkClick r:id="rId2"/>
              </a:rPr>
              <a:t>https://www.3gpp.org/ftp/TSG_SA/WG4_CODEC/SA4_Workshops/Rel18_WS_Aug2021/Docs/S4WS-210007.zip</a:t>
            </a:r>
            <a:endParaRPr lang="en-GB" sz="2400" dirty="0">
              <a:cs typeface="Arial" panose="020B0604020202020204" pitchFamily="34" charset="0"/>
            </a:endParaRPr>
          </a:p>
          <a:p>
            <a:pPr marL="342900" lvl="1" indent="-342900">
              <a:spcBef>
                <a:spcPts val="1200"/>
              </a:spcBef>
            </a:pPr>
            <a:r>
              <a:rPr lang="en-GB" dirty="0"/>
              <a:t>RAN Rel-18 Workshops</a:t>
            </a:r>
          </a:p>
          <a:p>
            <a:pPr lvl="1"/>
            <a:r>
              <a:rPr lang="en-GB" sz="2400" dirty="0">
                <a:solidFill>
                  <a:srgbClr val="90BB23"/>
                </a:solidFill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https://www.3gpp.org/ftp/TSG_RAN/TSG_RAN/TSGR_AHs/2021_06_RAN_Rel18_WS/Docs/RWS-210205.zip</a:t>
            </a:r>
            <a:endParaRPr lang="en-GB" sz="2400" dirty="0">
              <a:solidFill>
                <a:srgbClr val="90BB23"/>
              </a:solidFill>
              <a:cs typeface="Arial" panose="020B0604020202020204" pitchFamily="34" charset="0"/>
            </a:endParaRPr>
          </a:p>
          <a:p>
            <a:pPr lvl="1"/>
            <a:endParaRPr lang="en-GB" sz="2400" dirty="0">
              <a:cs typeface="Arial" panose="020B0604020202020204" pitchFamily="34" charset="0"/>
            </a:endParaRPr>
          </a:p>
          <a:p>
            <a:pPr lvl="2"/>
            <a:endParaRPr lang="en-GB" sz="2800" dirty="0">
              <a:cs typeface="Arial" panose="020B0604020202020204" pitchFamily="34" charset="0"/>
            </a:endParaRPr>
          </a:p>
          <a:p>
            <a:pPr lvl="2"/>
            <a:endParaRPr lang="en-GB" sz="2800" dirty="0"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E4584D-E698-4E56-9F17-EDF162115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Strengthening our role as 3GPP MRP for Media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0705468-8194-48F6-9F3E-5B2189E6A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sz="1100"/>
            </a:lvl1pPr>
          </a:lstStyle>
          <a:p>
            <a:r>
              <a:rPr lang="en-US" dirty="0"/>
              <a:t>5G MEDIA ACTION GROUP © 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28BC6-ADF7-4748-9FEF-91DE06854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b="1" kern="1200">
                <a:solidFill>
                  <a:srgbClr val="00A0D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546CA0-4714-408F-967E-6190466DE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8756" y="3670133"/>
            <a:ext cx="3350779" cy="1885318"/>
          </a:xfrm>
          <a:prstGeom prst="rect">
            <a:avLst/>
          </a:prstGeom>
          <a:ln w="57150">
            <a:solidFill>
              <a:schemeClr val="tx2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5B9CB7-A4FA-4FE0-91E1-11130E4E8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8756" y="1384366"/>
            <a:ext cx="3350779" cy="1885318"/>
          </a:xfrm>
          <a:prstGeom prst="rect">
            <a:avLst/>
          </a:prstGeom>
          <a:ln w="57150">
            <a:solidFill>
              <a:schemeClr val="tx2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15A7495-1356-4F32-AF3E-709103E3899B}"/>
              </a:ext>
            </a:extLst>
          </p:cNvPr>
          <p:cNvSpPr txBox="1"/>
          <p:nvPr/>
        </p:nvSpPr>
        <p:spPr>
          <a:xfrm>
            <a:off x="404870" y="5634903"/>
            <a:ext cx="95764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spcBef>
                <a:spcPts val="1200"/>
              </a:spcBef>
            </a:pPr>
            <a:r>
              <a:rPr lang="en-GB" i="1" dirty="0"/>
              <a:t>5G-MAG would like to thank 3GPP for the possibility for MRPs to participate in the Rel-18 Workshops with its own voice (in RAN) and together with other IMs (SA and SA4)</a:t>
            </a:r>
          </a:p>
        </p:txBody>
      </p:sp>
    </p:spTree>
    <p:extLst>
      <p:ext uri="{BB962C8B-B14F-4D97-AF65-F5344CB8AC3E}">
        <p14:creationId xmlns:p14="http://schemas.microsoft.com/office/powerpoint/2010/main" val="3729982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9" name="Google Shape;99;p8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D2"/>
              </a:buClr>
              <a:buSzPts val="4800"/>
              <a:buFont typeface="Trebuchet MS"/>
              <a:buNone/>
            </a:pPr>
            <a:r>
              <a:rPr lang="en-US" dirty="0"/>
              <a:t>Thank you!</a:t>
            </a:r>
            <a:endParaRPr dirty="0"/>
          </a:p>
        </p:txBody>
      </p:sp>
      <p:pic>
        <p:nvPicPr>
          <p:cNvPr id="101" name="Google Shape;101;p8" descr="Twitter - Kostenlose sozialen medien Icon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0722" y="327922"/>
            <a:ext cx="659583" cy="659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8" descr="Linkedin - Kostenlose sozialen medien Icon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0722" y="1126774"/>
            <a:ext cx="664160" cy="66416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8"/>
          <p:cNvSpPr txBox="1"/>
          <p:nvPr/>
        </p:nvSpPr>
        <p:spPr>
          <a:xfrm>
            <a:off x="1860305" y="396104"/>
            <a:ext cx="388952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800"/>
              <a:buFont typeface="Trebuchet MS"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@5GMAGnews</a:t>
            </a:r>
            <a:endParaRPr kumimoji="0" sz="2800" b="1" i="0" u="sng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4" name="Google Shape;104;p8"/>
          <p:cNvSpPr txBox="1"/>
          <p:nvPr/>
        </p:nvSpPr>
        <p:spPr>
          <a:xfrm>
            <a:off x="1860305" y="1228021"/>
            <a:ext cx="582703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Font typeface="Trebuchet MS"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linkedin.com/company/5g-mag/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9CCAAE-2239-45DC-B0C9-9824AC24BA61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fr-CH" dirty="0">
              <a:solidFill>
                <a:schemeClr val="bg2"/>
              </a:solidFill>
            </a:endParaRPr>
          </a:p>
          <a:p>
            <a:endParaRPr lang="fr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3EB996-108A-41EF-955C-E1F80288AC8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/>
              <a:t>Work Area: 5G </a:t>
            </a:r>
            <a:r>
              <a:rPr lang="fr-CH" dirty="0" err="1"/>
              <a:t>Terrestrial</a:t>
            </a:r>
            <a:r>
              <a:rPr lang="fr-CH" dirty="0"/>
              <a:t> Broadcast</a:t>
            </a:r>
          </a:p>
        </p:txBody>
      </p: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7ADCBC84-A783-4C7F-9B04-95A05F83E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71D0BA9-9936-4676-A9FD-B1E4F8322CFC}"/>
              </a:ext>
            </a:extLst>
          </p:cNvPr>
          <p:cNvSpPr txBox="1"/>
          <p:nvPr/>
        </p:nvSpPr>
        <p:spPr>
          <a:xfrm>
            <a:off x="750093" y="1239714"/>
            <a:ext cx="109647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Linear TV and Radio over LTE-based 5G Terrestrial Broadcast (Rel-16)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CH" sz="32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1736A4E3-1234-4DDA-971A-C9188800C6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619C66-35F9-474B-B710-E2D684EA0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907" y="2658465"/>
            <a:ext cx="9420958" cy="341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17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2AAF9-6DDA-47E6-8D48-FC11217B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What’s</a:t>
            </a:r>
            <a:r>
              <a:rPr lang="fr-CH" dirty="0"/>
              <a:t> in 5G for the media </a:t>
            </a:r>
            <a:r>
              <a:rPr lang="fr-CH" dirty="0" err="1"/>
              <a:t>industry</a:t>
            </a:r>
            <a:r>
              <a:rPr lang="fr-CH" dirty="0"/>
              <a:t>?</a:t>
            </a:r>
          </a:p>
        </p:txBody>
      </p:sp>
      <p:sp>
        <p:nvSpPr>
          <p:cNvPr id="54" name="Date Placeholder 4">
            <a:extLst>
              <a:ext uri="{FF2B5EF4-FFF2-40B4-BE49-F238E27FC236}">
                <a16:creationId xmlns:a16="http://schemas.microsoft.com/office/drawing/2014/main" id="{F7B6D2E5-92FB-4E49-9E54-6B39135651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59" name="Slide Number Placeholder 4">
            <a:extLst>
              <a:ext uri="{FF2B5EF4-FFF2-40B4-BE49-F238E27FC236}">
                <a16:creationId xmlns:a16="http://schemas.microsoft.com/office/drawing/2014/main" id="{1026E54B-B347-495A-8B76-D34DB1AC0D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55AB10C-7E84-4ECD-AB4C-AE0218E845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78" t="32346" r="13958" b="14815"/>
          <a:stretch/>
        </p:blipFill>
        <p:spPr>
          <a:xfrm>
            <a:off x="133462" y="1518499"/>
            <a:ext cx="11925076" cy="483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8059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3EB996-108A-41EF-955C-E1F80288AC8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CH" dirty="0"/>
              <a:t>Work Area: 5G </a:t>
            </a:r>
            <a:r>
              <a:rPr lang="fr-CH" dirty="0" err="1"/>
              <a:t>Terrestrial</a:t>
            </a:r>
            <a:r>
              <a:rPr lang="fr-CH" dirty="0"/>
              <a:t> Broadcast</a:t>
            </a:r>
          </a:p>
        </p:txBody>
      </p: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7ADCBC84-A783-4C7F-9B04-95A05F83E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71D0BA9-9936-4676-A9FD-B1E4F8322CFC}"/>
              </a:ext>
            </a:extLst>
          </p:cNvPr>
          <p:cNvSpPr txBox="1"/>
          <p:nvPr/>
        </p:nvSpPr>
        <p:spPr>
          <a:xfrm>
            <a:off x="750093" y="1239714"/>
            <a:ext cx="109647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Linear TV and Radio over LTE-based 5G Terrestrial Broadcast (Rel-16)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fr-CH" sz="32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0CA907D-4EBF-4802-8712-1058099D3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20" y="2318775"/>
            <a:ext cx="7665465" cy="4281282"/>
          </a:xfrm>
          <a:prstGeom prst="rect">
            <a:avLst/>
          </a:prstGeom>
        </p:spPr>
      </p:pic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1736A4E3-1234-4DDA-971A-C9188800C6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3BE31D-2ECB-40B2-9ED0-CF4F06D4A172}"/>
              </a:ext>
            </a:extLst>
          </p:cNvPr>
          <p:cNvSpPr txBox="1"/>
          <p:nvPr/>
        </p:nvSpPr>
        <p:spPr>
          <a:xfrm>
            <a:off x="7909985" y="2456015"/>
            <a:ext cx="415068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+ Release 17 adds support for 6/7/8 MHz channel bandwidths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14400" algn="l"/>
              </a:tabLst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+ Release 18 adds support for downlink-only operation in the UHF band (470-694/8)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9AC4FC9-0171-4B96-BDC0-E1748B7E051A}"/>
              </a:ext>
            </a:extLst>
          </p:cNvPr>
          <p:cNvSpPr/>
          <p:nvPr/>
        </p:nvSpPr>
        <p:spPr>
          <a:xfrm>
            <a:off x="8614508" y="5270911"/>
            <a:ext cx="2463800" cy="49937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Standalone </a:t>
            </a:r>
            <a:r>
              <a:rPr kumimoji="0" lang="fr-C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Downlink</a:t>
            </a:r>
            <a:r>
              <a:rPr kumimoji="0" lang="fr-CH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Only</a:t>
            </a:r>
            <a:endParaRPr kumimoji="0" lang="fr-CH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1B76A7-64BC-47D5-9172-614BBA27A7B9}"/>
              </a:ext>
            </a:extLst>
          </p:cNvPr>
          <p:cNvSpPr txBox="1"/>
          <p:nvPr/>
        </p:nvSpPr>
        <p:spPr>
          <a:xfrm>
            <a:off x="9255540" y="6414540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UHF Band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9447835-175B-44B5-A435-CB9BFBBEA62F}"/>
              </a:ext>
            </a:extLst>
          </p:cNvPr>
          <p:cNvCxnSpPr/>
          <p:nvPr/>
        </p:nvCxnSpPr>
        <p:spPr>
          <a:xfrm>
            <a:off x="8539285" y="6346066"/>
            <a:ext cx="255600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D4CB585C-0060-4D80-9135-0B426D7AE2BE}"/>
              </a:ext>
            </a:extLst>
          </p:cNvPr>
          <p:cNvSpPr/>
          <p:nvPr/>
        </p:nvSpPr>
        <p:spPr>
          <a:xfrm>
            <a:off x="8614507" y="5773461"/>
            <a:ext cx="2463800" cy="262853"/>
          </a:xfrm>
          <a:prstGeom prst="rect">
            <a:avLst/>
          </a:prstGeom>
          <a:solidFill>
            <a:srgbClr val="90BB23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Dedicated</a:t>
            </a:r>
            <a:r>
              <a:rPr kumimoji="0" lang="fr-CH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Broadcast</a:t>
            </a:r>
          </a:p>
        </p:txBody>
      </p:sp>
    </p:spTree>
    <p:extLst>
      <p:ext uri="{BB962C8B-B14F-4D97-AF65-F5344CB8AC3E}">
        <p14:creationId xmlns:p14="http://schemas.microsoft.com/office/powerpoint/2010/main" val="34507593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F1525E-3228-40B0-9472-22E6487A37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5G-MAG proposes enhancements on:</a:t>
            </a:r>
          </a:p>
          <a:p>
            <a:pPr lvl="1"/>
            <a:endParaRPr lang="en-GB" sz="2400" b="1" dirty="0">
              <a:solidFill>
                <a:schemeClr val="accent6"/>
              </a:solidFill>
            </a:endParaRPr>
          </a:p>
          <a:p>
            <a:pPr lvl="1"/>
            <a:r>
              <a:rPr lang="en-GB" b="1" dirty="0">
                <a:solidFill>
                  <a:schemeClr val="accent6"/>
                </a:solidFill>
              </a:rPr>
              <a:t>Priorities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Connection of </a:t>
            </a:r>
            <a:r>
              <a:rPr lang="en-GB" dirty="0" err="1">
                <a:solidFill>
                  <a:schemeClr val="accent6"/>
                </a:solidFill>
              </a:rPr>
              <a:t>EnTV</a:t>
            </a:r>
            <a:r>
              <a:rPr lang="en-GB" dirty="0">
                <a:solidFill>
                  <a:schemeClr val="accent6"/>
                </a:solidFill>
              </a:rPr>
              <a:t> RAN (</a:t>
            </a:r>
            <a:r>
              <a:rPr lang="en-GB" dirty="0" err="1">
                <a:solidFill>
                  <a:schemeClr val="accent6"/>
                </a:solidFill>
              </a:rPr>
              <a:t>FeMBMS</a:t>
            </a:r>
            <a:r>
              <a:rPr lang="en-GB" dirty="0">
                <a:solidFill>
                  <a:schemeClr val="accent6"/>
                </a:solidFill>
              </a:rPr>
              <a:t>) to 5G Core 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Optimization for simultaneous support of 5G Broadcast &amp; NR Unicast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Time Interleaving</a:t>
            </a:r>
          </a:p>
          <a:p>
            <a:pPr lvl="1"/>
            <a:endParaRPr lang="en-GB" sz="2400" dirty="0"/>
          </a:p>
          <a:p>
            <a:pPr lvl="1"/>
            <a:r>
              <a:rPr lang="en-GB" dirty="0"/>
              <a:t>Other topics of interest are (the order does not imply priority):</a:t>
            </a:r>
          </a:p>
          <a:p>
            <a:pPr lvl="2"/>
            <a:r>
              <a:rPr lang="en-GB" dirty="0"/>
              <a:t>Public Warning capability</a:t>
            </a:r>
          </a:p>
          <a:p>
            <a:pPr lvl="2"/>
            <a:r>
              <a:rPr lang="en-GB" dirty="0"/>
              <a:t>Efficiency enhancements, e.g., MIMO (existing antennas/RF stages in handsets), Overhead Reduction.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D44178-9179-4460-8DD4-B9128AC0D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Evolving LTE-based 5G Terrestrial Broadcast in Rel-18?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87296ED-3362-41BB-8476-94E813B5E6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sz="11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82478C-41A4-436E-BF06-9D491CB13BD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660063" y="6356350"/>
            <a:ext cx="15319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b="1" kern="1200">
                <a:solidFill>
                  <a:srgbClr val="00A0D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A0D2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3074" name="Picture 2" descr="Submission Information • Academic Conferences International">
            <a:extLst>
              <a:ext uri="{FF2B5EF4-FFF2-40B4-BE49-F238E27FC236}">
                <a16:creationId xmlns:a16="http://schemas.microsoft.com/office/drawing/2014/main" id="{F1DAB2A1-4A4C-421F-BB69-58C0549B4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844" y="836772"/>
            <a:ext cx="1324187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460EF4-F5CC-4B36-B31E-970F1B7F4A4D}"/>
              </a:ext>
            </a:extLst>
          </p:cNvPr>
          <p:cNvSpPr txBox="1"/>
          <p:nvPr/>
        </p:nvSpPr>
        <p:spPr>
          <a:xfrm>
            <a:off x="10505913" y="1616532"/>
            <a:ext cx="1530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5G-MAG submission to 3GPP</a:t>
            </a:r>
            <a:endParaRPr kumimoji="0" lang="fr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267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B71C93-7F04-4C9A-ACDF-81028F6C6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sz="2600" b="1" dirty="0">
                <a:solidFill>
                  <a:schemeClr val="accent6"/>
                </a:solidFill>
                <a:latin typeface="+mj-lt"/>
              </a:rPr>
              <a:t>5G Media Streaming Architecture</a:t>
            </a:r>
          </a:p>
          <a:p>
            <a:pPr lvl="1"/>
            <a:r>
              <a:rPr lang="fr-CH" sz="2600" b="0" i="0" u="none" strike="noStrike" dirty="0">
                <a:solidFill>
                  <a:srgbClr val="5E85B7"/>
                </a:solidFill>
                <a:effectLst/>
                <a:latin typeface="+mj-lt"/>
                <a:hlinkClick r:id="rId2"/>
              </a:rPr>
              <a:t>5GMSA</a:t>
            </a:r>
            <a:r>
              <a:rPr lang="fr-CH" sz="26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(Rel-16)</a:t>
            </a:r>
            <a:endParaRPr lang="fr-CH" sz="2600" dirty="0">
              <a:latin typeface="+mj-lt"/>
            </a:endParaRPr>
          </a:p>
          <a:p>
            <a:pPr lvl="2"/>
            <a:r>
              <a:rPr lang="fr-CH" sz="2200" dirty="0">
                <a:latin typeface="+mj-lt"/>
              </a:rPr>
              <a:t>+ Multicast </a:t>
            </a:r>
            <a:r>
              <a:rPr lang="fr-CH" sz="2200" b="0" i="0" u="none" strike="noStrike" dirty="0">
                <a:solidFill>
                  <a:srgbClr val="5E85B7"/>
                </a:solidFill>
                <a:effectLst/>
                <a:latin typeface="+mj-lt"/>
                <a:hlinkClick r:id="rId3"/>
              </a:rPr>
              <a:t>FS_5GMS_Multicast</a:t>
            </a:r>
            <a:r>
              <a:rPr lang="fr-CH" sz="22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</a:p>
          <a:p>
            <a:pPr lvl="2"/>
            <a:r>
              <a:rPr lang="fr-CH" sz="2200" dirty="0">
                <a:latin typeface="+mj-lt"/>
              </a:rPr>
              <a:t>+ Extensions </a:t>
            </a:r>
            <a:r>
              <a:rPr lang="fr-CH" sz="2200" b="0" i="0" u="none" strike="noStrike" dirty="0">
                <a:solidFill>
                  <a:srgbClr val="5E85B7"/>
                </a:solidFill>
                <a:effectLst/>
                <a:latin typeface="+mj-lt"/>
                <a:hlinkClick r:id="rId4"/>
              </a:rPr>
              <a:t>FS_5GMS_EXT</a:t>
            </a:r>
            <a:r>
              <a:rPr lang="fr-CH" sz="22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</a:p>
          <a:p>
            <a:pPr lvl="2"/>
            <a:r>
              <a:rPr lang="fr-CH" sz="2200" dirty="0">
                <a:latin typeface="+mj-lt"/>
              </a:rPr>
              <a:t>+ Cloud/Edge </a:t>
            </a:r>
            <a:r>
              <a:rPr lang="fr-CH" sz="2200" dirty="0" err="1">
                <a:latin typeface="+mj-lt"/>
              </a:rPr>
              <a:t>Computing</a:t>
            </a:r>
            <a:r>
              <a:rPr lang="fr-CH" sz="2200" dirty="0">
                <a:latin typeface="+mj-lt"/>
              </a:rPr>
              <a:t> </a:t>
            </a:r>
            <a:r>
              <a:rPr lang="fr-CH" sz="2200" b="0" i="0" u="none" strike="noStrike" dirty="0">
                <a:solidFill>
                  <a:srgbClr val="5E85B7"/>
                </a:solidFill>
                <a:effectLst/>
                <a:latin typeface="+mj-lt"/>
                <a:hlinkClick r:id="rId5"/>
              </a:rPr>
              <a:t>FS_EMSA</a:t>
            </a:r>
            <a:r>
              <a:rPr lang="fr-CH" sz="22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  <a:endParaRPr lang="fr-CH" sz="24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F3D2F3-E6E3-477C-9504-68478F691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H" dirty="0"/>
              <a:t>Work Area: 5G Mobile Broadband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F6E6382C-C955-4EC6-8795-7A795A0C85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FA0E8F-460D-439D-9197-B4D81499AB80}"/>
              </a:ext>
            </a:extLst>
          </p:cNvPr>
          <p:cNvSpPr/>
          <p:nvPr/>
        </p:nvSpPr>
        <p:spPr>
          <a:xfrm>
            <a:off x="5265667" y="5760249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Network assistance and QoS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1A2AC93-E93A-4C73-A59B-CED0D94FFF1C}"/>
              </a:ext>
            </a:extLst>
          </p:cNvPr>
          <p:cNvSpPr/>
          <p:nvPr/>
        </p:nvSpPr>
        <p:spPr>
          <a:xfrm>
            <a:off x="5265667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Delivery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Procedures</a:t>
            </a:r>
            <a:endParaRPr kumimoji="0" lang="fr-CH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7713A8B-B837-40A7-BCE1-4C4DC2B5E964}"/>
              </a:ext>
            </a:extLst>
          </p:cNvPr>
          <p:cNvSpPr/>
          <p:nvPr/>
        </p:nvSpPr>
        <p:spPr>
          <a:xfrm>
            <a:off x="3564347" y="5760249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Consumption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Collection and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Reporting</a:t>
            </a:r>
            <a:endParaRPr kumimoji="0" lang="fr-CH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1E12501-39B3-40EC-80D4-57AECA3D4BC3}"/>
              </a:ext>
            </a:extLst>
          </p:cNvPr>
          <p:cNvSpPr/>
          <p:nvPr/>
        </p:nvSpPr>
        <p:spPr>
          <a:xfrm>
            <a:off x="10491892" y="5760249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Metrics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Collection and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Reporting</a:t>
            </a:r>
            <a:endParaRPr kumimoji="0" lang="fr-CH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65BCCDB-AF50-421E-AC09-473A7C1F1947}"/>
              </a:ext>
            </a:extLst>
          </p:cNvPr>
          <p:cNvSpPr/>
          <p:nvPr/>
        </p:nvSpPr>
        <p:spPr>
          <a:xfrm>
            <a:off x="3564691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Media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Decoders</a:t>
            </a:r>
            <a:endParaRPr kumimoji="0" lang="fr-CH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BE15C2-E25B-4CC4-9EBE-78B362056956}"/>
              </a:ext>
            </a:extLst>
          </p:cNvPr>
          <p:cNvSpPr/>
          <p:nvPr/>
        </p:nvSpPr>
        <p:spPr>
          <a:xfrm>
            <a:off x="155737" y="464180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Metrics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Measurement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&amp;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Logging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Client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E8E8B36-A3AD-410C-8DC6-C51080E2465A}"/>
              </a:ext>
            </a:extLst>
          </p:cNvPr>
          <p:cNvSpPr/>
          <p:nvPr/>
        </p:nvSpPr>
        <p:spPr>
          <a:xfrm>
            <a:off x="1863371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Media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Presentation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and Rendering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C15C377-84D4-4C3D-82A0-FE42C285100B}"/>
              </a:ext>
            </a:extLst>
          </p:cNvPr>
          <p:cNvSpPr/>
          <p:nvPr/>
        </p:nvSpPr>
        <p:spPr>
          <a:xfrm>
            <a:off x="1856713" y="464245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Consumption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Measurement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&amp;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Logging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Client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4AA9A7-8CDB-42E8-BA22-EAF9B069F760}"/>
              </a:ext>
            </a:extLst>
          </p:cNvPr>
          <p:cNvSpPr/>
          <p:nvPr/>
        </p:nvSpPr>
        <p:spPr>
          <a:xfrm>
            <a:off x="3557690" y="464245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Media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Decryption</a:t>
            </a:r>
            <a:endParaRPr kumimoji="0" lang="fr-CH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83AEDD0-339C-40E1-8858-DD93642A0261}"/>
              </a:ext>
            </a:extLst>
          </p:cNvPr>
          <p:cNvSpPr/>
          <p:nvPr/>
        </p:nvSpPr>
        <p:spPr>
          <a:xfrm>
            <a:off x="155737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DRM Client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10F09D-D364-4EC9-94A3-D952AAF9D78D}"/>
              </a:ext>
            </a:extLst>
          </p:cNvPr>
          <p:cNvSpPr/>
          <p:nvPr/>
        </p:nvSpPr>
        <p:spPr>
          <a:xfrm>
            <a:off x="5266012" y="464180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Media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Decapsulation</a:t>
            </a:r>
            <a:endParaRPr kumimoji="0" lang="fr-CH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6103743-22BE-4F07-8469-097F1E126688}"/>
              </a:ext>
            </a:extLst>
          </p:cNvPr>
          <p:cNvSpPr/>
          <p:nvPr/>
        </p:nvSpPr>
        <p:spPr>
          <a:xfrm>
            <a:off x="10491892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Manifest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Generation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and Segment Packager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1AFEA3D-976E-4754-ADC5-C8E3399A9E10}"/>
              </a:ext>
            </a:extLst>
          </p:cNvPr>
          <p:cNvSpPr/>
          <p:nvPr/>
        </p:nvSpPr>
        <p:spPr>
          <a:xfrm>
            <a:off x="7082937" y="464180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CDN Server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DB075AA-523B-4DFF-9D71-F7EA7A9154D5}"/>
              </a:ext>
            </a:extLst>
          </p:cNvPr>
          <p:cNvSpPr/>
          <p:nvPr/>
        </p:nvSpPr>
        <p:spPr>
          <a:xfrm>
            <a:off x="8790571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Encryption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and Encapsulation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14D865-6218-4BDA-9909-61500A68B07C}"/>
              </a:ext>
            </a:extLst>
          </p:cNvPr>
          <p:cNvSpPr/>
          <p:nvPr/>
        </p:nvSpPr>
        <p:spPr>
          <a:xfrm>
            <a:off x="8783914" y="464245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DRM Server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86786E4-D610-452F-9CFF-2DC2F1851167}"/>
              </a:ext>
            </a:extLst>
          </p:cNvPr>
          <p:cNvSpPr/>
          <p:nvPr/>
        </p:nvSpPr>
        <p:spPr>
          <a:xfrm>
            <a:off x="10484890" y="464245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Service Discovery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B522586-FB06-4E1D-A918-ABE391A85FF9}"/>
              </a:ext>
            </a:extLst>
          </p:cNvPr>
          <p:cNvSpPr/>
          <p:nvPr/>
        </p:nvSpPr>
        <p:spPr>
          <a:xfrm>
            <a:off x="7082937" y="3512412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Adaptive Bit Rate Encoder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01CCF09-CD10-4F52-9643-0CB5B87EE5BB}"/>
              </a:ext>
            </a:extLst>
          </p:cNvPr>
          <p:cNvSpPr/>
          <p:nvPr/>
        </p:nvSpPr>
        <p:spPr>
          <a:xfrm>
            <a:off x="1856369" y="5760249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Content Guide Server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B31E913-E9CD-4003-980D-A4CB96A92E89}"/>
              </a:ext>
            </a:extLst>
          </p:cNvPr>
          <p:cNvSpPr/>
          <p:nvPr/>
        </p:nvSpPr>
        <p:spPr>
          <a:xfrm>
            <a:off x="7082937" y="5760249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Replacement Content Server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B04D524-B823-42CF-89F5-85B92F781285}"/>
              </a:ext>
            </a:extLst>
          </p:cNvPr>
          <p:cNvSpPr/>
          <p:nvPr/>
        </p:nvSpPr>
        <p:spPr>
          <a:xfrm>
            <a:off x="8783914" y="5760900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Manifest</a:t>
            </a: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Proxy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CC1D706-6D20-460F-BE91-ECEE4CAFC008}"/>
              </a:ext>
            </a:extLst>
          </p:cNvPr>
          <p:cNvSpPr/>
          <p:nvPr/>
        </p:nvSpPr>
        <p:spPr>
          <a:xfrm>
            <a:off x="155737" y="5746125"/>
            <a:ext cx="1544370" cy="9876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Session Management Server</a:t>
            </a:r>
          </a:p>
        </p:txBody>
      </p:sp>
      <p:pic>
        <p:nvPicPr>
          <p:cNvPr id="38" name="Picture 2" descr="In Progress Icon #304066 - Free Icons Library">
            <a:extLst>
              <a:ext uri="{FF2B5EF4-FFF2-40B4-BE49-F238E27FC236}">
                <a16:creationId xmlns:a16="http://schemas.microsoft.com/office/drawing/2014/main" id="{3BBAE379-C840-4734-BCA2-31F3EC59B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368" y="2040476"/>
            <a:ext cx="633337" cy="6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Task Done">
            <a:extLst>
              <a:ext uri="{FF2B5EF4-FFF2-40B4-BE49-F238E27FC236}">
                <a16:creationId xmlns:a16="http://schemas.microsoft.com/office/drawing/2014/main" id="{658E0BBF-7B99-4560-86E8-557944D21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784" y="1154443"/>
            <a:ext cx="530433" cy="53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8798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AA9847-B6BB-4826-8B81-EF2B226A3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65" y="1136316"/>
            <a:ext cx="6146802" cy="5067634"/>
          </a:xfrm>
        </p:spPr>
        <p:txBody>
          <a:bodyPr>
            <a:normAutofit fontScale="92500" lnSpcReduction="10000"/>
          </a:bodyPr>
          <a:lstStyle/>
          <a:p>
            <a:r>
              <a:rPr lang="fr-CH" sz="2800" b="1" dirty="0">
                <a:solidFill>
                  <a:schemeClr val="accent6"/>
                </a:solidFill>
                <a:latin typeface="+mj-lt"/>
              </a:rPr>
              <a:t>Multicast Broadcast Services (MBS)</a:t>
            </a:r>
          </a:p>
          <a:p>
            <a:pPr lvl="1"/>
            <a:r>
              <a:rPr lang="fr-CH" b="0" i="0" u="none" strike="noStrike" dirty="0">
                <a:solidFill>
                  <a:srgbClr val="5E85B7"/>
                </a:solidFill>
                <a:effectLst/>
                <a:latin typeface="+mj-lt"/>
                <a:hlinkClick r:id="rId2"/>
              </a:rPr>
              <a:t>5MBS</a:t>
            </a:r>
            <a:r>
              <a:rPr lang="fr-CH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</a:p>
          <a:p>
            <a:pPr lvl="1"/>
            <a:r>
              <a:rPr lang="fr-CH" b="0" i="0" u="none" strike="noStrike" dirty="0">
                <a:solidFill>
                  <a:srgbClr val="5E85B7"/>
                </a:solidFill>
                <a:effectLst/>
                <a:latin typeface="+mj-lt"/>
                <a:hlinkClick r:id="rId3"/>
              </a:rPr>
              <a:t>NR_MBS</a:t>
            </a:r>
            <a:r>
              <a:rPr lang="fr-CH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  <a:endParaRPr lang="fr-CH" dirty="0"/>
          </a:p>
          <a:p>
            <a:pPr lvl="1"/>
            <a:endParaRPr lang="fr-CH" dirty="0"/>
          </a:p>
          <a:p>
            <a:r>
              <a:rPr lang="fr-CH" sz="2800" dirty="0" err="1"/>
              <a:t>Adding</a:t>
            </a:r>
            <a:r>
              <a:rPr lang="fr-CH" sz="2800" dirty="0"/>
              <a:t> Multicast support</a:t>
            </a:r>
          </a:p>
          <a:p>
            <a:pPr lvl="1"/>
            <a:r>
              <a:rPr lang="fr-CH" sz="2400" dirty="0" err="1"/>
              <a:t>Users</a:t>
            </a:r>
            <a:r>
              <a:rPr lang="fr-CH" sz="2400" dirty="0"/>
              <a:t> can </a:t>
            </a:r>
            <a:r>
              <a:rPr lang="fr-CH" sz="2400" dirty="0" err="1"/>
              <a:t>be</a:t>
            </a:r>
            <a:r>
              <a:rPr lang="fr-CH" sz="2400" dirty="0"/>
              <a:t> </a:t>
            </a:r>
            <a:r>
              <a:rPr lang="fr-CH" sz="2400" dirty="0" err="1"/>
              <a:t>grouped</a:t>
            </a:r>
            <a:r>
              <a:rPr lang="fr-CH" sz="2400" dirty="0"/>
              <a:t> to </a:t>
            </a:r>
            <a:r>
              <a:rPr lang="fr-CH" sz="2400" dirty="0" err="1"/>
              <a:t>access</a:t>
            </a:r>
            <a:r>
              <a:rPr lang="fr-CH" sz="2400" dirty="0"/>
              <a:t> </a:t>
            </a:r>
            <a:r>
              <a:rPr lang="fr-CH" sz="2400" dirty="0" err="1"/>
              <a:t>specific</a:t>
            </a:r>
            <a:r>
              <a:rPr lang="fr-CH" sz="2400" dirty="0"/>
              <a:t> multicast content</a:t>
            </a:r>
          </a:p>
          <a:p>
            <a:pPr lvl="1"/>
            <a:r>
              <a:rPr lang="fr-CH" sz="2400" dirty="0"/>
              <a:t>UE feedback </a:t>
            </a:r>
            <a:r>
              <a:rPr lang="fr-CH" sz="2400" dirty="0" err="1"/>
              <a:t>may</a:t>
            </a:r>
            <a:r>
              <a:rPr lang="fr-CH" sz="2400" dirty="0"/>
              <a:t> </a:t>
            </a:r>
            <a:r>
              <a:rPr lang="fr-CH" sz="2400" dirty="0" err="1"/>
              <a:t>be</a:t>
            </a:r>
            <a:r>
              <a:rPr lang="fr-CH" sz="2400" dirty="0"/>
              <a:t> possible</a:t>
            </a:r>
          </a:p>
          <a:p>
            <a:r>
              <a:rPr lang="fr-CH" sz="2800" dirty="0" err="1"/>
              <a:t>Adding</a:t>
            </a:r>
            <a:r>
              <a:rPr lang="fr-CH" sz="2800" dirty="0"/>
              <a:t> Broadcast support</a:t>
            </a:r>
          </a:p>
          <a:p>
            <a:pPr lvl="1"/>
            <a:r>
              <a:rPr lang="fr-CH" sz="2400" dirty="0"/>
              <a:t>Content </a:t>
            </a:r>
            <a:r>
              <a:rPr lang="fr-CH" sz="2400" dirty="0" err="1"/>
              <a:t>delivered</a:t>
            </a:r>
            <a:r>
              <a:rPr lang="fr-CH" sz="2400" dirty="0"/>
              <a:t> to a service area</a:t>
            </a:r>
          </a:p>
          <a:p>
            <a:r>
              <a:rPr lang="fr-CH" sz="2800" dirty="0" err="1"/>
              <a:t>Allows</a:t>
            </a:r>
            <a:r>
              <a:rPr lang="fr-CH" sz="2800" dirty="0"/>
              <a:t> for Dynamic </a:t>
            </a:r>
            <a:r>
              <a:rPr lang="fr-CH" sz="2800" dirty="0" err="1"/>
              <a:t>Switching</a:t>
            </a:r>
            <a:r>
              <a:rPr lang="fr-CH" sz="2800" dirty="0"/>
              <a:t> </a:t>
            </a:r>
            <a:r>
              <a:rPr lang="fr-CH" sz="2800" dirty="0" err="1"/>
              <a:t>between</a:t>
            </a:r>
            <a:r>
              <a:rPr lang="fr-CH" sz="2800" dirty="0"/>
              <a:t> PTP - PTM</a:t>
            </a:r>
          </a:p>
          <a:p>
            <a:pPr lvl="1"/>
            <a:r>
              <a:rPr lang="fr-CH" sz="2400" dirty="0" err="1"/>
              <a:t>Optimization</a:t>
            </a:r>
            <a:r>
              <a:rPr lang="fr-CH" sz="2400" dirty="0"/>
              <a:t> of </a:t>
            </a:r>
            <a:r>
              <a:rPr lang="fr-CH" sz="2400" dirty="0" err="1"/>
              <a:t>resources</a:t>
            </a:r>
            <a:endParaRPr lang="fr-CH" sz="2400" dirty="0"/>
          </a:p>
          <a:p>
            <a:pPr lvl="2"/>
            <a:endParaRPr lang="fr-C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3EB996-108A-41EF-955C-E1F80288A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Work Area: 5G Mobile Broadband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DF676-4DA1-48FF-84FC-82A91CEA2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5G-MAG © 2020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5" name="Slide Number Placeholder 4">
            <a:extLst>
              <a:ext uri="{FF2B5EF4-FFF2-40B4-BE49-F238E27FC236}">
                <a16:creationId xmlns:a16="http://schemas.microsoft.com/office/drawing/2014/main" id="{87784A9A-0BD6-4CE4-93F3-204644A0B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17" name="Grafik 13">
            <a:extLst>
              <a:ext uri="{FF2B5EF4-FFF2-40B4-BE49-F238E27FC236}">
                <a16:creationId xmlns:a16="http://schemas.microsoft.com/office/drawing/2014/main" id="{19898F3F-8590-4172-98F7-F1A9537AE3C0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8" b="34087"/>
          <a:stretch/>
        </p:blipFill>
        <p:spPr bwMode="auto">
          <a:xfrm>
            <a:off x="5735849" y="2391642"/>
            <a:ext cx="6456151" cy="3109577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C05E3C-6390-45A9-A2C2-EFE6AB6489FE}"/>
              </a:ext>
            </a:extLst>
          </p:cNvPr>
          <p:cNvSpPr/>
          <p:nvPr/>
        </p:nvSpPr>
        <p:spPr>
          <a:xfrm>
            <a:off x="8358362" y="3477048"/>
            <a:ext cx="1035585" cy="2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2" descr="In Progress Icon #304066 - Free Icons Library">
            <a:extLst>
              <a:ext uri="{FF2B5EF4-FFF2-40B4-BE49-F238E27FC236}">
                <a16:creationId xmlns:a16="http://schemas.microsoft.com/office/drawing/2014/main" id="{5EFF69E4-332F-4253-9C72-DD92CA869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301" y="1494174"/>
            <a:ext cx="633337" cy="63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013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083C65-EDA3-48B7-A3F3-0E0B63E87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5G-MAG proposes enhancements on</a:t>
            </a:r>
          </a:p>
          <a:p>
            <a:pPr lvl="1"/>
            <a:r>
              <a:rPr lang="en-GB" sz="2400" b="1" dirty="0">
                <a:solidFill>
                  <a:schemeClr val="accent6"/>
                </a:solidFill>
              </a:rPr>
              <a:t>Priorities</a:t>
            </a:r>
          </a:p>
          <a:p>
            <a:pPr lvl="2"/>
            <a:r>
              <a:rPr lang="en-GB" sz="2000" dirty="0">
                <a:solidFill>
                  <a:schemeClr val="accent6"/>
                </a:solidFill>
                <a:cs typeface="Arial" panose="020B0604020202020204" pitchFamily="34" charset="0"/>
              </a:rPr>
              <a:t>Receive-only mode/Free-to-air for MBS</a:t>
            </a:r>
          </a:p>
          <a:p>
            <a:pPr lvl="2"/>
            <a:r>
              <a:rPr lang="en-US" sz="2000" dirty="0">
                <a:solidFill>
                  <a:schemeClr val="accent6"/>
                </a:solidFill>
                <a:cs typeface="Arial" panose="020B0604020202020204" pitchFamily="34" charset="0"/>
              </a:rPr>
              <a:t>Multicast reception in RRC_INACTIVE state</a:t>
            </a:r>
          </a:p>
          <a:p>
            <a:pPr lvl="2"/>
            <a:r>
              <a:rPr lang="en-GB" sz="2000" dirty="0">
                <a:solidFill>
                  <a:schemeClr val="accent6"/>
                </a:solidFill>
                <a:cs typeface="Arial" panose="020B0604020202020204" pitchFamily="34" charset="0"/>
              </a:rPr>
              <a:t>Potential leftovers from MBS Rel-17</a:t>
            </a:r>
          </a:p>
          <a:p>
            <a:pPr lvl="1"/>
            <a:r>
              <a:rPr lang="en-GB" sz="2400" dirty="0"/>
              <a:t>Other topics of interest are (the order does not imply priority):</a:t>
            </a:r>
          </a:p>
          <a:p>
            <a:pPr lvl="2"/>
            <a:r>
              <a:rPr lang="en-GB" sz="2000" dirty="0">
                <a:cs typeface="Arial" panose="020B0604020202020204" pitchFamily="34" charset="0"/>
              </a:rPr>
              <a:t>Considerations on UE handset backwards compatibility are essential</a:t>
            </a:r>
          </a:p>
          <a:p>
            <a:pPr lvl="2"/>
            <a:r>
              <a:rPr lang="en-GB" sz="2000" dirty="0"/>
              <a:t>MBS SFN support for inter-</a:t>
            </a:r>
            <a:r>
              <a:rPr lang="en-GB" sz="2000" dirty="0" err="1"/>
              <a:t>gNB</a:t>
            </a:r>
            <a:r>
              <a:rPr lang="en-GB" sz="2000" dirty="0"/>
              <a:t>/DU scenarios</a:t>
            </a:r>
          </a:p>
          <a:p>
            <a:pPr lvl="2"/>
            <a:r>
              <a:rPr lang="en-GB" sz="2000" dirty="0"/>
              <a:t>MBS resource optimization for RAN sharing deployment</a:t>
            </a:r>
            <a:endParaRPr lang="en-GB" sz="2000" dirty="0">
              <a:cs typeface="Arial" panose="020B0604020202020204" pitchFamily="34" charset="0"/>
            </a:endParaRPr>
          </a:p>
          <a:p>
            <a:pPr lvl="2"/>
            <a:r>
              <a:rPr lang="en-GB" sz="2000" dirty="0">
                <a:cs typeface="Arial" panose="020B0604020202020204" pitchFamily="34" charset="0"/>
              </a:rPr>
              <a:t>MBS Physical Layer Time Interleaving</a:t>
            </a:r>
          </a:p>
          <a:p>
            <a:pPr lvl="2"/>
            <a:r>
              <a:rPr lang="en-US" sz="2000" dirty="0">
                <a:cs typeface="Arial" panose="020B0604020202020204" pitchFamily="34" charset="0"/>
              </a:rPr>
              <a:t>Broadcast/Multicast and Unicast Superposition Transmission (BMUST) </a:t>
            </a:r>
            <a:endParaRPr lang="en-GB" sz="2000" dirty="0">
              <a:cs typeface="Arial" panose="020B0604020202020204" pitchFamily="34" charset="0"/>
            </a:endParaRPr>
          </a:p>
          <a:p>
            <a:pPr lvl="2"/>
            <a:r>
              <a:rPr lang="en-US" sz="2000" dirty="0">
                <a:cs typeface="Arial" panose="020B0604020202020204" pitchFamily="34" charset="0"/>
              </a:rPr>
              <a:t>Techniques to enhance cell coverage, in particular in rural areas (e.g. </a:t>
            </a:r>
            <a:r>
              <a:rPr lang="en-US" sz="2000" dirty="0" err="1">
                <a:cs typeface="Arial" panose="020B0604020202020204" pitchFamily="34" charset="0"/>
              </a:rPr>
              <a:t>CovEnh</a:t>
            </a:r>
            <a:r>
              <a:rPr lang="en-US" sz="2000" dirty="0">
                <a:cs typeface="Arial" panose="020B0604020202020204" pitchFamily="34" charset="0"/>
              </a:rPr>
              <a:t>)</a:t>
            </a:r>
          </a:p>
          <a:p>
            <a:pPr lvl="2"/>
            <a:r>
              <a:rPr lang="en-US" sz="2000" dirty="0">
                <a:cs typeface="Arial" panose="020B0604020202020204" pitchFamily="34" charset="0"/>
              </a:rPr>
              <a:t>Techniques to address universal access to unicast/multicast/broadcast services (e.g. FS_PALS)</a:t>
            </a:r>
          </a:p>
          <a:p>
            <a:pPr lvl="2"/>
            <a:endParaRPr lang="en-GB" sz="2800" dirty="0"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E4584D-E698-4E56-9F17-EDF162115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Evolving 5G Multicast Broadcast Services in Rel-18?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0705468-8194-48F6-9F3E-5B2189E6A1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 anchor="ctr"/>
          <a:lstStyle>
            <a:lvl1pPr>
              <a:defRPr sz="11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28BC6-ADF7-4748-9FEF-91DE06854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b="1" kern="1200">
                <a:solidFill>
                  <a:srgbClr val="00A0D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A0D2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9" name="Picture 2" descr="Submission Information • Academic Conferences International">
            <a:extLst>
              <a:ext uri="{FF2B5EF4-FFF2-40B4-BE49-F238E27FC236}">
                <a16:creationId xmlns:a16="http://schemas.microsoft.com/office/drawing/2014/main" id="{A24109CB-E993-42D2-A5F0-B59381557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844" y="836772"/>
            <a:ext cx="1324187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15B2835-EDB7-4853-AD1C-654AF31F881F}"/>
              </a:ext>
            </a:extLst>
          </p:cNvPr>
          <p:cNvSpPr txBox="1"/>
          <p:nvPr/>
        </p:nvSpPr>
        <p:spPr>
          <a:xfrm>
            <a:off x="10505913" y="1616532"/>
            <a:ext cx="15303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5G-MAG submission to 3GPP</a:t>
            </a:r>
            <a:endParaRPr kumimoji="0" lang="fr-CH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190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6E9A1E-CB20-41EE-890D-A7B64DF8B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65" y="1136316"/>
            <a:ext cx="11688903" cy="5067634"/>
          </a:xfrm>
        </p:spPr>
        <p:txBody>
          <a:bodyPr>
            <a:normAutofit/>
          </a:bodyPr>
          <a:lstStyle/>
          <a:p>
            <a:r>
              <a:rPr lang="en-US" dirty="0"/>
              <a:t>Study Item on </a:t>
            </a:r>
            <a:r>
              <a:rPr lang="en-US" b="1" dirty="0"/>
              <a:t>Media Production over 5G NPN</a:t>
            </a:r>
          </a:p>
          <a:p>
            <a:pPr lvl="1"/>
            <a:r>
              <a:rPr lang="en-US" dirty="0"/>
              <a:t>Development of </a:t>
            </a:r>
            <a:r>
              <a:rPr lang="en-US" b="1" dirty="0">
                <a:solidFill>
                  <a:srgbClr val="00A0D2"/>
                </a:solidFill>
              </a:rPr>
              <a:t>reference architectures</a:t>
            </a:r>
          </a:p>
          <a:p>
            <a:pPr lvl="1"/>
            <a:r>
              <a:rPr lang="en-US" dirty="0"/>
              <a:t>Identify </a:t>
            </a:r>
            <a:r>
              <a:rPr lang="en-US" b="1" dirty="0">
                <a:solidFill>
                  <a:srgbClr val="00A0D2"/>
                </a:solidFill>
              </a:rPr>
              <a:t>relevant QoS </a:t>
            </a:r>
            <a:r>
              <a:rPr lang="en-US" dirty="0"/>
              <a:t>requirements for media production workflows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0BE915-DD24-43D5-813A-ECD14F150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Work Area: Non Public Networks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B28EE-CD68-4F56-8618-5472F54E1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48DEDD-221D-421D-B03A-AAB96B8A82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3A7726-A7B1-45A4-B1F6-F7E360C80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7764" y="2540000"/>
            <a:ext cx="5585006" cy="4181475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2191901-6D36-4675-AA4F-E2CF4BA5BE0B}"/>
              </a:ext>
            </a:extLst>
          </p:cNvPr>
          <p:cNvSpPr txBox="1">
            <a:spLocks/>
          </p:cNvSpPr>
          <p:nvPr/>
        </p:nvSpPr>
        <p:spPr>
          <a:xfrm>
            <a:off x="262465" y="2876881"/>
            <a:ext cx="6475219" cy="418147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rgbClr val="2B6CA3"/>
              </a:buClr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marR="0" lvl="1" indent="-18288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Identify relevant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System features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685800" marR="0" lvl="1" indent="-18288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Identify the suitability of existing media production content delivery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protocols, codecs and service layers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for 5G System usage</a:t>
            </a:r>
          </a:p>
          <a:p>
            <a:pPr marL="685800" marR="0" lvl="1" indent="-182880" algn="l" defTabSz="914400" rtl="0" eaLnBrk="1" fontAlgn="auto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rgbClr val="2B6CA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Study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media device and network orchestration solutions</a:t>
            </a:r>
            <a:endParaRPr kumimoji="0" lang="fr-CH" sz="2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024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82C50-3903-4A15-AF58-1890EB987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6B37CC-0EFB-4EC4-80AD-85CF6636E7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D2278387-6746-4D03-B220-A407FF24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1" y="1854044"/>
            <a:ext cx="2629591" cy="262959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FEB84A0-C03C-4F6E-B452-7A48476B5584}"/>
              </a:ext>
            </a:extLst>
          </p:cNvPr>
          <p:cNvSpPr txBox="1"/>
          <p:nvPr/>
        </p:nvSpPr>
        <p:spPr>
          <a:xfrm>
            <a:off x="0" y="292594"/>
            <a:ext cx="113114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 Media Action Group is an association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bridging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media and ICT industries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graphicFrame>
        <p:nvGraphicFramePr>
          <p:cNvPr id="36" name="TextBox 10">
            <a:extLst>
              <a:ext uri="{FF2B5EF4-FFF2-40B4-BE49-F238E27FC236}">
                <a16:creationId xmlns:a16="http://schemas.microsoft.com/office/drawing/2014/main" id="{1713986B-A138-4790-A1E4-006B3D6662C2}"/>
              </a:ext>
            </a:extLst>
          </p:cNvPr>
          <p:cNvGraphicFramePr/>
          <p:nvPr/>
        </p:nvGraphicFramePr>
        <p:xfrm>
          <a:off x="2928412" y="1339702"/>
          <a:ext cx="9001123" cy="3658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8024FEE-E520-4504-8E48-A20BE9DF7F2B}"/>
              </a:ext>
            </a:extLst>
          </p:cNvPr>
          <p:cNvGrpSpPr/>
          <p:nvPr/>
        </p:nvGrpSpPr>
        <p:grpSpPr>
          <a:xfrm>
            <a:off x="75539" y="5150449"/>
            <a:ext cx="12034946" cy="1078306"/>
            <a:chOff x="54273" y="5150449"/>
            <a:chExt cx="12526704" cy="107830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581940F-6EFC-4394-A04F-079D6E359088}"/>
                </a:ext>
              </a:extLst>
            </p:cNvPr>
            <p:cNvSpPr/>
            <p:nvPr/>
          </p:nvSpPr>
          <p:spPr>
            <a:xfrm>
              <a:off x="54273" y="5150449"/>
              <a:ext cx="2383348" cy="1069500"/>
            </a:xfrm>
            <a:prstGeom prst="rect">
              <a:avLst/>
            </a:prstGeom>
            <a:noFill/>
            <a:ln w="38100">
              <a:solidFill>
                <a:srgbClr val="00A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H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A0D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Commercial Aspects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B10509C-E8EC-4141-8BC8-5A3547D3D488}"/>
                </a:ext>
              </a:extLst>
            </p:cNvPr>
            <p:cNvSpPr/>
            <p:nvPr/>
          </p:nvSpPr>
          <p:spPr>
            <a:xfrm>
              <a:off x="2590112" y="5150449"/>
              <a:ext cx="2383348" cy="1069500"/>
            </a:xfrm>
            <a:prstGeom prst="rect">
              <a:avLst/>
            </a:prstGeom>
            <a:noFill/>
            <a:ln w="38100">
              <a:solidFill>
                <a:srgbClr val="00A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H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A0D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Technology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86E8D10-BD26-4658-90F0-66504DBAC07C}"/>
                </a:ext>
              </a:extLst>
            </p:cNvPr>
            <p:cNvSpPr/>
            <p:nvPr/>
          </p:nvSpPr>
          <p:spPr>
            <a:xfrm>
              <a:off x="5125951" y="5159255"/>
              <a:ext cx="2383348" cy="1069500"/>
            </a:xfrm>
            <a:prstGeom prst="rect">
              <a:avLst/>
            </a:prstGeom>
            <a:noFill/>
            <a:ln w="38100">
              <a:solidFill>
                <a:srgbClr val="00A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H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A0D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Regulation</a:t>
              </a:r>
              <a:endParaRPr kumimoji="0" lang="fr-CH" sz="2400" b="1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CE63B8-9F79-44E5-93B5-672709E55827}"/>
                </a:ext>
              </a:extLst>
            </p:cNvPr>
            <p:cNvSpPr/>
            <p:nvPr/>
          </p:nvSpPr>
          <p:spPr>
            <a:xfrm>
              <a:off x="7661790" y="5159255"/>
              <a:ext cx="2383348" cy="1069500"/>
            </a:xfrm>
            <a:prstGeom prst="rect">
              <a:avLst/>
            </a:prstGeom>
            <a:noFill/>
            <a:ln w="38100">
              <a:solidFill>
                <a:srgbClr val="00A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H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A0D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Trials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FDAB60C-B079-458C-866C-EE3F2911CE6B}"/>
                </a:ext>
              </a:extLst>
            </p:cNvPr>
            <p:cNvSpPr/>
            <p:nvPr/>
          </p:nvSpPr>
          <p:spPr>
            <a:xfrm>
              <a:off x="10197629" y="5159255"/>
              <a:ext cx="2383348" cy="1069500"/>
            </a:xfrm>
            <a:prstGeom prst="rect">
              <a:avLst/>
            </a:prstGeom>
            <a:noFill/>
            <a:ln w="38100">
              <a:solidFill>
                <a:srgbClr val="00A0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CH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A0D2"/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rPr>
                <a:t>Implementation</a:t>
              </a:r>
              <a:endPara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0630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8F957AE-F0DB-4E31-B3EC-DA09816963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43" r="41407"/>
          <a:stretch/>
        </p:blipFill>
        <p:spPr>
          <a:xfrm>
            <a:off x="-176463" y="-76178"/>
            <a:ext cx="12480758" cy="7189360"/>
          </a:xfrm>
          <a:prstGeom prst="rect">
            <a:avLst/>
          </a:prstGeom>
        </p:spPr>
      </p:pic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8428690B-D03C-4FDA-8F6C-55F2EB6B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288506C0-4B4B-41B5-995B-B69778B64B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ítulo 4">
            <a:extLst>
              <a:ext uri="{FF2B5EF4-FFF2-40B4-BE49-F238E27FC236}">
                <a16:creationId xmlns:a16="http://schemas.microsoft.com/office/drawing/2014/main" id="{28EF8CA0-0630-42ED-A7DF-A55384E4BE0D}"/>
              </a:ext>
            </a:extLst>
          </p:cNvPr>
          <p:cNvSpPr txBox="1">
            <a:spLocks/>
          </p:cNvSpPr>
          <p:nvPr/>
        </p:nvSpPr>
        <p:spPr>
          <a:xfrm>
            <a:off x="1" y="4515169"/>
            <a:ext cx="12192000" cy="1179725"/>
          </a:xfrm>
          <a:prstGeom prst="rect">
            <a:avLst/>
          </a:prstGeom>
          <a:solidFill>
            <a:srgbClr val="00A0D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spc="-60" baseline="0">
                <a:solidFill>
                  <a:srgbClr val="00A0D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Media Distribution and Consumption</a:t>
            </a:r>
          </a:p>
        </p:txBody>
      </p:sp>
    </p:spTree>
    <p:extLst>
      <p:ext uri="{BB962C8B-B14F-4D97-AF65-F5344CB8AC3E}">
        <p14:creationId xmlns:p14="http://schemas.microsoft.com/office/powerpoint/2010/main" val="2369546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E9B8F46-CAC0-4758-AD82-B0341BB7BA3D}"/>
              </a:ext>
            </a:extLst>
          </p:cNvPr>
          <p:cNvSpPr txBox="1"/>
          <p:nvPr/>
        </p:nvSpPr>
        <p:spPr>
          <a:xfrm rot="16200000">
            <a:off x="102233" y="3623519"/>
            <a:ext cx="463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UNIFIED CONTENT FORMATS</a:t>
            </a:r>
          </a:p>
        </p:txBody>
      </p:sp>
      <p:pic>
        <p:nvPicPr>
          <p:cNvPr id="2050" name="Picture 2" descr="5G - Wikipedia">
            <a:extLst>
              <a:ext uri="{FF2B5EF4-FFF2-40B4-BE49-F238E27FC236}">
                <a16:creationId xmlns:a16="http://schemas.microsoft.com/office/drawing/2014/main" id="{5D298702-AC62-4002-B157-972E2369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87" y="1298794"/>
            <a:ext cx="1677413" cy="100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66FFD20-BE8F-4168-8B40-3E5F40C332EA}"/>
              </a:ext>
            </a:extLst>
          </p:cNvPr>
          <p:cNvSpPr/>
          <p:nvPr/>
        </p:nvSpPr>
        <p:spPr>
          <a:xfrm>
            <a:off x="2770646" y="3226346"/>
            <a:ext cx="627222" cy="841248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ECA2689-279E-481D-A3CA-FB38A62D8FAC}"/>
              </a:ext>
            </a:extLst>
          </p:cNvPr>
          <p:cNvSpPr/>
          <p:nvPr/>
        </p:nvSpPr>
        <p:spPr>
          <a:xfrm>
            <a:off x="3670707" y="2572768"/>
            <a:ext cx="2053437" cy="1074202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Mobile Broadband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1EF7958-E84C-4041-B944-4C9C06E284B5}"/>
              </a:ext>
            </a:extLst>
          </p:cNvPr>
          <p:cNvSpPr/>
          <p:nvPr/>
        </p:nvSpPr>
        <p:spPr>
          <a:xfrm>
            <a:off x="3670707" y="3815315"/>
            <a:ext cx="2053437" cy="1069500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Terrestrial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Broadcast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8BA40BE-7998-4EB3-BDA4-6706573D092C}"/>
              </a:ext>
            </a:extLst>
          </p:cNvPr>
          <p:cNvSpPr/>
          <p:nvPr/>
        </p:nvSpPr>
        <p:spPr>
          <a:xfrm>
            <a:off x="3670707" y="5053160"/>
            <a:ext cx="2053437" cy="1069501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Satellite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24CD67A-EC73-4263-A62B-EF1D747E1E74}"/>
              </a:ext>
            </a:extLst>
          </p:cNvPr>
          <p:cNvSpPr/>
          <p:nvPr/>
        </p:nvSpPr>
        <p:spPr>
          <a:xfrm>
            <a:off x="3493008" y="1096584"/>
            <a:ext cx="2432304" cy="5450519"/>
          </a:xfrm>
          <a:prstGeom prst="roundRect">
            <a:avLst>
              <a:gd name="adj" fmla="val 5427"/>
            </a:avLst>
          </a:prstGeom>
          <a:noFill/>
          <a:ln w="57150">
            <a:solidFill>
              <a:srgbClr val="00A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19400BF-23D3-401E-BD67-05172A1CBD00}"/>
              </a:ext>
            </a:extLst>
          </p:cNvPr>
          <p:cNvSpPr/>
          <p:nvPr/>
        </p:nvSpPr>
        <p:spPr>
          <a:xfrm>
            <a:off x="6890329" y="2071305"/>
            <a:ext cx="2602791" cy="1703587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Home Gateway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75C85BB-1D28-4097-ADDB-D8AB0C50D7A7}"/>
              </a:ext>
            </a:extLst>
          </p:cNvPr>
          <p:cNvSpPr/>
          <p:nvPr/>
        </p:nvSpPr>
        <p:spPr>
          <a:xfrm>
            <a:off x="9858703" y="2692679"/>
            <a:ext cx="2036885" cy="493348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Smart TV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B5544D6-0FBB-42FA-8097-091287A9B4A6}"/>
              </a:ext>
            </a:extLst>
          </p:cNvPr>
          <p:cNvSpPr/>
          <p:nvPr/>
        </p:nvSpPr>
        <p:spPr>
          <a:xfrm>
            <a:off x="9858703" y="3259221"/>
            <a:ext cx="2036885" cy="491228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Smartphone / Tablet</a:t>
            </a:r>
            <a:endParaRPr kumimoji="0" lang="es-E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41A8D97-4933-41CC-9487-5CE7894276CD}"/>
              </a:ext>
            </a:extLst>
          </p:cNvPr>
          <p:cNvSpPr/>
          <p:nvPr/>
        </p:nvSpPr>
        <p:spPr>
          <a:xfrm>
            <a:off x="6895788" y="3988334"/>
            <a:ext cx="2602792" cy="1263085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Smartphone </a:t>
            </a: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/ Tablets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AAC4BAC-A5AB-4C53-87CC-25B1780FCE01}"/>
              </a:ext>
            </a:extLst>
          </p:cNvPr>
          <p:cNvSpPr/>
          <p:nvPr/>
        </p:nvSpPr>
        <p:spPr>
          <a:xfrm>
            <a:off x="9858703" y="2079421"/>
            <a:ext cx="2036885" cy="493347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Digital Media Player</a:t>
            </a:r>
            <a:endParaRPr kumimoji="0" lang="es-E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37044EA-44A0-4B44-B870-867C77C5DAFA}"/>
              </a:ext>
            </a:extLst>
          </p:cNvPr>
          <p:cNvSpPr/>
          <p:nvPr/>
        </p:nvSpPr>
        <p:spPr>
          <a:xfrm>
            <a:off x="6872505" y="5454312"/>
            <a:ext cx="2620615" cy="1263084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Automotive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5F9EEBA-2E46-4EE8-BDF4-0A4430EBA9CF}"/>
              </a:ext>
            </a:extLst>
          </p:cNvPr>
          <p:cNvSpPr/>
          <p:nvPr/>
        </p:nvSpPr>
        <p:spPr>
          <a:xfrm>
            <a:off x="9858703" y="4034391"/>
            <a:ext cx="2036885" cy="491228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Wearables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8567493-7161-4DAF-BAD4-97AF69881A19}"/>
              </a:ext>
            </a:extLst>
          </p:cNvPr>
          <p:cNvSpPr/>
          <p:nvPr/>
        </p:nvSpPr>
        <p:spPr>
          <a:xfrm>
            <a:off x="9858703" y="4701909"/>
            <a:ext cx="2029827" cy="515648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Smart Speaker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268E283-7125-4DB2-B439-FFE14A7DB076}"/>
              </a:ext>
            </a:extLst>
          </p:cNvPr>
          <p:cNvSpPr/>
          <p:nvPr/>
        </p:nvSpPr>
        <p:spPr>
          <a:xfrm>
            <a:off x="6890329" y="1191155"/>
            <a:ext cx="2602791" cy="693493"/>
          </a:xfrm>
          <a:prstGeom prst="rect">
            <a:avLst/>
          </a:prstGeom>
          <a:solidFill>
            <a:srgbClr val="2B6C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TV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8" name="Arrow: Right 107">
            <a:extLst>
              <a:ext uri="{FF2B5EF4-FFF2-40B4-BE49-F238E27FC236}">
                <a16:creationId xmlns:a16="http://schemas.microsoft.com/office/drawing/2014/main" id="{C1B2CFAE-22E7-421D-BC79-6D7887F6E2DA}"/>
              </a:ext>
            </a:extLst>
          </p:cNvPr>
          <p:cNvSpPr/>
          <p:nvPr/>
        </p:nvSpPr>
        <p:spPr>
          <a:xfrm>
            <a:off x="6111396" y="3237761"/>
            <a:ext cx="627222" cy="841248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9" name="Left Brace 108">
            <a:extLst>
              <a:ext uri="{FF2B5EF4-FFF2-40B4-BE49-F238E27FC236}">
                <a16:creationId xmlns:a16="http://schemas.microsoft.com/office/drawing/2014/main" id="{3323762C-8B38-4BDF-8FF2-11FD54F38506}"/>
              </a:ext>
            </a:extLst>
          </p:cNvPr>
          <p:cNvSpPr/>
          <p:nvPr/>
        </p:nvSpPr>
        <p:spPr>
          <a:xfrm>
            <a:off x="9578131" y="1992763"/>
            <a:ext cx="137791" cy="183600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0" name="Left Brace 109">
            <a:extLst>
              <a:ext uri="{FF2B5EF4-FFF2-40B4-BE49-F238E27FC236}">
                <a16:creationId xmlns:a16="http://schemas.microsoft.com/office/drawing/2014/main" id="{1E547051-99D0-43A4-9302-DCF69B403388}"/>
              </a:ext>
            </a:extLst>
          </p:cNvPr>
          <p:cNvSpPr/>
          <p:nvPr/>
        </p:nvSpPr>
        <p:spPr>
          <a:xfrm>
            <a:off x="9586854" y="3988334"/>
            <a:ext cx="137791" cy="1338464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F6AC056-5476-4E76-857C-200E7DD3BD00}"/>
              </a:ext>
            </a:extLst>
          </p:cNvPr>
          <p:cNvSpPr/>
          <p:nvPr/>
        </p:nvSpPr>
        <p:spPr>
          <a:xfrm>
            <a:off x="1309907" y="1218502"/>
            <a:ext cx="537877" cy="53787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TV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D623DB2-0C83-48DC-9F6D-65FCFD550294}"/>
              </a:ext>
            </a:extLst>
          </p:cNvPr>
          <p:cNvSpPr/>
          <p:nvPr/>
        </p:nvSpPr>
        <p:spPr>
          <a:xfrm>
            <a:off x="1230802" y="2108090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Radio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2B128A-D3D7-42A9-9B21-9D0B76BBCE36}"/>
              </a:ext>
            </a:extLst>
          </p:cNvPr>
          <p:cNvSpPr/>
          <p:nvPr/>
        </p:nvSpPr>
        <p:spPr>
          <a:xfrm>
            <a:off x="455082" y="527252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UHD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5497CD2-C891-4CBD-8074-3CFB9A42180D}"/>
              </a:ext>
            </a:extLst>
          </p:cNvPr>
          <p:cNvSpPr/>
          <p:nvPr/>
        </p:nvSpPr>
        <p:spPr>
          <a:xfrm>
            <a:off x="776716" y="160914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VoD</a:t>
            </a:r>
            <a:endParaRPr kumimoji="0" lang="fr-CH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77214E3-1A65-41AE-AA44-2147DD8431B3}"/>
              </a:ext>
            </a:extLst>
          </p:cNvPr>
          <p:cNvSpPr/>
          <p:nvPr/>
        </p:nvSpPr>
        <p:spPr>
          <a:xfrm>
            <a:off x="367191" y="2125201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Podcast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DC8F74D-40F3-4AF5-BC9F-533F463F8FCE}"/>
              </a:ext>
            </a:extLst>
          </p:cNvPr>
          <p:cNvSpPr/>
          <p:nvPr/>
        </p:nvSpPr>
        <p:spPr>
          <a:xfrm>
            <a:off x="766468" y="269149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Immersive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5BF7192-D3DE-425C-B623-9481D1BA4D21}"/>
              </a:ext>
            </a:extLst>
          </p:cNvPr>
          <p:cNvSpPr/>
          <p:nvPr/>
        </p:nvSpPr>
        <p:spPr>
          <a:xfrm>
            <a:off x="1079529" y="468058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CMAF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149224C-6A39-419E-9C1D-4B3823760329}"/>
              </a:ext>
            </a:extLst>
          </p:cNvPr>
          <p:cNvSpPr/>
          <p:nvPr/>
        </p:nvSpPr>
        <p:spPr>
          <a:xfrm>
            <a:off x="928795" y="5799516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Low </a:t>
            </a:r>
            <a:r>
              <a:rPr kumimoji="0" lang="fr-CH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Latency</a:t>
            </a:r>
            <a:endParaRPr kumimoji="0" lang="fr-CH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F805B87-65D7-48FA-858D-ED580039E4B2}"/>
              </a:ext>
            </a:extLst>
          </p:cNvPr>
          <p:cNvSpPr/>
          <p:nvPr/>
        </p:nvSpPr>
        <p:spPr>
          <a:xfrm>
            <a:off x="270855" y="4590449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QoS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A96A460-6F21-42B0-88DB-3D1E07009E6D}"/>
              </a:ext>
            </a:extLst>
          </p:cNvPr>
          <p:cNvSpPr/>
          <p:nvPr/>
        </p:nvSpPr>
        <p:spPr>
          <a:xfrm>
            <a:off x="212807" y="326907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Social Networks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15BAB5D-39F3-462A-A7C0-2B826C2F90FF}"/>
              </a:ext>
            </a:extLst>
          </p:cNvPr>
          <p:cNvSpPr/>
          <p:nvPr/>
        </p:nvSpPr>
        <p:spPr>
          <a:xfrm>
            <a:off x="524010" y="100133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OTT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4C46372-1256-4EE5-9CEE-161A11395C44}"/>
              </a:ext>
            </a:extLst>
          </p:cNvPr>
          <p:cNvSpPr/>
          <p:nvPr/>
        </p:nvSpPr>
        <p:spPr>
          <a:xfrm>
            <a:off x="1428895" y="5263139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Streaming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E257784-A8C5-42BA-8C3F-3F43E29A416B}"/>
              </a:ext>
            </a:extLst>
          </p:cNvPr>
          <p:cNvSpPr/>
          <p:nvPr/>
        </p:nvSpPr>
        <p:spPr>
          <a:xfrm>
            <a:off x="1268445" y="3353557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Targeted</a:t>
            </a: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Ads</a:t>
            </a:r>
            <a:endParaRPr kumimoji="0" lang="fr-CH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C28B316-E1E4-4DFE-B852-66916D14F9FC}"/>
              </a:ext>
            </a:extLst>
          </p:cNvPr>
          <p:cNvSpPr/>
          <p:nvPr/>
        </p:nvSpPr>
        <p:spPr>
          <a:xfrm>
            <a:off x="261753" y="5933985"/>
            <a:ext cx="504259" cy="50425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DRM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B99416D-0D19-4750-A9CC-19513A14FC1E}"/>
              </a:ext>
            </a:extLst>
          </p:cNvPr>
          <p:cNvSpPr/>
          <p:nvPr/>
        </p:nvSpPr>
        <p:spPr>
          <a:xfrm>
            <a:off x="699232" y="3864767"/>
            <a:ext cx="806815" cy="80681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Personalization</a:t>
            </a:r>
            <a:endParaRPr kumimoji="0" lang="fr-CH" sz="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4" name="Date Placeholder 4">
            <a:extLst>
              <a:ext uri="{FF2B5EF4-FFF2-40B4-BE49-F238E27FC236}">
                <a16:creationId xmlns:a16="http://schemas.microsoft.com/office/drawing/2014/main" id="{F7B6D2E5-92FB-4E49-9E54-6B39135651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55" name="Title 2">
            <a:extLst>
              <a:ext uri="{FF2B5EF4-FFF2-40B4-BE49-F238E27FC236}">
                <a16:creationId xmlns:a16="http://schemas.microsoft.com/office/drawing/2014/main" id="{9E0B755A-CC67-4D3A-B8CE-A088BF4F5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465" y="347485"/>
            <a:ext cx="11040535" cy="630228"/>
          </a:xfrm>
        </p:spPr>
        <p:txBody>
          <a:bodyPr/>
          <a:lstStyle/>
          <a:p>
            <a:r>
              <a:rPr lang="fr-CH" sz="4000" dirty="0"/>
              <a:t>Content </a:t>
            </a:r>
            <a:r>
              <a:rPr lang="fr-CH" sz="4000" dirty="0" err="1"/>
              <a:t>Anywhere</a:t>
            </a:r>
            <a:r>
              <a:rPr lang="fr-CH" sz="4000" dirty="0"/>
              <a:t>, at </a:t>
            </a:r>
            <a:r>
              <a:rPr lang="fr-CH" sz="4000" dirty="0" err="1"/>
              <a:t>Anytime</a:t>
            </a:r>
            <a:r>
              <a:rPr lang="fr-CH" sz="4000" dirty="0"/>
              <a:t>, to </a:t>
            </a:r>
            <a:r>
              <a:rPr lang="fr-CH" sz="4000" dirty="0" err="1"/>
              <a:t>Any</a:t>
            </a:r>
            <a:r>
              <a:rPr lang="fr-CH" sz="4000" dirty="0"/>
              <a:t> </a:t>
            </a:r>
            <a:r>
              <a:rPr lang="fr-CH" sz="4000" dirty="0" err="1"/>
              <a:t>Device</a:t>
            </a:r>
            <a:endParaRPr lang="fr-CH" sz="4000" dirty="0"/>
          </a:p>
        </p:txBody>
      </p:sp>
    </p:spTree>
    <p:extLst>
      <p:ext uri="{BB962C8B-B14F-4D97-AF65-F5344CB8AC3E}">
        <p14:creationId xmlns:p14="http://schemas.microsoft.com/office/powerpoint/2010/main" val="2111254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2AAF9-6DDA-47E6-8D48-FC11217B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Our Work Areas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B8F46-CAC0-4758-AD82-B0341BB7BA3D}"/>
              </a:ext>
            </a:extLst>
          </p:cNvPr>
          <p:cNvSpPr txBox="1"/>
          <p:nvPr/>
        </p:nvSpPr>
        <p:spPr>
          <a:xfrm rot="16200000">
            <a:off x="102233" y="3623519"/>
            <a:ext cx="463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UNIFIED CONTENT FORMATS</a:t>
            </a:r>
          </a:p>
        </p:txBody>
      </p:sp>
      <p:pic>
        <p:nvPicPr>
          <p:cNvPr id="2050" name="Picture 2" descr="5G - Wikipedia">
            <a:extLst>
              <a:ext uri="{FF2B5EF4-FFF2-40B4-BE49-F238E27FC236}">
                <a16:creationId xmlns:a16="http://schemas.microsoft.com/office/drawing/2014/main" id="{5D298702-AC62-4002-B157-972E2369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87" y="1298794"/>
            <a:ext cx="1677413" cy="100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66FFD20-BE8F-4168-8B40-3E5F40C332EA}"/>
              </a:ext>
            </a:extLst>
          </p:cNvPr>
          <p:cNvSpPr/>
          <p:nvPr/>
        </p:nvSpPr>
        <p:spPr>
          <a:xfrm>
            <a:off x="2770646" y="3226346"/>
            <a:ext cx="627222" cy="841248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ECA2689-279E-481D-A3CA-FB38A62D8FAC}"/>
              </a:ext>
            </a:extLst>
          </p:cNvPr>
          <p:cNvSpPr/>
          <p:nvPr/>
        </p:nvSpPr>
        <p:spPr>
          <a:xfrm>
            <a:off x="3670707" y="2572768"/>
            <a:ext cx="2053437" cy="1074202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Mobile Broadband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1EF7958-E84C-4041-B944-4C9C06E284B5}"/>
              </a:ext>
            </a:extLst>
          </p:cNvPr>
          <p:cNvSpPr/>
          <p:nvPr/>
        </p:nvSpPr>
        <p:spPr>
          <a:xfrm>
            <a:off x="3670707" y="3815315"/>
            <a:ext cx="2053437" cy="10695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Terrestrial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Broadcast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8BA40BE-7998-4EB3-BDA4-6706573D092C}"/>
              </a:ext>
            </a:extLst>
          </p:cNvPr>
          <p:cNvSpPr/>
          <p:nvPr/>
        </p:nvSpPr>
        <p:spPr>
          <a:xfrm>
            <a:off x="3670707" y="5053160"/>
            <a:ext cx="2053437" cy="1069501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Satellite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24CD67A-EC73-4263-A62B-EF1D747E1E74}"/>
              </a:ext>
            </a:extLst>
          </p:cNvPr>
          <p:cNvSpPr/>
          <p:nvPr/>
        </p:nvSpPr>
        <p:spPr>
          <a:xfrm>
            <a:off x="3493008" y="1096584"/>
            <a:ext cx="2432304" cy="5450519"/>
          </a:xfrm>
          <a:prstGeom prst="roundRect">
            <a:avLst>
              <a:gd name="adj" fmla="val 5427"/>
            </a:avLst>
          </a:prstGeom>
          <a:noFill/>
          <a:ln w="57150">
            <a:solidFill>
              <a:srgbClr val="00A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F6AC056-5476-4E76-857C-200E7DD3BD00}"/>
              </a:ext>
            </a:extLst>
          </p:cNvPr>
          <p:cNvSpPr/>
          <p:nvPr/>
        </p:nvSpPr>
        <p:spPr>
          <a:xfrm>
            <a:off x="1309907" y="1218502"/>
            <a:ext cx="537877" cy="53787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TV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D623DB2-0C83-48DC-9F6D-65FCFD550294}"/>
              </a:ext>
            </a:extLst>
          </p:cNvPr>
          <p:cNvSpPr/>
          <p:nvPr/>
        </p:nvSpPr>
        <p:spPr>
          <a:xfrm>
            <a:off x="1230802" y="2108090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Radio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2B128A-D3D7-42A9-9B21-9D0B76BBCE36}"/>
              </a:ext>
            </a:extLst>
          </p:cNvPr>
          <p:cNvSpPr/>
          <p:nvPr/>
        </p:nvSpPr>
        <p:spPr>
          <a:xfrm>
            <a:off x="455082" y="527252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UHD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5497CD2-C891-4CBD-8074-3CFB9A42180D}"/>
              </a:ext>
            </a:extLst>
          </p:cNvPr>
          <p:cNvSpPr/>
          <p:nvPr/>
        </p:nvSpPr>
        <p:spPr>
          <a:xfrm>
            <a:off x="776716" y="160914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VoD</a:t>
            </a:r>
            <a:endParaRPr kumimoji="0" lang="fr-CH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77214E3-1A65-41AE-AA44-2147DD8431B3}"/>
              </a:ext>
            </a:extLst>
          </p:cNvPr>
          <p:cNvSpPr/>
          <p:nvPr/>
        </p:nvSpPr>
        <p:spPr>
          <a:xfrm>
            <a:off x="367191" y="2125201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Podcast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DC8F74D-40F3-4AF5-BC9F-533F463F8FCE}"/>
              </a:ext>
            </a:extLst>
          </p:cNvPr>
          <p:cNvSpPr/>
          <p:nvPr/>
        </p:nvSpPr>
        <p:spPr>
          <a:xfrm>
            <a:off x="766468" y="269149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Immersive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5BF7192-D3DE-425C-B623-9481D1BA4D21}"/>
              </a:ext>
            </a:extLst>
          </p:cNvPr>
          <p:cNvSpPr/>
          <p:nvPr/>
        </p:nvSpPr>
        <p:spPr>
          <a:xfrm>
            <a:off x="1079529" y="468058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CMAF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149224C-6A39-419E-9C1D-4B3823760329}"/>
              </a:ext>
            </a:extLst>
          </p:cNvPr>
          <p:cNvSpPr/>
          <p:nvPr/>
        </p:nvSpPr>
        <p:spPr>
          <a:xfrm>
            <a:off x="928795" y="5799516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Low </a:t>
            </a:r>
            <a:r>
              <a:rPr kumimoji="0" lang="fr-CH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Latency</a:t>
            </a:r>
            <a:endParaRPr kumimoji="0" lang="fr-CH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F805B87-65D7-48FA-858D-ED580039E4B2}"/>
              </a:ext>
            </a:extLst>
          </p:cNvPr>
          <p:cNvSpPr/>
          <p:nvPr/>
        </p:nvSpPr>
        <p:spPr>
          <a:xfrm>
            <a:off x="270855" y="4590449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QoS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A96A460-6F21-42B0-88DB-3D1E07009E6D}"/>
              </a:ext>
            </a:extLst>
          </p:cNvPr>
          <p:cNvSpPr/>
          <p:nvPr/>
        </p:nvSpPr>
        <p:spPr>
          <a:xfrm>
            <a:off x="212807" y="326907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Social Networks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15BAB5D-39F3-462A-A7C0-2B826C2F90FF}"/>
              </a:ext>
            </a:extLst>
          </p:cNvPr>
          <p:cNvSpPr/>
          <p:nvPr/>
        </p:nvSpPr>
        <p:spPr>
          <a:xfrm>
            <a:off x="524010" y="100133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OTT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4C46372-1256-4EE5-9CEE-161A11395C44}"/>
              </a:ext>
            </a:extLst>
          </p:cNvPr>
          <p:cNvSpPr/>
          <p:nvPr/>
        </p:nvSpPr>
        <p:spPr>
          <a:xfrm>
            <a:off x="1428895" y="5263139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Streaming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E257784-A8C5-42BA-8C3F-3F43E29A416B}"/>
              </a:ext>
            </a:extLst>
          </p:cNvPr>
          <p:cNvSpPr/>
          <p:nvPr/>
        </p:nvSpPr>
        <p:spPr>
          <a:xfrm>
            <a:off x="1268445" y="3353557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Targeted</a:t>
            </a: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Ads</a:t>
            </a:r>
            <a:endParaRPr kumimoji="0" lang="fr-CH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C28B316-E1E4-4DFE-B852-66916D14F9FC}"/>
              </a:ext>
            </a:extLst>
          </p:cNvPr>
          <p:cNvSpPr/>
          <p:nvPr/>
        </p:nvSpPr>
        <p:spPr>
          <a:xfrm>
            <a:off x="261753" y="5933985"/>
            <a:ext cx="504259" cy="50425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DRM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B99416D-0D19-4750-A9CC-19513A14FC1E}"/>
              </a:ext>
            </a:extLst>
          </p:cNvPr>
          <p:cNvSpPr/>
          <p:nvPr/>
        </p:nvSpPr>
        <p:spPr>
          <a:xfrm>
            <a:off x="699232" y="3864767"/>
            <a:ext cx="806815" cy="80681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Personalization</a:t>
            </a:r>
            <a:endParaRPr kumimoji="0" lang="fr-CH" sz="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4" name="Date Placeholder 4">
            <a:extLst>
              <a:ext uri="{FF2B5EF4-FFF2-40B4-BE49-F238E27FC236}">
                <a16:creationId xmlns:a16="http://schemas.microsoft.com/office/drawing/2014/main" id="{F7B6D2E5-92FB-4E49-9E54-6B39135651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08B053D6-7DF0-4651-8871-48F037CEF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011" y="3815314"/>
            <a:ext cx="6442557" cy="3042686"/>
          </a:xfrm>
        </p:spPr>
        <p:txBody>
          <a:bodyPr>
            <a:normAutofit/>
          </a:bodyPr>
          <a:lstStyle/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LTE-</a:t>
            </a:r>
            <a:r>
              <a:rPr lang="fr-CH" sz="2000" b="1" dirty="0" err="1">
                <a:solidFill>
                  <a:schemeClr val="accent6"/>
                </a:solidFill>
                <a:latin typeface="+mj-lt"/>
              </a:rPr>
              <a:t>based</a:t>
            </a:r>
            <a:r>
              <a:rPr lang="fr-CH" sz="2000" b="1" dirty="0">
                <a:solidFill>
                  <a:schemeClr val="accent6"/>
                </a:solidFill>
                <a:latin typeface="+mj-lt"/>
              </a:rPr>
              <a:t> 5G </a:t>
            </a:r>
            <a:r>
              <a:rPr lang="fr-CH" sz="2000" b="1" dirty="0" err="1">
                <a:solidFill>
                  <a:schemeClr val="accent6"/>
                </a:solidFill>
                <a:latin typeface="+mj-lt"/>
              </a:rPr>
              <a:t>Terrestrial</a:t>
            </a:r>
            <a:r>
              <a:rPr lang="fr-CH" sz="2000" b="1" dirty="0">
                <a:solidFill>
                  <a:schemeClr val="accent6"/>
                </a:solidFill>
                <a:latin typeface="+mj-lt"/>
              </a:rPr>
              <a:t> Broadcast</a:t>
            </a:r>
          </a:p>
          <a:p>
            <a:pPr lvl="1"/>
            <a:r>
              <a:rPr lang="fr-CH" sz="2000" dirty="0" err="1">
                <a:solidFill>
                  <a:srgbClr val="5E85B7"/>
                </a:solidFill>
                <a:latin typeface="+mj-lt"/>
                <a:hlinkClick r:id="rId3"/>
              </a:rPr>
              <a:t>LTE_terr_bcast</a:t>
            </a:r>
            <a:r>
              <a:rPr lang="fr-CH" sz="2000" dirty="0">
                <a:solidFill>
                  <a:srgbClr val="5E85B7"/>
                </a:solidFill>
                <a:latin typeface="+mj-lt"/>
                <a:hlinkClick r:id="rId3"/>
              </a:rPr>
              <a:t> </a:t>
            </a:r>
            <a:r>
              <a:rPr lang="fr-CH" sz="2000" dirty="0">
                <a:solidFill>
                  <a:srgbClr val="5E85B7"/>
                </a:solidFill>
                <a:latin typeface="+mj-lt"/>
              </a:rPr>
              <a:t>(Rel-16)</a:t>
            </a:r>
            <a:endParaRPr lang="fr-CH" sz="2000" dirty="0">
              <a:latin typeface="+mj-lt"/>
            </a:endParaRPr>
          </a:p>
          <a:p>
            <a:pPr lvl="1"/>
            <a:r>
              <a:rPr lang="fr-CH" sz="2000" dirty="0" err="1">
                <a:solidFill>
                  <a:srgbClr val="5E85B7"/>
                </a:solidFill>
                <a:latin typeface="+mj-lt"/>
                <a:hlinkClick r:id="rId4"/>
              </a:rPr>
              <a:t>LTE_terr_bcast_bands</a:t>
            </a:r>
            <a:r>
              <a:rPr lang="fr-CH" sz="2000" dirty="0">
                <a:solidFill>
                  <a:srgbClr val="5E85B7"/>
                </a:solidFill>
                <a:latin typeface="+mj-lt"/>
              </a:rPr>
              <a:t> (Rel-17)</a:t>
            </a:r>
          </a:p>
        </p:txBody>
      </p:sp>
      <p:pic>
        <p:nvPicPr>
          <p:cNvPr id="10" name="Picture 9" descr="A picture containing sky, outdoor, tower, blue&#10;&#10;Description automatically generated">
            <a:extLst>
              <a:ext uri="{FF2B5EF4-FFF2-40B4-BE49-F238E27FC236}">
                <a16:creationId xmlns:a16="http://schemas.microsoft.com/office/drawing/2014/main" id="{4D5B661E-A40C-45B3-BA61-CD66A2B128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6691" y="558800"/>
            <a:ext cx="4809196" cy="3154832"/>
          </a:xfrm>
          <a:prstGeom prst="rect">
            <a:avLst/>
          </a:prstGeom>
        </p:spPr>
      </p:pic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DBE4F33E-DF04-4CBA-8884-C7B8DF62A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569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2AAF9-6DDA-47E6-8D48-FC11217B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Our Work Areas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B8F46-CAC0-4758-AD82-B0341BB7BA3D}"/>
              </a:ext>
            </a:extLst>
          </p:cNvPr>
          <p:cNvSpPr txBox="1"/>
          <p:nvPr/>
        </p:nvSpPr>
        <p:spPr>
          <a:xfrm rot="16200000">
            <a:off x="102233" y="3623519"/>
            <a:ext cx="463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UNIFIED CONTENT FORMATS</a:t>
            </a:r>
          </a:p>
        </p:txBody>
      </p:sp>
      <p:pic>
        <p:nvPicPr>
          <p:cNvPr id="2050" name="Picture 2" descr="5G - Wikipedia">
            <a:extLst>
              <a:ext uri="{FF2B5EF4-FFF2-40B4-BE49-F238E27FC236}">
                <a16:creationId xmlns:a16="http://schemas.microsoft.com/office/drawing/2014/main" id="{5D298702-AC62-4002-B157-972E2369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87" y="1298794"/>
            <a:ext cx="1677413" cy="100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66FFD20-BE8F-4168-8B40-3E5F40C332EA}"/>
              </a:ext>
            </a:extLst>
          </p:cNvPr>
          <p:cNvSpPr/>
          <p:nvPr/>
        </p:nvSpPr>
        <p:spPr>
          <a:xfrm>
            <a:off x="2770646" y="3226346"/>
            <a:ext cx="627222" cy="841248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ECA2689-279E-481D-A3CA-FB38A62D8FAC}"/>
              </a:ext>
            </a:extLst>
          </p:cNvPr>
          <p:cNvSpPr/>
          <p:nvPr/>
        </p:nvSpPr>
        <p:spPr>
          <a:xfrm>
            <a:off x="3670707" y="2572768"/>
            <a:ext cx="2053437" cy="107420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Mobile Broadband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1EF7958-E84C-4041-B944-4C9C06E284B5}"/>
              </a:ext>
            </a:extLst>
          </p:cNvPr>
          <p:cNvSpPr/>
          <p:nvPr/>
        </p:nvSpPr>
        <p:spPr>
          <a:xfrm>
            <a:off x="3670707" y="3815315"/>
            <a:ext cx="2053437" cy="1069500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Terrestrial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Broadcast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8BA40BE-7998-4EB3-BDA4-6706573D092C}"/>
              </a:ext>
            </a:extLst>
          </p:cNvPr>
          <p:cNvSpPr/>
          <p:nvPr/>
        </p:nvSpPr>
        <p:spPr>
          <a:xfrm>
            <a:off x="3670707" y="5053160"/>
            <a:ext cx="2053437" cy="1069501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Satellite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24CD67A-EC73-4263-A62B-EF1D747E1E74}"/>
              </a:ext>
            </a:extLst>
          </p:cNvPr>
          <p:cNvSpPr/>
          <p:nvPr/>
        </p:nvSpPr>
        <p:spPr>
          <a:xfrm>
            <a:off x="3493008" y="1096584"/>
            <a:ext cx="2432304" cy="5450519"/>
          </a:xfrm>
          <a:prstGeom prst="roundRect">
            <a:avLst>
              <a:gd name="adj" fmla="val 5427"/>
            </a:avLst>
          </a:prstGeom>
          <a:noFill/>
          <a:ln w="57150">
            <a:solidFill>
              <a:srgbClr val="00A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F6AC056-5476-4E76-857C-200E7DD3BD00}"/>
              </a:ext>
            </a:extLst>
          </p:cNvPr>
          <p:cNvSpPr/>
          <p:nvPr/>
        </p:nvSpPr>
        <p:spPr>
          <a:xfrm>
            <a:off x="1309907" y="1218502"/>
            <a:ext cx="537877" cy="53787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TV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D623DB2-0C83-48DC-9F6D-65FCFD550294}"/>
              </a:ext>
            </a:extLst>
          </p:cNvPr>
          <p:cNvSpPr/>
          <p:nvPr/>
        </p:nvSpPr>
        <p:spPr>
          <a:xfrm>
            <a:off x="1230802" y="2108090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Radio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2B128A-D3D7-42A9-9B21-9D0B76BBCE36}"/>
              </a:ext>
            </a:extLst>
          </p:cNvPr>
          <p:cNvSpPr/>
          <p:nvPr/>
        </p:nvSpPr>
        <p:spPr>
          <a:xfrm>
            <a:off x="455082" y="527252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UHD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5497CD2-C891-4CBD-8074-3CFB9A42180D}"/>
              </a:ext>
            </a:extLst>
          </p:cNvPr>
          <p:cNvSpPr/>
          <p:nvPr/>
        </p:nvSpPr>
        <p:spPr>
          <a:xfrm>
            <a:off x="776716" y="160914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VoD</a:t>
            </a:r>
            <a:endParaRPr kumimoji="0" lang="fr-CH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77214E3-1A65-41AE-AA44-2147DD8431B3}"/>
              </a:ext>
            </a:extLst>
          </p:cNvPr>
          <p:cNvSpPr/>
          <p:nvPr/>
        </p:nvSpPr>
        <p:spPr>
          <a:xfrm>
            <a:off x="367191" y="2125201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Podcast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DC8F74D-40F3-4AF5-BC9F-533F463F8FCE}"/>
              </a:ext>
            </a:extLst>
          </p:cNvPr>
          <p:cNvSpPr/>
          <p:nvPr/>
        </p:nvSpPr>
        <p:spPr>
          <a:xfrm>
            <a:off x="766468" y="269149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Immersive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5BF7192-D3DE-425C-B623-9481D1BA4D21}"/>
              </a:ext>
            </a:extLst>
          </p:cNvPr>
          <p:cNvSpPr/>
          <p:nvPr/>
        </p:nvSpPr>
        <p:spPr>
          <a:xfrm>
            <a:off x="1079529" y="468058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CMAF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149224C-6A39-419E-9C1D-4B3823760329}"/>
              </a:ext>
            </a:extLst>
          </p:cNvPr>
          <p:cNvSpPr/>
          <p:nvPr/>
        </p:nvSpPr>
        <p:spPr>
          <a:xfrm>
            <a:off x="928795" y="5799516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Low </a:t>
            </a:r>
            <a:r>
              <a:rPr kumimoji="0" lang="fr-CH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Latency</a:t>
            </a:r>
            <a:endParaRPr kumimoji="0" lang="fr-CH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F805B87-65D7-48FA-858D-ED580039E4B2}"/>
              </a:ext>
            </a:extLst>
          </p:cNvPr>
          <p:cNvSpPr/>
          <p:nvPr/>
        </p:nvSpPr>
        <p:spPr>
          <a:xfrm>
            <a:off x="270855" y="4590449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QoS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A96A460-6F21-42B0-88DB-3D1E07009E6D}"/>
              </a:ext>
            </a:extLst>
          </p:cNvPr>
          <p:cNvSpPr/>
          <p:nvPr/>
        </p:nvSpPr>
        <p:spPr>
          <a:xfrm>
            <a:off x="212807" y="326907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Social Networks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15BAB5D-39F3-462A-A7C0-2B826C2F90FF}"/>
              </a:ext>
            </a:extLst>
          </p:cNvPr>
          <p:cNvSpPr/>
          <p:nvPr/>
        </p:nvSpPr>
        <p:spPr>
          <a:xfrm>
            <a:off x="524010" y="100133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OTT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4C46372-1256-4EE5-9CEE-161A11395C44}"/>
              </a:ext>
            </a:extLst>
          </p:cNvPr>
          <p:cNvSpPr/>
          <p:nvPr/>
        </p:nvSpPr>
        <p:spPr>
          <a:xfrm>
            <a:off x="1428895" y="5263139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Streaming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E257784-A8C5-42BA-8C3F-3F43E29A416B}"/>
              </a:ext>
            </a:extLst>
          </p:cNvPr>
          <p:cNvSpPr/>
          <p:nvPr/>
        </p:nvSpPr>
        <p:spPr>
          <a:xfrm>
            <a:off x="1268445" y="3353557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Targeted</a:t>
            </a: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Ads</a:t>
            </a:r>
            <a:endParaRPr kumimoji="0" lang="fr-CH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C28B316-E1E4-4DFE-B852-66916D14F9FC}"/>
              </a:ext>
            </a:extLst>
          </p:cNvPr>
          <p:cNvSpPr/>
          <p:nvPr/>
        </p:nvSpPr>
        <p:spPr>
          <a:xfrm>
            <a:off x="261753" y="5933985"/>
            <a:ext cx="504259" cy="50425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DRM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B99416D-0D19-4750-A9CC-19513A14FC1E}"/>
              </a:ext>
            </a:extLst>
          </p:cNvPr>
          <p:cNvSpPr/>
          <p:nvPr/>
        </p:nvSpPr>
        <p:spPr>
          <a:xfrm>
            <a:off x="699232" y="3864767"/>
            <a:ext cx="806815" cy="80681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Personalization</a:t>
            </a:r>
            <a:endParaRPr kumimoji="0" lang="fr-CH" sz="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4" name="Date Placeholder 4">
            <a:extLst>
              <a:ext uri="{FF2B5EF4-FFF2-40B4-BE49-F238E27FC236}">
                <a16:creationId xmlns:a16="http://schemas.microsoft.com/office/drawing/2014/main" id="{F7B6D2E5-92FB-4E49-9E54-6B39135651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55" name="Content Placeholder 4">
            <a:extLst>
              <a:ext uri="{FF2B5EF4-FFF2-40B4-BE49-F238E27FC236}">
                <a16:creationId xmlns:a16="http://schemas.microsoft.com/office/drawing/2014/main" id="{366B78AE-F975-45FF-9C88-A3DA89178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011" y="3815314"/>
            <a:ext cx="6442557" cy="3042686"/>
          </a:xfrm>
        </p:spPr>
        <p:txBody>
          <a:bodyPr>
            <a:normAutofit/>
          </a:bodyPr>
          <a:lstStyle/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5G Media Streaming Architecture</a:t>
            </a:r>
          </a:p>
          <a:p>
            <a:pPr lvl="1"/>
            <a:r>
              <a:rPr lang="fr-CH" sz="2000" b="0" i="0" u="none" strike="noStrike" dirty="0">
                <a:solidFill>
                  <a:srgbClr val="5E85B7"/>
                </a:solidFill>
                <a:effectLst/>
                <a:latin typeface="+mj-lt"/>
                <a:hlinkClick r:id="rId3"/>
              </a:rPr>
              <a:t>5GMSA</a:t>
            </a:r>
            <a:r>
              <a:rPr lang="fr-CH" sz="20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(Rel-16)</a:t>
            </a:r>
            <a:endParaRPr lang="fr-CH" sz="2000" dirty="0">
              <a:latin typeface="+mj-lt"/>
            </a:endParaRPr>
          </a:p>
          <a:p>
            <a:pPr lvl="2"/>
            <a:r>
              <a:rPr lang="fr-CH" sz="1800" dirty="0">
                <a:latin typeface="+mj-lt"/>
              </a:rPr>
              <a:t>+ Multicast </a:t>
            </a:r>
            <a:r>
              <a:rPr lang="fr-CH" sz="1800" b="0" i="0" u="none" strike="noStrike" dirty="0">
                <a:solidFill>
                  <a:srgbClr val="5E85B7"/>
                </a:solidFill>
                <a:effectLst/>
                <a:latin typeface="+mj-lt"/>
                <a:hlinkClick r:id="rId4"/>
              </a:rPr>
              <a:t>FS_5GMS_Multicast</a:t>
            </a:r>
            <a:r>
              <a:rPr lang="fr-CH" sz="18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</a:p>
          <a:p>
            <a:pPr lvl="2"/>
            <a:r>
              <a:rPr lang="fr-CH" sz="1800" dirty="0">
                <a:latin typeface="+mj-lt"/>
              </a:rPr>
              <a:t>+ Extensions </a:t>
            </a:r>
            <a:r>
              <a:rPr lang="fr-CH" sz="1800" b="0" i="0" u="none" strike="noStrike" dirty="0">
                <a:solidFill>
                  <a:srgbClr val="5E85B7"/>
                </a:solidFill>
                <a:effectLst/>
                <a:latin typeface="+mj-lt"/>
                <a:hlinkClick r:id="rId5"/>
              </a:rPr>
              <a:t>FS_5GMS_EXT</a:t>
            </a:r>
            <a:r>
              <a:rPr lang="fr-CH" sz="18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</a:p>
          <a:p>
            <a:pPr lvl="2"/>
            <a:r>
              <a:rPr lang="fr-CH" sz="1800" dirty="0">
                <a:latin typeface="+mj-lt"/>
              </a:rPr>
              <a:t>+ Cloud/Edge </a:t>
            </a:r>
            <a:r>
              <a:rPr lang="fr-CH" sz="1800" dirty="0" err="1">
                <a:latin typeface="+mj-lt"/>
              </a:rPr>
              <a:t>Computing</a:t>
            </a:r>
            <a:r>
              <a:rPr lang="fr-CH" sz="1800" dirty="0">
                <a:latin typeface="+mj-lt"/>
              </a:rPr>
              <a:t> </a:t>
            </a:r>
            <a:r>
              <a:rPr lang="fr-CH" sz="1800" b="0" i="0" u="none" strike="noStrike" dirty="0">
                <a:solidFill>
                  <a:srgbClr val="5E85B7"/>
                </a:solidFill>
                <a:effectLst/>
                <a:latin typeface="+mj-lt"/>
                <a:hlinkClick r:id="rId6"/>
              </a:rPr>
              <a:t>FS_EMSA</a:t>
            </a:r>
            <a:r>
              <a:rPr lang="fr-CH" sz="18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  <a:endParaRPr lang="fr-CH" sz="1800" b="1" dirty="0">
              <a:solidFill>
                <a:schemeClr val="accent6"/>
              </a:solidFill>
              <a:latin typeface="+mj-lt"/>
            </a:endParaRPr>
          </a:p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Multicast Broadcast Services (MBS)</a:t>
            </a:r>
          </a:p>
          <a:p>
            <a:pPr lvl="1"/>
            <a:r>
              <a:rPr lang="fr-CH" sz="2000" b="0" i="0" u="none" strike="noStrike" dirty="0">
                <a:solidFill>
                  <a:srgbClr val="5E85B7"/>
                </a:solidFill>
                <a:effectLst/>
                <a:latin typeface="+mj-lt"/>
                <a:hlinkClick r:id="rId7"/>
              </a:rPr>
              <a:t>5MBS</a:t>
            </a:r>
            <a:r>
              <a:rPr lang="fr-CH" sz="20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</a:p>
          <a:p>
            <a:pPr lvl="1"/>
            <a:r>
              <a:rPr lang="fr-CH" sz="2000" b="0" i="0" u="none" strike="noStrike" dirty="0">
                <a:solidFill>
                  <a:srgbClr val="5E85B7"/>
                </a:solidFill>
                <a:effectLst/>
                <a:latin typeface="+mj-lt"/>
                <a:hlinkClick r:id="rId8"/>
              </a:rPr>
              <a:t>NR_MBS</a:t>
            </a:r>
            <a:r>
              <a:rPr lang="fr-CH" sz="2000" b="0" i="0" u="none" strike="noStrike" dirty="0">
                <a:solidFill>
                  <a:srgbClr val="5E85B7"/>
                </a:solidFill>
                <a:effectLst/>
                <a:latin typeface="+mj-lt"/>
              </a:rPr>
              <a:t> (Rel-17)</a:t>
            </a:r>
            <a:endParaRPr lang="fr-CH" sz="2400" b="0" i="0" u="none" strike="noStrike" dirty="0">
              <a:solidFill>
                <a:srgbClr val="5E85B7"/>
              </a:solidFill>
              <a:effectLst/>
              <a:latin typeface="+mj-lt"/>
            </a:endParaRPr>
          </a:p>
        </p:txBody>
      </p:sp>
      <p:pic>
        <p:nvPicPr>
          <p:cNvPr id="56" name="Picture 2">
            <a:extLst>
              <a:ext uri="{FF2B5EF4-FFF2-40B4-BE49-F238E27FC236}">
                <a16:creationId xmlns:a16="http://schemas.microsoft.com/office/drawing/2014/main" id="{E348E9EC-966C-40E1-9789-8D5C3DDE8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953" y="286680"/>
            <a:ext cx="3707055" cy="331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Slide Number Placeholder 4">
            <a:extLst>
              <a:ext uri="{FF2B5EF4-FFF2-40B4-BE49-F238E27FC236}">
                <a16:creationId xmlns:a16="http://schemas.microsoft.com/office/drawing/2014/main" id="{5D3CC738-3159-4760-9E67-B9C48AEB9B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1465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2AAF9-6DDA-47E6-8D48-FC11217B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Our Work Areas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B8F46-CAC0-4758-AD82-B0341BB7BA3D}"/>
              </a:ext>
            </a:extLst>
          </p:cNvPr>
          <p:cNvSpPr txBox="1"/>
          <p:nvPr/>
        </p:nvSpPr>
        <p:spPr>
          <a:xfrm rot="16200000">
            <a:off x="102233" y="3623519"/>
            <a:ext cx="463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00A0D2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UNIFIED CONTENT FORMATS</a:t>
            </a:r>
          </a:p>
        </p:txBody>
      </p:sp>
      <p:pic>
        <p:nvPicPr>
          <p:cNvPr id="2050" name="Picture 2" descr="5G - Wikipedia">
            <a:extLst>
              <a:ext uri="{FF2B5EF4-FFF2-40B4-BE49-F238E27FC236}">
                <a16:creationId xmlns:a16="http://schemas.microsoft.com/office/drawing/2014/main" id="{5D298702-AC62-4002-B157-972E2369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87" y="1298794"/>
            <a:ext cx="1677413" cy="100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166FFD20-BE8F-4168-8B40-3E5F40C332EA}"/>
              </a:ext>
            </a:extLst>
          </p:cNvPr>
          <p:cNvSpPr/>
          <p:nvPr/>
        </p:nvSpPr>
        <p:spPr>
          <a:xfrm>
            <a:off x="2770646" y="3226346"/>
            <a:ext cx="627222" cy="841248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ECA2689-279E-481D-A3CA-FB38A62D8FAC}"/>
              </a:ext>
            </a:extLst>
          </p:cNvPr>
          <p:cNvSpPr/>
          <p:nvPr/>
        </p:nvSpPr>
        <p:spPr>
          <a:xfrm>
            <a:off x="3670707" y="2572768"/>
            <a:ext cx="2053437" cy="1074202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Mobile Broadband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1EF7958-E84C-4041-B944-4C9C06E284B5}"/>
              </a:ext>
            </a:extLst>
          </p:cNvPr>
          <p:cNvSpPr/>
          <p:nvPr/>
        </p:nvSpPr>
        <p:spPr>
          <a:xfrm>
            <a:off x="3670707" y="3815315"/>
            <a:ext cx="2053437" cy="1069500"/>
          </a:xfrm>
          <a:prstGeom prst="roundRect">
            <a:avLst/>
          </a:prstGeom>
          <a:solidFill>
            <a:srgbClr val="00A0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Terrestrial</a:t>
            </a: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Broadcast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8BA40BE-7998-4EB3-BDA4-6706573D092C}"/>
              </a:ext>
            </a:extLst>
          </p:cNvPr>
          <p:cNvSpPr/>
          <p:nvPr/>
        </p:nvSpPr>
        <p:spPr>
          <a:xfrm>
            <a:off x="3670707" y="5053160"/>
            <a:ext cx="2053437" cy="1069501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Satellite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24CD67A-EC73-4263-A62B-EF1D747E1E74}"/>
              </a:ext>
            </a:extLst>
          </p:cNvPr>
          <p:cNvSpPr/>
          <p:nvPr/>
        </p:nvSpPr>
        <p:spPr>
          <a:xfrm>
            <a:off x="3493008" y="1096584"/>
            <a:ext cx="2432304" cy="5450519"/>
          </a:xfrm>
          <a:prstGeom prst="roundRect">
            <a:avLst>
              <a:gd name="adj" fmla="val 5427"/>
            </a:avLst>
          </a:prstGeom>
          <a:noFill/>
          <a:ln w="57150">
            <a:solidFill>
              <a:srgbClr val="00A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DF6AC056-5476-4E76-857C-200E7DD3BD00}"/>
              </a:ext>
            </a:extLst>
          </p:cNvPr>
          <p:cNvSpPr/>
          <p:nvPr/>
        </p:nvSpPr>
        <p:spPr>
          <a:xfrm>
            <a:off x="1309907" y="1218502"/>
            <a:ext cx="537877" cy="53787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TV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D623DB2-0C83-48DC-9F6D-65FCFD550294}"/>
              </a:ext>
            </a:extLst>
          </p:cNvPr>
          <p:cNvSpPr/>
          <p:nvPr/>
        </p:nvSpPr>
        <p:spPr>
          <a:xfrm>
            <a:off x="1230802" y="2108090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Radio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C2B128A-D3D7-42A9-9B21-9D0B76BBCE36}"/>
              </a:ext>
            </a:extLst>
          </p:cNvPr>
          <p:cNvSpPr/>
          <p:nvPr/>
        </p:nvSpPr>
        <p:spPr>
          <a:xfrm>
            <a:off x="455082" y="527252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UHD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5497CD2-C891-4CBD-8074-3CFB9A42180D}"/>
              </a:ext>
            </a:extLst>
          </p:cNvPr>
          <p:cNvSpPr/>
          <p:nvPr/>
        </p:nvSpPr>
        <p:spPr>
          <a:xfrm>
            <a:off x="776716" y="160914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VoD</a:t>
            </a:r>
            <a:endParaRPr kumimoji="0" lang="fr-CH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77214E3-1A65-41AE-AA44-2147DD8431B3}"/>
              </a:ext>
            </a:extLst>
          </p:cNvPr>
          <p:cNvSpPr/>
          <p:nvPr/>
        </p:nvSpPr>
        <p:spPr>
          <a:xfrm>
            <a:off x="367191" y="2125201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Podcast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DC8F74D-40F3-4AF5-BC9F-533F463F8FCE}"/>
              </a:ext>
            </a:extLst>
          </p:cNvPr>
          <p:cNvSpPr/>
          <p:nvPr/>
        </p:nvSpPr>
        <p:spPr>
          <a:xfrm>
            <a:off x="766468" y="269149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Immersive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5BF7192-D3DE-425C-B623-9481D1BA4D21}"/>
              </a:ext>
            </a:extLst>
          </p:cNvPr>
          <p:cNvSpPr/>
          <p:nvPr/>
        </p:nvSpPr>
        <p:spPr>
          <a:xfrm>
            <a:off x="1079529" y="4680588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CMAF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149224C-6A39-419E-9C1D-4B3823760329}"/>
              </a:ext>
            </a:extLst>
          </p:cNvPr>
          <p:cNvSpPr/>
          <p:nvPr/>
        </p:nvSpPr>
        <p:spPr>
          <a:xfrm>
            <a:off x="928795" y="5799516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Low </a:t>
            </a:r>
            <a:r>
              <a:rPr kumimoji="0" lang="fr-CH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Latency</a:t>
            </a:r>
            <a:endParaRPr kumimoji="0" lang="fr-CH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F805B87-65D7-48FA-858D-ED580039E4B2}"/>
              </a:ext>
            </a:extLst>
          </p:cNvPr>
          <p:cNvSpPr/>
          <p:nvPr/>
        </p:nvSpPr>
        <p:spPr>
          <a:xfrm>
            <a:off x="270855" y="4590449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QoS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A96A460-6F21-42B0-88DB-3D1E07009E6D}"/>
              </a:ext>
            </a:extLst>
          </p:cNvPr>
          <p:cNvSpPr/>
          <p:nvPr/>
        </p:nvSpPr>
        <p:spPr>
          <a:xfrm>
            <a:off x="212807" y="3269072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Social Networks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15BAB5D-39F3-462A-A7C0-2B826C2F90FF}"/>
              </a:ext>
            </a:extLst>
          </p:cNvPr>
          <p:cNvSpPr/>
          <p:nvPr/>
        </p:nvSpPr>
        <p:spPr>
          <a:xfrm>
            <a:off x="524010" y="1001335"/>
            <a:ext cx="605111" cy="60511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OTT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4C46372-1256-4EE5-9CEE-161A11395C44}"/>
              </a:ext>
            </a:extLst>
          </p:cNvPr>
          <p:cNvSpPr/>
          <p:nvPr/>
        </p:nvSpPr>
        <p:spPr>
          <a:xfrm>
            <a:off x="1428895" y="5263139"/>
            <a:ext cx="739581" cy="73958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Streaming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E257784-A8C5-42BA-8C3F-3F43E29A416B}"/>
              </a:ext>
            </a:extLst>
          </p:cNvPr>
          <p:cNvSpPr/>
          <p:nvPr/>
        </p:nvSpPr>
        <p:spPr>
          <a:xfrm>
            <a:off x="1268445" y="3353557"/>
            <a:ext cx="638729" cy="638728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Targeted</a:t>
            </a:r>
            <a:r>
              <a:rPr kumimoji="0" lang="fr-CH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fr-CH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Ads</a:t>
            </a:r>
            <a:endParaRPr kumimoji="0" lang="fr-CH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C28B316-E1E4-4DFE-B852-66916D14F9FC}"/>
              </a:ext>
            </a:extLst>
          </p:cNvPr>
          <p:cNvSpPr/>
          <p:nvPr/>
        </p:nvSpPr>
        <p:spPr>
          <a:xfrm>
            <a:off x="261753" y="5933985"/>
            <a:ext cx="504259" cy="50425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DRM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B99416D-0D19-4750-A9CC-19513A14FC1E}"/>
              </a:ext>
            </a:extLst>
          </p:cNvPr>
          <p:cNvSpPr/>
          <p:nvPr/>
        </p:nvSpPr>
        <p:spPr>
          <a:xfrm>
            <a:off x="699232" y="3864767"/>
            <a:ext cx="806815" cy="80681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Personalization</a:t>
            </a:r>
            <a:endParaRPr kumimoji="0" lang="fr-CH" sz="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4" name="Date Placeholder 4">
            <a:extLst>
              <a:ext uri="{FF2B5EF4-FFF2-40B4-BE49-F238E27FC236}">
                <a16:creationId xmlns:a16="http://schemas.microsoft.com/office/drawing/2014/main" id="{F7B6D2E5-92FB-4E49-9E54-6B39135651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08B053D6-7DF0-4651-8871-48F037CEF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3011" y="3815314"/>
            <a:ext cx="6442557" cy="3042686"/>
          </a:xfrm>
        </p:spPr>
        <p:txBody>
          <a:bodyPr>
            <a:normAutofit/>
          </a:bodyPr>
          <a:lstStyle/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Non-</a:t>
            </a:r>
            <a:r>
              <a:rPr lang="fr-CH" sz="2000" b="1" dirty="0" err="1">
                <a:solidFill>
                  <a:schemeClr val="accent6"/>
                </a:solidFill>
                <a:latin typeface="+mj-lt"/>
              </a:rPr>
              <a:t>Terrestrial</a:t>
            </a:r>
            <a:r>
              <a:rPr lang="fr-CH" sz="2000" b="1" dirty="0">
                <a:solidFill>
                  <a:schemeClr val="accent6"/>
                </a:solidFill>
                <a:latin typeface="+mj-lt"/>
              </a:rPr>
              <a:t> Networks</a:t>
            </a:r>
          </a:p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Satellite as </a:t>
            </a:r>
            <a:r>
              <a:rPr lang="fr-CH" sz="2000" b="1" dirty="0" err="1">
                <a:solidFill>
                  <a:schemeClr val="accent6"/>
                </a:solidFill>
                <a:latin typeface="+mj-lt"/>
              </a:rPr>
              <a:t>Backhaul</a:t>
            </a:r>
            <a:endParaRPr lang="fr-CH" sz="2000" b="1" dirty="0">
              <a:solidFill>
                <a:schemeClr val="accent6"/>
              </a:solidFill>
              <a:latin typeface="+mj-lt"/>
            </a:endParaRPr>
          </a:p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Satellite to Edge</a:t>
            </a:r>
          </a:p>
          <a:p>
            <a:r>
              <a:rPr lang="fr-CH" sz="2000" b="1" dirty="0">
                <a:solidFill>
                  <a:schemeClr val="accent6"/>
                </a:solidFill>
                <a:latin typeface="+mj-lt"/>
              </a:rPr>
              <a:t>Satellite to End </a:t>
            </a:r>
            <a:r>
              <a:rPr lang="fr-CH" sz="2000" b="1" dirty="0" err="1">
                <a:solidFill>
                  <a:schemeClr val="accent6"/>
                </a:solidFill>
                <a:latin typeface="+mj-lt"/>
              </a:rPr>
              <a:t>Users</a:t>
            </a:r>
            <a:endParaRPr lang="fr-CH" sz="2000" dirty="0">
              <a:solidFill>
                <a:srgbClr val="5E85B7"/>
              </a:solidFill>
              <a:latin typeface="+mj-lt"/>
            </a:endParaRPr>
          </a:p>
        </p:txBody>
      </p:sp>
      <p:pic>
        <p:nvPicPr>
          <p:cNvPr id="8" name="Picture 7" descr="A picture containing satellite, transport, outdoor&#10;&#10;Description automatically generated">
            <a:extLst>
              <a:ext uri="{FF2B5EF4-FFF2-40B4-BE49-F238E27FC236}">
                <a16:creationId xmlns:a16="http://schemas.microsoft.com/office/drawing/2014/main" id="{7371555A-C072-447C-88C4-CDA0604E1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855" y="871858"/>
            <a:ext cx="4772971" cy="2684796"/>
          </a:xfrm>
          <a:prstGeom prst="rect">
            <a:avLst/>
          </a:prstGeom>
        </p:spPr>
      </p:pic>
      <p:sp>
        <p:nvSpPr>
          <p:cNvPr id="30" name="Slide Number Placeholder 4">
            <a:extLst>
              <a:ext uri="{FF2B5EF4-FFF2-40B4-BE49-F238E27FC236}">
                <a16:creationId xmlns:a16="http://schemas.microsoft.com/office/drawing/2014/main" id="{1CA56C1C-A470-413F-BFC1-7BA579F51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2B6CA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2B6CA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0915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EE580C-FD7A-4924-A822-9A461329A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178"/>
            <a:ext cx="12192000" cy="7189360"/>
          </a:xfrm>
          <a:prstGeom prst="rect">
            <a:avLst/>
          </a:prstGeom>
        </p:spPr>
      </p:pic>
      <p:sp>
        <p:nvSpPr>
          <p:cNvPr id="14" name="Date Placeholder 4">
            <a:extLst>
              <a:ext uri="{FF2B5EF4-FFF2-40B4-BE49-F238E27FC236}">
                <a16:creationId xmlns:a16="http://schemas.microsoft.com/office/drawing/2014/main" id="{8428690B-D03C-4FDA-8F6C-55F2EB6B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2465" y="6356350"/>
            <a:ext cx="2629591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5G MEDIA ACTION GROUP © 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288506C0-4B4B-41B5-995B-B69778B64B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ítulo 4">
            <a:extLst>
              <a:ext uri="{FF2B5EF4-FFF2-40B4-BE49-F238E27FC236}">
                <a16:creationId xmlns:a16="http://schemas.microsoft.com/office/drawing/2014/main" id="{28EF8CA0-0630-42ED-A7DF-A55384E4BE0D}"/>
              </a:ext>
            </a:extLst>
          </p:cNvPr>
          <p:cNvSpPr txBox="1">
            <a:spLocks/>
          </p:cNvSpPr>
          <p:nvPr/>
        </p:nvSpPr>
        <p:spPr>
          <a:xfrm>
            <a:off x="1" y="4515169"/>
            <a:ext cx="12192000" cy="1179725"/>
          </a:xfrm>
          <a:prstGeom prst="rect">
            <a:avLst/>
          </a:prstGeom>
          <a:solidFill>
            <a:srgbClr val="00A0D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spc="-60" baseline="0">
                <a:solidFill>
                  <a:srgbClr val="00A0D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Media Production and Contribution</a:t>
            </a:r>
          </a:p>
        </p:txBody>
      </p:sp>
    </p:spTree>
    <p:extLst>
      <p:ext uri="{BB962C8B-B14F-4D97-AF65-F5344CB8AC3E}">
        <p14:creationId xmlns:p14="http://schemas.microsoft.com/office/powerpoint/2010/main" val="2716877629"/>
      </p:ext>
    </p:extLst>
  </p:cSld>
  <p:clrMapOvr>
    <a:masterClrMapping/>
  </p:clrMapOvr>
</p:sld>
</file>

<file path=ppt/theme/theme1.xml><?xml version="1.0" encoding="utf-8"?>
<a:theme xmlns:a="http://schemas.openxmlformats.org/drawingml/2006/main" name="Marco">
  <a:themeElements>
    <a:clrScheme name="Personalizado 2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15C0F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1262</Words>
  <Application>Microsoft Office PowerPoint</Application>
  <PresentationFormat>Widescreen</PresentationFormat>
  <Paragraphs>301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Noto Sans Symbols</vt:lpstr>
      <vt:lpstr>Trebuchet MS</vt:lpstr>
      <vt:lpstr>Wingdings</vt:lpstr>
      <vt:lpstr>Wingdings 2</vt:lpstr>
      <vt:lpstr>Marco</vt:lpstr>
      <vt:lpstr>5G for Media Distribution, Production and Contribution</vt:lpstr>
      <vt:lpstr>What’s in 5G for the media industry?</vt:lpstr>
      <vt:lpstr>PowerPoint Presentation</vt:lpstr>
      <vt:lpstr>PowerPoint Presentation</vt:lpstr>
      <vt:lpstr>Content Anywhere, at Anytime, to Any Device</vt:lpstr>
      <vt:lpstr>Our Work Areas</vt:lpstr>
      <vt:lpstr>Our Work Areas</vt:lpstr>
      <vt:lpstr>Our Work Areas</vt:lpstr>
      <vt:lpstr>PowerPoint Presentation</vt:lpstr>
      <vt:lpstr>Connectivity Requirements</vt:lpstr>
      <vt:lpstr>Work Area: Non Public Networks</vt:lpstr>
      <vt:lpstr>PowerPoint Presentation</vt:lpstr>
      <vt:lpstr>PowerPoint Presentation</vt:lpstr>
      <vt:lpstr>PowerPoint Presentation</vt:lpstr>
      <vt:lpstr>Open Source Development Programme</vt:lpstr>
      <vt:lpstr>PowerPoint Presentation</vt:lpstr>
      <vt:lpstr>Strengthening our role as 3GPP MRP for Media</vt:lpstr>
      <vt:lpstr>Thank you!</vt:lpstr>
      <vt:lpstr>Work Area: 5G Terrestrial Broadcast</vt:lpstr>
      <vt:lpstr>Work Area: 5G Terrestrial Broadcast</vt:lpstr>
      <vt:lpstr>Evolving LTE-based 5G Terrestrial Broadcast in Rel-18?</vt:lpstr>
      <vt:lpstr>Work Area: 5G Mobile Broadband</vt:lpstr>
      <vt:lpstr>Work Area: 5G Mobile Broadband</vt:lpstr>
      <vt:lpstr>Evolving 5G Multicast Broadcast Services in Rel-18?</vt:lpstr>
      <vt:lpstr>Work Area: Non Public Networks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for Media Distribution, Production and Contribution</dc:title>
  <dc:creator>Gimenez, Jordi J.</dc:creator>
  <cp:lastModifiedBy>Adrian Scrase</cp:lastModifiedBy>
  <cp:revision>3</cp:revision>
  <dcterms:created xsi:type="dcterms:W3CDTF">2021-10-13T11:10:19Z</dcterms:created>
  <dcterms:modified xsi:type="dcterms:W3CDTF">2021-10-18T13:56:35Z</dcterms:modified>
</cp:coreProperties>
</file>