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22"/>
  </p:notesMasterIdLst>
  <p:sldIdLst>
    <p:sldId id="434" r:id="rId3"/>
    <p:sldId id="435" r:id="rId4"/>
    <p:sldId id="1102" r:id="rId5"/>
    <p:sldId id="1088" r:id="rId6"/>
    <p:sldId id="1090" r:id="rId7"/>
    <p:sldId id="448" r:id="rId8"/>
    <p:sldId id="1091" r:id="rId9"/>
    <p:sldId id="1100" r:id="rId10"/>
    <p:sldId id="1085" r:id="rId11"/>
    <p:sldId id="1099" r:id="rId12"/>
    <p:sldId id="1095" r:id="rId13"/>
    <p:sldId id="1097" r:id="rId14"/>
    <p:sldId id="1096" r:id="rId15"/>
    <p:sldId id="1101" r:id="rId16"/>
    <p:sldId id="1098" r:id="rId17"/>
    <p:sldId id="1093" r:id="rId18"/>
    <p:sldId id="1103" r:id="rId19"/>
    <p:sldId id="1094" r:id="rId20"/>
    <p:sldId id="1089" r:id="rId21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92D050"/>
    <a:srgbClr val="C5C5C5"/>
    <a:srgbClr val="C800BE"/>
    <a:srgbClr val="FA7100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F2E9BB-C0E4-4C89-A357-62648FDD53F0}" v="20" dt="2021-10-12T09:58:06.6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EBF2E9BB-C0E4-4C89-A357-62648FDD53F0}"/>
    <pc:docChg chg="undo custSel addSld delSld modSld">
      <pc:chgData name="Wanshi Chen" userId="3a7dbef4-3474-47c6-9897-007f5734efb0" providerId="ADAL" clId="{EBF2E9BB-C0E4-4C89-A357-62648FDD53F0}" dt="2021-10-12T09:58:14.959" v="518" actId="20577"/>
      <pc:docMkLst>
        <pc:docMk/>
      </pc:docMkLst>
      <pc:sldChg chg="addSp modSp mod">
        <pc:chgData name="Wanshi Chen" userId="3a7dbef4-3474-47c6-9897-007f5734efb0" providerId="ADAL" clId="{EBF2E9BB-C0E4-4C89-A357-62648FDD53F0}" dt="2021-10-12T09:54:04.956" v="496" actId="113"/>
        <pc:sldMkLst>
          <pc:docMk/>
          <pc:sldMk cId="399343419" sldId="434"/>
        </pc:sldMkLst>
        <pc:spChg chg="mod">
          <ac:chgData name="Wanshi Chen" userId="3a7dbef4-3474-47c6-9897-007f5734efb0" providerId="ADAL" clId="{EBF2E9BB-C0E4-4C89-A357-62648FDD53F0}" dt="2021-10-12T09:52:23.382" v="479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EBF2E9BB-C0E4-4C89-A357-62648FDD53F0}" dt="2021-10-12T09:54:01.774" v="495" actId="113"/>
          <ac:spMkLst>
            <pc:docMk/>
            <pc:sldMk cId="399343419" sldId="434"/>
            <ac:spMk id="5" creationId="{55BB95B6-96F8-4C7B-843E-16CFF3CC2E82}"/>
          </ac:spMkLst>
        </pc:spChg>
        <pc:spChg chg="add mod">
          <ac:chgData name="Wanshi Chen" userId="3a7dbef4-3474-47c6-9897-007f5734efb0" providerId="ADAL" clId="{EBF2E9BB-C0E4-4C89-A357-62648FDD53F0}" dt="2021-10-12T09:54:04.956" v="496" actId="113"/>
          <ac:spMkLst>
            <pc:docMk/>
            <pc:sldMk cId="399343419" sldId="434"/>
            <ac:spMk id="7" creationId="{9AE9F7C8-F7BC-47BC-85E0-7D8A39FEAB12}"/>
          </ac:spMkLst>
        </pc:spChg>
      </pc:sldChg>
      <pc:sldChg chg="modSp mod">
        <pc:chgData name="Wanshi Chen" userId="3a7dbef4-3474-47c6-9897-007f5734efb0" providerId="ADAL" clId="{EBF2E9BB-C0E4-4C89-A357-62648FDD53F0}" dt="2021-10-12T09:51:55.350" v="478" actId="404"/>
        <pc:sldMkLst>
          <pc:docMk/>
          <pc:sldMk cId="4008192341" sldId="435"/>
        </pc:sldMkLst>
        <pc:spChg chg="mod">
          <ac:chgData name="Wanshi Chen" userId="3a7dbef4-3474-47c6-9897-007f5734efb0" providerId="ADAL" clId="{EBF2E9BB-C0E4-4C89-A357-62648FDD53F0}" dt="2021-10-12T09:51:55.350" v="478" actId="404"/>
          <ac:spMkLst>
            <pc:docMk/>
            <pc:sldMk cId="4008192341" sldId="435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EBF2E9BB-C0E4-4C89-A357-62648FDD53F0}" dt="2021-10-12T09:42:38.770" v="180" actId="404"/>
        <pc:sldMkLst>
          <pc:docMk/>
          <pc:sldMk cId="1586269898" sldId="448"/>
        </pc:sldMkLst>
        <pc:spChg chg="mod">
          <ac:chgData name="Wanshi Chen" userId="3a7dbef4-3474-47c6-9897-007f5734efb0" providerId="ADAL" clId="{EBF2E9BB-C0E4-4C89-A357-62648FDD53F0}" dt="2021-10-12T09:42:38.770" v="180" actId="404"/>
          <ac:spMkLst>
            <pc:docMk/>
            <pc:sldMk cId="1586269898" sldId="448"/>
            <ac:spMk id="3" creationId="{85903BC0-EB37-4C3E-8DD6-27F0E6CA817C}"/>
          </ac:spMkLst>
        </pc:spChg>
      </pc:sldChg>
      <pc:sldChg chg="addSp delSp modSp add mod">
        <pc:chgData name="Wanshi Chen" userId="3a7dbef4-3474-47c6-9897-007f5734efb0" providerId="ADAL" clId="{EBF2E9BB-C0E4-4C89-A357-62648FDD53F0}" dt="2021-10-12T09:54:46.117" v="498" actId="20577"/>
        <pc:sldMkLst>
          <pc:docMk/>
          <pc:sldMk cId="2883234055" sldId="1088"/>
        </pc:sldMkLst>
        <pc:spChg chg="mod">
          <ac:chgData name="Wanshi Chen" userId="3a7dbef4-3474-47c6-9897-007f5734efb0" providerId="ADAL" clId="{EBF2E9BB-C0E4-4C89-A357-62648FDD53F0}" dt="2021-10-12T09:54:46.117" v="498" actId="20577"/>
          <ac:spMkLst>
            <pc:docMk/>
            <pc:sldMk cId="2883234055" sldId="1088"/>
            <ac:spMk id="4" creationId="{0CA9E7BE-6BE3-45C2-B320-F70D20ADA101}"/>
          </ac:spMkLst>
        </pc:spChg>
        <pc:spChg chg="mod">
          <ac:chgData name="Wanshi Chen" userId="3a7dbef4-3474-47c6-9897-007f5734efb0" providerId="ADAL" clId="{EBF2E9BB-C0E4-4C89-A357-62648FDD53F0}" dt="2021-10-12T09:40:44.341" v="60" actId="20577"/>
          <ac:spMkLst>
            <pc:docMk/>
            <pc:sldMk cId="2883234055" sldId="1088"/>
            <ac:spMk id="5" creationId="{517C45FC-85A1-4587-8B12-DE67A2F57FBD}"/>
          </ac:spMkLst>
        </pc:spChg>
        <pc:spChg chg="add del mod">
          <ac:chgData name="Wanshi Chen" userId="3a7dbef4-3474-47c6-9897-007f5734efb0" providerId="ADAL" clId="{EBF2E9BB-C0E4-4C89-A357-62648FDD53F0}" dt="2021-10-12T09:40:53.487" v="67" actId="767"/>
          <ac:spMkLst>
            <pc:docMk/>
            <pc:sldMk cId="2883234055" sldId="1088"/>
            <ac:spMk id="7" creationId="{8AE411B8-AC39-4AB0-A25B-15A39F7CC12D}"/>
          </ac:spMkLst>
        </pc:spChg>
        <pc:spChg chg="add mod">
          <ac:chgData name="Wanshi Chen" userId="3a7dbef4-3474-47c6-9897-007f5734efb0" providerId="ADAL" clId="{EBF2E9BB-C0E4-4C89-A357-62648FDD53F0}" dt="2021-10-12T09:41:34.320" v="148" actId="1076"/>
          <ac:spMkLst>
            <pc:docMk/>
            <pc:sldMk cId="2883234055" sldId="1088"/>
            <ac:spMk id="8" creationId="{EB53932A-3D59-4A73-A212-7CE6034D3657}"/>
          </ac:spMkLst>
        </pc:spChg>
      </pc:sldChg>
      <pc:sldChg chg="modSp">
        <pc:chgData name="Wanshi Chen" userId="3a7dbef4-3474-47c6-9897-007f5734efb0" providerId="ADAL" clId="{EBF2E9BB-C0E4-4C89-A357-62648FDD53F0}" dt="2021-10-12T09:58:06.626" v="516" actId="1076"/>
        <pc:sldMkLst>
          <pc:docMk/>
          <pc:sldMk cId="1225241103" sldId="1093"/>
        </pc:sldMkLst>
        <pc:spChg chg="mod">
          <ac:chgData name="Wanshi Chen" userId="3a7dbef4-3474-47c6-9897-007f5734efb0" providerId="ADAL" clId="{EBF2E9BB-C0E4-4C89-A357-62648FDD53F0}" dt="2021-10-12T09:58:06.626" v="516" actId="1076"/>
          <ac:spMkLst>
            <pc:docMk/>
            <pc:sldMk cId="1225241103" sldId="1093"/>
            <ac:spMk id="2" creationId="{D5F8CA0F-D8F1-4A1D-B054-9C9D5323BB36}"/>
          </ac:spMkLst>
        </pc:spChg>
      </pc:sldChg>
      <pc:sldChg chg="modSp mod">
        <pc:chgData name="Wanshi Chen" userId="3a7dbef4-3474-47c6-9897-007f5734efb0" providerId="ADAL" clId="{EBF2E9BB-C0E4-4C89-A357-62648FDD53F0}" dt="2021-10-12T09:49:36.516" v="445" actId="20577"/>
        <pc:sldMkLst>
          <pc:docMk/>
          <pc:sldMk cId="4216883840" sldId="1094"/>
        </pc:sldMkLst>
        <pc:spChg chg="mod">
          <ac:chgData name="Wanshi Chen" userId="3a7dbef4-3474-47c6-9897-007f5734efb0" providerId="ADAL" clId="{EBF2E9BB-C0E4-4C89-A357-62648FDD53F0}" dt="2021-10-12T09:49:36.516" v="445" actId="20577"/>
          <ac:spMkLst>
            <pc:docMk/>
            <pc:sldMk cId="4216883840" sldId="1094"/>
            <ac:spMk id="2" creationId="{12DD0395-6E2A-4D67-A1A6-3A5C1DB567C4}"/>
          </ac:spMkLst>
        </pc:spChg>
      </pc:sldChg>
      <pc:sldChg chg="modSp mod">
        <pc:chgData name="Wanshi Chen" userId="3a7dbef4-3474-47c6-9897-007f5734efb0" providerId="ADAL" clId="{EBF2E9BB-C0E4-4C89-A357-62648FDD53F0}" dt="2021-10-12T09:56:54.352" v="507" actId="404"/>
        <pc:sldMkLst>
          <pc:docMk/>
          <pc:sldMk cId="3241534222" sldId="1096"/>
        </pc:sldMkLst>
        <pc:spChg chg="mod">
          <ac:chgData name="Wanshi Chen" userId="3a7dbef4-3474-47c6-9897-007f5734efb0" providerId="ADAL" clId="{EBF2E9BB-C0E4-4C89-A357-62648FDD53F0}" dt="2021-10-12T09:50:27.998" v="474" actId="20577"/>
          <ac:spMkLst>
            <pc:docMk/>
            <pc:sldMk cId="3241534222" sldId="1096"/>
            <ac:spMk id="2" creationId="{12DD0395-6E2A-4D67-A1A6-3A5C1DB567C4}"/>
          </ac:spMkLst>
        </pc:spChg>
        <pc:spChg chg="mod">
          <ac:chgData name="Wanshi Chen" userId="3a7dbef4-3474-47c6-9897-007f5734efb0" providerId="ADAL" clId="{EBF2E9BB-C0E4-4C89-A357-62648FDD53F0}" dt="2021-10-12T09:56:54.352" v="507" actId="404"/>
          <ac:spMkLst>
            <pc:docMk/>
            <pc:sldMk cId="3241534222" sldId="1096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EBF2E9BB-C0E4-4C89-A357-62648FDD53F0}" dt="2021-10-12T09:50:42.959" v="477" actId="1076"/>
        <pc:sldMkLst>
          <pc:docMk/>
          <pc:sldMk cId="1547127847" sldId="1097"/>
        </pc:sldMkLst>
        <pc:spChg chg="mod">
          <ac:chgData name="Wanshi Chen" userId="3a7dbef4-3474-47c6-9897-007f5734efb0" providerId="ADAL" clId="{EBF2E9BB-C0E4-4C89-A357-62648FDD53F0}" dt="2021-10-12T09:50:36.359" v="476" actId="20577"/>
          <ac:spMkLst>
            <pc:docMk/>
            <pc:sldMk cId="1547127847" sldId="1097"/>
            <ac:spMk id="2" creationId="{12DD0395-6E2A-4D67-A1A6-3A5C1DB567C4}"/>
          </ac:spMkLst>
        </pc:spChg>
        <pc:spChg chg="mod">
          <ac:chgData name="Wanshi Chen" userId="3a7dbef4-3474-47c6-9897-007f5734efb0" providerId="ADAL" clId="{EBF2E9BB-C0E4-4C89-A357-62648FDD53F0}" dt="2021-10-12T09:50:42.959" v="477" actId="1076"/>
          <ac:spMkLst>
            <pc:docMk/>
            <pc:sldMk cId="1547127847" sldId="1097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EBF2E9BB-C0E4-4C89-A357-62648FDD53F0}" dt="2021-10-12T09:57:52.696" v="515" actId="404"/>
        <pc:sldMkLst>
          <pc:docMk/>
          <pc:sldMk cId="1055013219" sldId="1098"/>
        </pc:sldMkLst>
        <pc:spChg chg="mod">
          <ac:chgData name="Wanshi Chen" userId="3a7dbef4-3474-47c6-9897-007f5734efb0" providerId="ADAL" clId="{EBF2E9BB-C0E4-4C89-A357-62648FDD53F0}" dt="2021-10-12T09:57:47.086" v="513" actId="1076"/>
          <ac:spMkLst>
            <pc:docMk/>
            <pc:sldMk cId="1055013219" sldId="1098"/>
            <ac:spMk id="2" creationId="{12DD0395-6E2A-4D67-A1A6-3A5C1DB567C4}"/>
          </ac:spMkLst>
        </pc:spChg>
        <pc:spChg chg="mod">
          <ac:chgData name="Wanshi Chen" userId="3a7dbef4-3474-47c6-9897-007f5734efb0" providerId="ADAL" clId="{EBF2E9BB-C0E4-4C89-A357-62648FDD53F0}" dt="2021-10-12T09:57:52.696" v="515" actId="404"/>
          <ac:spMkLst>
            <pc:docMk/>
            <pc:sldMk cId="1055013219" sldId="109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EBF2E9BB-C0E4-4C89-A357-62648FDD53F0}" dt="2021-10-12T09:48:25.811" v="401" actId="113"/>
        <pc:sldMkLst>
          <pc:docMk/>
          <pc:sldMk cId="146116503" sldId="1101"/>
        </pc:sldMkLst>
        <pc:spChg chg="mod">
          <ac:chgData name="Wanshi Chen" userId="3a7dbef4-3474-47c6-9897-007f5734efb0" providerId="ADAL" clId="{EBF2E9BB-C0E4-4C89-A357-62648FDD53F0}" dt="2021-10-12T09:48:25.811" v="401" actId="113"/>
          <ac:spMkLst>
            <pc:docMk/>
            <pc:sldMk cId="146116503" sldId="1101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EBF2E9BB-C0E4-4C89-A357-62648FDD53F0}" dt="2021-10-12T09:40:26.708" v="5" actId="1076"/>
        <pc:sldMkLst>
          <pc:docMk/>
          <pc:sldMk cId="1856017775" sldId="1102"/>
        </pc:sldMkLst>
        <pc:spChg chg="mod">
          <ac:chgData name="Wanshi Chen" userId="3a7dbef4-3474-47c6-9897-007f5734efb0" providerId="ADAL" clId="{EBF2E9BB-C0E4-4C89-A357-62648FDD53F0}" dt="2021-10-12T09:40:26.708" v="5" actId="1076"/>
          <ac:spMkLst>
            <pc:docMk/>
            <pc:sldMk cId="1856017775" sldId="1102"/>
            <ac:spMk id="2" creationId="{D5F8CA0F-D8F1-4A1D-B054-9C9D5323BB36}"/>
          </ac:spMkLst>
        </pc:spChg>
      </pc:sldChg>
      <pc:sldChg chg="add del">
        <pc:chgData name="Wanshi Chen" userId="3a7dbef4-3474-47c6-9897-007f5734efb0" providerId="ADAL" clId="{EBF2E9BB-C0E4-4C89-A357-62648FDD53F0}" dt="2021-10-12T09:40:10.976" v="2" actId="47"/>
        <pc:sldMkLst>
          <pc:docMk/>
          <pc:sldMk cId="3645955117" sldId="1102"/>
        </pc:sldMkLst>
      </pc:sldChg>
      <pc:sldChg chg="modSp add mod">
        <pc:chgData name="Wanshi Chen" userId="3a7dbef4-3474-47c6-9897-007f5734efb0" providerId="ADAL" clId="{EBF2E9BB-C0E4-4C89-A357-62648FDD53F0}" dt="2021-10-12T09:58:14.959" v="518" actId="20577"/>
        <pc:sldMkLst>
          <pc:docMk/>
          <pc:sldMk cId="937990586" sldId="1103"/>
        </pc:sldMkLst>
        <pc:spChg chg="mod">
          <ac:chgData name="Wanshi Chen" userId="3a7dbef4-3474-47c6-9897-007f5734efb0" providerId="ADAL" clId="{EBF2E9BB-C0E4-4C89-A357-62648FDD53F0}" dt="2021-10-12T09:49:47.901" v="458" actId="20577"/>
          <ac:spMkLst>
            <pc:docMk/>
            <pc:sldMk cId="937990586" sldId="1103"/>
            <ac:spMk id="2" creationId="{12DD0395-6E2A-4D67-A1A6-3A5C1DB567C4}"/>
          </ac:spMkLst>
        </pc:spChg>
        <pc:spChg chg="mod">
          <ac:chgData name="Wanshi Chen" userId="3a7dbef4-3474-47c6-9897-007f5734efb0" providerId="ADAL" clId="{EBF2E9BB-C0E4-4C89-A357-62648FDD53F0}" dt="2021-10-12T09:58:14.959" v="518" actId="20577"/>
          <ac:spMkLst>
            <pc:docMk/>
            <pc:sldMk cId="937990586" sldId="1103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98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3e/Docs/RP-212587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3e/Docs/RP-212608.zip" TargetMode="External"/><Relationship Id="rId2" Type="http://schemas.openxmlformats.org/officeDocument/2006/relationships/hyperlink" Target="http://www.3gpp.org/ftp/tsg_ran/TSG_RAN/TSGR_AHs/2021_06_RAN_Rel18_WS/Docs/RWS-210002.zip" TargetMode="Externa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3e/Docs/RP-212608.zip" TargetMode="External"/><Relationship Id="rId2" Type="http://schemas.openxmlformats.org/officeDocument/2006/relationships/hyperlink" Target="http://www.3gpp.org/ftp/tsg_ran/TSG_RAN/TSGR_91e/Docs/RP-210770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93e/Docs/RP-211642.zip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3e/Docs/RP-212553.zip" TargetMode="External"/><Relationship Id="rId13" Type="http://schemas.openxmlformats.org/officeDocument/2006/relationships/hyperlink" Target="http://www.3gpp.org/ftp/tsg_ran/TSG_RAN/TSGR_93e/Docs/RP-212611.zip" TargetMode="External"/><Relationship Id="rId3" Type="http://schemas.openxmlformats.org/officeDocument/2006/relationships/hyperlink" Target="http://www.3gpp.org/ftp/tsg_ran/TSG_RAN/TSGR_93e/Docs/RP-212617.zip" TargetMode="External"/><Relationship Id="rId7" Type="http://schemas.openxmlformats.org/officeDocument/2006/relationships/hyperlink" Target="http://www.3gpp.org/ftp/tsg_ran/TSG_RAN/TSGR_92e/Docs/RP-211583.zip" TargetMode="External"/><Relationship Id="rId12" Type="http://schemas.openxmlformats.org/officeDocument/2006/relationships/hyperlink" Target="http://www.3gpp.org/ftp/tsg_ran/TSG_RAN/TSGR_93e/Docs/RP-212605.zip" TargetMode="External"/><Relationship Id="rId2" Type="http://schemas.openxmlformats.org/officeDocument/2006/relationships/hyperlink" Target="http://www.3gpp.org/ftp/tsg_ran/TSG_RAN/TSGR_92e/Docs/RP-211601.zip" TargetMode="External"/><Relationship Id="rId16" Type="http://schemas.openxmlformats.org/officeDocument/2006/relationships/hyperlink" Target="http://www.3gpp.org/ftp/tsg_ran/TSG_RAN/TSGR_93e/Docs/RP-212561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3e/Docs/RP-212552.zip" TargetMode="External"/><Relationship Id="rId11" Type="http://schemas.openxmlformats.org/officeDocument/2006/relationships/hyperlink" Target="http://www.3gpp.org/ftp/tsg_ran/TSG_RAN/TSGR_92e/Docs/RP-211569.zip" TargetMode="External"/><Relationship Id="rId5" Type="http://schemas.openxmlformats.org/officeDocument/2006/relationships/hyperlink" Target="http://www.3gpp.org/ftp/tsg_ran/TSG_RAN/TSGR_92e/Docs/RP-211551.zip" TargetMode="External"/><Relationship Id="rId15" Type="http://schemas.openxmlformats.org/officeDocument/2006/relationships/hyperlink" Target="http://www.3gpp.org/ftp/tsg_ran/TSG_RAN/TSGR_93e/Docs/RP-212560.zip" TargetMode="External"/><Relationship Id="rId10" Type="http://schemas.openxmlformats.org/officeDocument/2006/relationships/hyperlink" Target="http://www.3gpp.org/ftp/tsg_ran/TSG_RAN/TSGR_93e/Docs/RP-212555.zip" TargetMode="External"/><Relationship Id="rId4" Type="http://schemas.openxmlformats.org/officeDocument/2006/relationships/hyperlink" Target="http://www.3gpp.org/ftp/tsg_ran/TSG_RAN/TSGR_93e/Docs/RP-212588.zip" TargetMode="External"/><Relationship Id="rId9" Type="http://schemas.openxmlformats.org/officeDocument/2006/relationships/hyperlink" Target="http://www.3gpp.org/ftp/tsg_ran/TSG_RAN/TSGR_93e/Docs/RP-212628.zip" TargetMode="External"/><Relationship Id="rId14" Type="http://schemas.openxmlformats.org/officeDocument/2006/relationships/hyperlink" Target="http://www.3gpp.org/ftp/tsg_ran/TSG_RAN/TSGR_93e/Docs/RP-212559.zip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3e/Docs/RP-212633.zip" TargetMode="External"/><Relationship Id="rId13" Type="http://schemas.openxmlformats.org/officeDocument/2006/relationships/hyperlink" Target="http://www.3gpp.org/ftp/tsg_ran/TSG_RAN/TSGR_93e/Docs/RP-212618.zip" TargetMode="External"/><Relationship Id="rId3" Type="http://schemas.openxmlformats.org/officeDocument/2006/relationships/hyperlink" Target="http://www.3gpp.org/ftp/tsg_ran/TSG_RAN/TSGR_92e/Docs/RP-211595.zip" TargetMode="External"/><Relationship Id="rId7" Type="http://schemas.openxmlformats.org/officeDocument/2006/relationships/hyperlink" Target="http://www.3gpp.org/ftp/tsg_ran/TSG_RAN/TSGR_93e/Docs/RP-212614.zip" TargetMode="External"/><Relationship Id="rId12" Type="http://schemas.openxmlformats.org/officeDocument/2006/relationships/hyperlink" Target="http://www.3gpp.org/ftp/tsg_ran/TSG_RAN/TSGR_93e/Docs/RP-212602.zip" TargetMode="External"/><Relationship Id="rId2" Type="http://schemas.openxmlformats.org/officeDocument/2006/relationships/hyperlink" Target="http://www.3gpp.org/ftp/tsg_ran/TSG_RAN/TSGR_92e/Docs/RP-211596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2e/Docs/RP-211532.zip" TargetMode="External"/><Relationship Id="rId11" Type="http://schemas.openxmlformats.org/officeDocument/2006/relationships/hyperlink" Target="http://www.3gpp.org/ftp/tsg_ran/TSG_RAN/TSGR_93e/Docs/RP-212635.zip" TargetMode="External"/><Relationship Id="rId5" Type="http://schemas.openxmlformats.org/officeDocument/2006/relationships/hyperlink" Target="http://www.3gpp.org/ftp/tsg_ran/TSG_RAN/TSGR_92e/Docs/RP-211539.zip" TargetMode="External"/><Relationship Id="rId10" Type="http://schemas.openxmlformats.org/officeDocument/2006/relationships/hyperlink" Target="http://www.3gpp.org/ftp/tsg_ran/TSG_RAN/TSGR_93e/Docs/RP-212616.zip" TargetMode="External"/><Relationship Id="rId4" Type="http://schemas.openxmlformats.org/officeDocument/2006/relationships/hyperlink" Target="http://www.3gpp.org/ftp/tsg_ran/TSG_RAN/TSGR_92e/Docs/RP-211587.zip" TargetMode="External"/><Relationship Id="rId9" Type="http://schemas.openxmlformats.org/officeDocument/2006/relationships/hyperlink" Target="http://www.3gpp.org/ftp/tsg_ran/TSG_RAN/TSGR_93e/Docs/RP-212622.zip" TargetMode="External"/><Relationship Id="rId14" Type="http://schemas.openxmlformats.org/officeDocument/2006/relationships/hyperlink" Target="http://www.3gpp.org/ftp/tsg_ran/TSG_RAN/TSGR_93e/Docs/RP-212570.zip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2e/Docs/RP-211577.zip" TargetMode="External"/><Relationship Id="rId2" Type="http://schemas.openxmlformats.org/officeDocument/2006/relationships/hyperlink" Target="http://www.3gpp.org/ftp/tsg_ran/TSG_RAN/TSGR_92e/Docs/RP-211576.zip" TargetMode="Externa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3e/Docs/RP-212538.zip" TargetMode="External"/><Relationship Id="rId7" Type="http://schemas.openxmlformats.org/officeDocument/2006/relationships/hyperlink" Target="http://www.3gpp.org/ftp/tsg_ran/TSG_RAN/TSGR_93e/Docs/RP-212577.zip" TargetMode="External"/><Relationship Id="rId2" Type="http://schemas.openxmlformats.org/officeDocument/2006/relationships/hyperlink" Target="http://www.3gpp.org/ftp/tsg_ran/TSG_RAN/TSGR_93e/Docs/RP-212537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3e/Docs/RP-212580.zip" TargetMode="External"/><Relationship Id="rId5" Type="http://schemas.openxmlformats.org/officeDocument/2006/relationships/hyperlink" Target="http://www.3gpp.org/ftp/tsg_ran/TSG_RAN/TSGR_93e/Docs/RP-212578.zip" TargetMode="External"/><Relationship Id="rId4" Type="http://schemas.openxmlformats.org/officeDocument/2006/relationships/hyperlink" Target="http://www.3gpp.org/ftp/tsg_ran/TSG_RAN/TSGR_93e/Docs/RP-212576.zip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2e/Docs/RP-211519.zip" TargetMode="External"/><Relationship Id="rId2" Type="http://schemas.openxmlformats.org/officeDocument/2006/relationships/hyperlink" Target="http://www.3gpp.org/ftp/tsg_ran/TSG_RAN/TSGR_92e/Docs/RP-211363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93e/Docs/RP-211618.zip" TargetMode="External"/><Relationship Id="rId4" Type="http://schemas.openxmlformats.org/officeDocument/2006/relationships/hyperlink" Target="http://www.3gpp.org/ftp/tsg_ran/TSG_RAN/TSGR_93e/Docs/RP-212141.zip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3e/Docs/RP-212587.zip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Report from TSG-RAN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1667201" y="933769"/>
            <a:ext cx="1709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PCG47_05</a:t>
            </a:r>
            <a:endParaRPr lang="en-US" sz="3200" b="1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E9F7C8-F7BC-47BC-85E0-7D8A39FEAB12}"/>
              </a:ext>
            </a:extLst>
          </p:cNvPr>
          <p:cNvSpPr txBox="1"/>
          <p:nvPr/>
        </p:nvSpPr>
        <p:spPr>
          <a:xfrm>
            <a:off x="11667201" y="291104"/>
            <a:ext cx="1760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Agenda </a:t>
            </a:r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4.2</a:t>
            </a:r>
            <a:endParaRPr lang="en-US" sz="3200" b="1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Rectangle: Rounded Corners 313">
            <a:extLst>
              <a:ext uri="{FF2B5EF4-FFF2-40B4-BE49-F238E27FC236}">
                <a16:creationId xmlns:a16="http://schemas.microsoft.com/office/drawing/2014/main" id="{FEA6A9AD-7E08-4FF2-A545-E68988D56D2F}"/>
              </a:ext>
            </a:extLst>
          </p:cNvPr>
          <p:cNvSpPr/>
          <p:nvPr/>
        </p:nvSpPr>
        <p:spPr>
          <a:xfrm>
            <a:off x="13972310" y="2500482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312" name="Rectangle: Rounded Corners 311">
            <a:extLst>
              <a:ext uri="{FF2B5EF4-FFF2-40B4-BE49-F238E27FC236}">
                <a16:creationId xmlns:a16="http://schemas.microsoft.com/office/drawing/2014/main" id="{9A6A231E-E345-4963-B9E3-E0F51551DD26}"/>
              </a:ext>
            </a:extLst>
          </p:cNvPr>
          <p:cNvSpPr/>
          <p:nvPr/>
        </p:nvSpPr>
        <p:spPr>
          <a:xfrm>
            <a:off x="10866129" y="2500482"/>
            <a:ext cx="325172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313" name="Rectangle: Rounded Corners 312">
            <a:extLst>
              <a:ext uri="{FF2B5EF4-FFF2-40B4-BE49-F238E27FC236}">
                <a16:creationId xmlns:a16="http://schemas.microsoft.com/office/drawing/2014/main" id="{44569F2E-986E-42DE-B144-A1946499D241}"/>
              </a:ext>
            </a:extLst>
          </p:cNvPr>
          <p:cNvSpPr/>
          <p:nvPr/>
        </p:nvSpPr>
        <p:spPr>
          <a:xfrm>
            <a:off x="12907534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323" name="Rectangle: Rounded Corners 322">
            <a:extLst>
              <a:ext uri="{FF2B5EF4-FFF2-40B4-BE49-F238E27FC236}">
                <a16:creationId xmlns:a16="http://schemas.microsoft.com/office/drawing/2014/main" id="{13662927-0BCC-40E4-A313-AEFD96D655A2}"/>
              </a:ext>
            </a:extLst>
          </p:cNvPr>
          <p:cNvSpPr/>
          <p:nvPr/>
        </p:nvSpPr>
        <p:spPr>
          <a:xfrm>
            <a:off x="11476315" y="3088034"/>
            <a:ext cx="16886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22" name="Rectangle: Rounded Corners 321">
            <a:extLst>
              <a:ext uri="{FF2B5EF4-FFF2-40B4-BE49-F238E27FC236}">
                <a16:creationId xmlns:a16="http://schemas.microsoft.com/office/drawing/2014/main" id="{814224B2-7A17-44E3-8796-BB89A8A96FEE}"/>
              </a:ext>
            </a:extLst>
          </p:cNvPr>
          <p:cNvSpPr/>
          <p:nvPr/>
        </p:nvSpPr>
        <p:spPr>
          <a:xfrm>
            <a:off x="10569371" y="3088034"/>
            <a:ext cx="269942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0549935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586592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95827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212529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6856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01592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2068780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244016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2806028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614464" y="250259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608835" y="3094327"/>
            <a:ext cx="346952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4700595" y="-3384894"/>
            <a:ext cx="220245" cy="9196379"/>
          </a:xfrm>
          <a:prstGeom prst="leftBrace">
            <a:avLst>
              <a:gd name="adj1" fmla="val 281271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548477" y="798331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287131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657980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102882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139967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176756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213841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2509265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288011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355144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391508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428590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4657916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5399169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5775363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728240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324963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361751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398836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435921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473006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509795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5468802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5845151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3177503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06" y="60268"/>
            <a:ext cx="12755307" cy="661749"/>
          </a:xfrm>
        </p:spPr>
        <p:txBody>
          <a:bodyPr/>
          <a:lstStyle/>
          <a:p>
            <a:r>
              <a:rPr lang="en-US" sz="3200" dirty="0"/>
              <a:t>RAN Meeting Planning (as endorsed in </a:t>
            </a:r>
            <a:r>
              <a:rPr lang="en-US" sz="3200" dirty="0">
                <a:hlinkClick r:id="rId3"/>
              </a:rPr>
              <a:t>RP-212587</a:t>
            </a:r>
            <a:r>
              <a:rPr lang="en-US" sz="3200" dirty="0"/>
              <a:t>)</a:t>
            </a: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502331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174722" y="1364723"/>
            <a:ext cx="149960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1708743" y="1364723"/>
            <a:ext cx="149960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3242762" y="1364723"/>
            <a:ext cx="156696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4853106" y="1364723"/>
            <a:ext cx="1327613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0612733" y="721128"/>
            <a:ext cx="2002432" cy="771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TBC in December 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(f2f or E-meeting)</a:t>
            </a:r>
          </a:p>
          <a:p>
            <a:pPr algn="ctr"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2075707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3928250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5417500" y="250259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76F491C9-6D36-437E-99CA-CFD54107FE0D}"/>
              </a:ext>
            </a:extLst>
          </p:cNvPr>
          <p:cNvSpPr/>
          <p:nvPr/>
        </p:nvSpPr>
        <p:spPr>
          <a:xfrm>
            <a:off x="3549318" y="5093080"/>
            <a:ext cx="726403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6224095" y="1364723"/>
            <a:ext cx="1434111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7701581" y="1364723"/>
            <a:ext cx="148921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698311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734356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692081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7636096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7704017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806260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842189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8767870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9234174" y="1364723"/>
            <a:ext cx="134541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8000224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8367104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872079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9070469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912947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949837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986839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9436228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980629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0176313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0070204" y="3091767"/>
            <a:ext cx="352670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9935145" y="4575309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D352946-94DE-4D90-81FE-33841A3B31FB}"/>
              </a:ext>
            </a:extLst>
          </p:cNvPr>
          <p:cNvSpPr/>
          <p:nvPr/>
        </p:nvSpPr>
        <p:spPr>
          <a:xfrm>
            <a:off x="9935145" y="5519231"/>
            <a:ext cx="663632" cy="64692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8740047" y="3144416"/>
            <a:ext cx="60089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D0BD5E6-04E5-462B-9B77-B313E6670056}"/>
              </a:ext>
            </a:extLst>
          </p:cNvPr>
          <p:cNvSpPr/>
          <p:nvPr/>
        </p:nvSpPr>
        <p:spPr>
          <a:xfrm>
            <a:off x="8733981" y="4596543"/>
            <a:ext cx="65154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9B5DDA27-A9DE-470E-A4D8-5C1E5AAF5DB5}"/>
              </a:ext>
            </a:extLst>
          </p:cNvPr>
          <p:cNvSpPr/>
          <p:nvPr/>
        </p:nvSpPr>
        <p:spPr>
          <a:xfrm>
            <a:off x="8730999" y="4098935"/>
            <a:ext cx="645511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8744518" y="3611925"/>
            <a:ext cx="63199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027081F-E61F-48B1-920A-DD492A1506CF}"/>
              </a:ext>
            </a:extLst>
          </p:cNvPr>
          <p:cNvSpPr/>
          <p:nvPr/>
        </p:nvSpPr>
        <p:spPr>
          <a:xfrm>
            <a:off x="8735180" y="5093080"/>
            <a:ext cx="641330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660409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6225082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6533324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6154702" y="235340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6922713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8726097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9825755" y="250259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446966" y="2195081"/>
            <a:ext cx="14514102" cy="797001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412AE9C8-A05F-424A-BA52-3FFB568ED5ED}"/>
              </a:ext>
            </a:extLst>
          </p:cNvPr>
          <p:cNvSpPr/>
          <p:nvPr/>
        </p:nvSpPr>
        <p:spPr>
          <a:xfrm>
            <a:off x="2456764" y="5512648"/>
            <a:ext cx="474606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0937D510-F8D9-4774-BD9E-EB21A99C11DD}"/>
              </a:ext>
            </a:extLst>
          </p:cNvPr>
          <p:cNvSpPr/>
          <p:nvPr/>
        </p:nvSpPr>
        <p:spPr>
          <a:xfrm>
            <a:off x="8008543" y="5461729"/>
            <a:ext cx="364145" cy="722331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A606A60-A4E9-4FA3-ACEB-A561C7EE4095}"/>
              </a:ext>
            </a:extLst>
          </p:cNvPr>
          <p:cNvSpPr/>
          <p:nvPr/>
        </p:nvSpPr>
        <p:spPr>
          <a:xfrm>
            <a:off x="967615" y="3091768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1620738" y="3091768"/>
            <a:ext cx="43627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4298379" y="3122842"/>
            <a:ext cx="347313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EBC1257C-6516-4B42-B7BE-AD857337AB63}"/>
              </a:ext>
            </a:extLst>
          </p:cNvPr>
          <p:cNvSpPr/>
          <p:nvPr/>
        </p:nvSpPr>
        <p:spPr>
          <a:xfrm>
            <a:off x="584428" y="5519231"/>
            <a:ext cx="397063" cy="537338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consolidation</a:t>
            </a: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2084516" y="3122840"/>
            <a:ext cx="43585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3176799" y="3611925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248">
            <a:extLst>
              <a:ext uri="{FF2B5EF4-FFF2-40B4-BE49-F238E27FC236}">
                <a16:creationId xmlns:a16="http://schemas.microsoft.com/office/drawing/2014/main" id="{568BC93D-BD8D-4BD1-8573-361539721686}"/>
              </a:ext>
            </a:extLst>
          </p:cNvPr>
          <p:cNvSpPr/>
          <p:nvPr/>
        </p:nvSpPr>
        <p:spPr>
          <a:xfrm>
            <a:off x="3163486" y="4093646"/>
            <a:ext cx="73509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250">
            <a:extLst>
              <a:ext uri="{FF2B5EF4-FFF2-40B4-BE49-F238E27FC236}">
                <a16:creationId xmlns:a16="http://schemas.microsoft.com/office/drawing/2014/main" id="{08333904-8BDD-4D8A-ABBC-CF4C4D62DDAC}"/>
              </a:ext>
            </a:extLst>
          </p:cNvPr>
          <p:cNvSpPr/>
          <p:nvPr/>
        </p:nvSpPr>
        <p:spPr>
          <a:xfrm>
            <a:off x="3165305" y="4593207"/>
            <a:ext cx="73967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5042695" y="3091768"/>
            <a:ext cx="695708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9E4C90BB-F7DD-4AA2-892D-A131756CDEC0}"/>
              </a:ext>
            </a:extLst>
          </p:cNvPr>
          <p:cNvSpPr/>
          <p:nvPr/>
        </p:nvSpPr>
        <p:spPr>
          <a:xfrm>
            <a:off x="4943566" y="3124372"/>
            <a:ext cx="881815" cy="38492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2EE236B-DF74-4794-ACDC-4F6E343D3AB2}"/>
              </a:ext>
            </a:extLst>
          </p:cNvPr>
          <p:cNvSpPr/>
          <p:nvPr/>
        </p:nvSpPr>
        <p:spPr>
          <a:xfrm>
            <a:off x="4943569" y="5509999"/>
            <a:ext cx="894444" cy="625780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RAN1/2/3/4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7650525" y="3091768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0184297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5807537" y="3091768"/>
            <a:ext cx="71284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3815862" y="3122840"/>
            <a:ext cx="46590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6924474" y="3611925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435DA6B7-F5A5-4DB6-9BE2-5F0CA76D465F}"/>
              </a:ext>
            </a:extLst>
          </p:cNvPr>
          <p:cNvSpPr/>
          <p:nvPr/>
        </p:nvSpPr>
        <p:spPr>
          <a:xfrm>
            <a:off x="6919302" y="4098935"/>
            <a:ext cx="58283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C93F2759-7D2E-4884-9084-55253D6101D0}"/>
              </a:ext>
            </a:extLst>
          </p:cNvPr>
          <p:cNvSpPr/>
          <p:nvPr/>
        </p:nvSpPr>
        <p:spPr>
          <a:xfrm>
            <a:off x="6920016" y="4596543"/>
            <a:ext cx="488318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 (5+2)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6938342" y="3144416"/>
            <a:ext cx="48377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2803178" y="3162754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FE07F36B-0ACC-4E79-8B1E-1280B993EB94}"/>
              </a:ext>
            </a:extLst>
          </p:cNvPr>
          <p:cNvSpPr/>
          <p:nvPr/>
        </p:nvSpPr>
        <p:spPr>
          <a:xfrm>
            <a:off x="10631528" y="1358815"/>
            <a:ext cx="1560087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F138011A-1D45-4399-BEA1-479D7E0F3A7D}"/>
              </a:ext>
            </a:extLst>
          </p:cNvPr>
          <p:cNvSpPr/>
          <p:nvPr/>
        </p:nvSpPr>
        <p:spPr>
          <a:xfrm>
            <a:off x="12191615" y="1364723"/>
            <a:ext cx="141511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81BBF39B-BE74-4E87-82BD-87F5AA599FA1}"/>
              </a:ext>
            </a:extLst>
          </p:cNvPr>
          <p:cNvSpPr/>
          <p:nvPr/>
        </p:nvSpPr>
        <p:spPr>
          <a:xfrm>
            <a:off x="11196941" y="1964069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AE60FF45-3785-4E5A-8BBF-920E981EFD2D}"/>
              </a:ext>
            </a:extLst>
          </p:cNvPr>
          <p:cNvSpPr/>
          <p:nvPr/>
        </p:nvSpPr>
        <p:spPr>
          <a:xfrm>
            <a:off x="1154988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56AC95EB-50CB-4D97-8300-27B2257BDAF3}"/>
              </a:ext>
            </a:extLst>
          </p:cNvPr>
          <p:cNvSpPr/>
          <p:nvPr/>
        </p:nvSpPr>
        <p:spPr>
          <a:xfrm>
            <a:off x="11882160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6E6A0FFB-80DA-4D1D-AC32-0DC9566259EB}"/>
              </a:ext>
            </a:extLst>
          </p:cNvPr>
          <p:cNvSpPr/>
          <p:nvPr/>
        </p:nvSpPr>
        <p:spPr>
          <a:xfrm>
            <a:off x="1224074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6B9E5B75-24D0-4B1E-B5AD-871F616143E0}"/>
              </a:ext>
            </a:extLst>
          </p:cNvPr>
          <p:cNvSpPr/>
          <p:nvPr/>
        </p:nvSpPr>
        <p:spPr>
          <a:xfrm>
            <a:off x="12577864" y="196459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88944ED6-6573-4C78-ADBA-45EBD89B4229}"/>
              </a:ext>
            </a:extLst>
          </p:cNvPr>
          <p:cNvSpPr/>
          <p:nvPr/>
        </p:nvSpPr>
        <p:spPr>
          <a:xfrm>
            <a:off x="12923838" y="196459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3BC7B0B6-56EA-4503-AADC-66F209BB27A2}"/>
              </a:ext>
            </a:extLst>
          </p:cNvPr>
          <p:cNvSpPr/>
          <p:nvPr/>
        </p:nvSpPr>
        <p:spPr>
          <a:xfrm>
            <a:off x="13629756" y="1364723"/>
            <a:ext cx="1365770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132635AC-C5EC-4324-B398-093C7928BF66}"/>
              </a:ext>
            </a:extLst>
          </p:cNvPr>
          <p:cNvSpPr/>
          <p:nvPr/>
        </p:nvSpPr>
        <p:spPr>
          <a:xfrm>
            <a:off x="13285447" y="196459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20C9C717-B36B-4101-95DF-8F272655F94D}"/>
              </a:ext>
            </a:extLst>
          </p:cNvPr>
          <p:cNvSpPr/>
          <p:nvPr/>
        </p:nvSpPr>
        <p:spPr>
          <a:xfrm>
            <a:off x="13620635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D44BB320-2C47-4735-B111-C7E4074DA6D9}"/>
              </a:ext>
            </a:extLst>
          </p:cNvPr>
          <p:cNvSpPr/>
          <p:nvPr/>
        </p:nvSpPr>
        <p:spPr>
          <a:xfrm>
            <a:off x="1396660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1D454E32-87E2-4E79-A990-BE0961F4560B}"/>
              </a:ext>
            </a:extLst>
          </p:cNvPr>
          <p:cNvSpPr/>
          <p:nvPr/>
        </p:nvSpPr>
        <p:spPr>
          <a:xfrm>
            <a:off x="1463115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C6FBBCE2-6A28-4B86-8483-2F938B71F2A1}"/>
              </a:ext>
            </a:extLst>
          </p:cNvPr>
          <p:cNvSpPr/>
          <p:nvPr/>
        </p:nvSpPr>
        <p:spPr>
          <a:xfrm>
            <a:off x="10542886" y="1972210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28-01</a:t>
            </a: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CCAFF31B-2BAD-43E7-A9A0-1E8405484B33}"/>
              </a:ext>
            </a:extLst>
          </p:cNvPr>
          <p:cNvSpPr/>
          <p:nvPr/>
        </p:nvSpPr>
        <p:spPr>
          <a:xfrm>
            <a:off x="14285179" y="198237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87" name="Left Brace 286">
            <a:extLst>
              <a:ext uri="{FF2B5EF4-FFF2-40B4-BE49-F238E27FC236}">
                <a16:creationId xmlns:a16="http://schemas.microsoft.com/office/drawing/2014/main" id="{3B02F832-40DA-4FB1-818F-D1268E0D7949}"/>
              </a:ext>
            </a:extLst>
          </p:cNvPr>
          <p:cNvSpPr/>
          <p:nvPr/>
        </p:nvSpPr>
        <p:spPr bwMode="auto">
          <a:xfrm rot="5400000">
            <a:off x="11695415" y="-780228"/>
            <a:ext cx="121101" cy="4106333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4FFE3B6B-1EA0-42C1-8984-A223D15AB694}"/>
              </a:ext>
            </a:extLst>
          </p:cNvPr>
          <p:cNvSpPr/>
          <p:nvPr/>
        </p:nvSpPr>
        <p:spPr>
          <a:xfrm>
            <a:off x="10874871" y="1972210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cxnSp>
        <p:nvCxnSpPr>
          <p:cNvPr id="291" name="Straight Connector 12">
            <a:extLst>
              <a:ext uri="{FF2B5EF4-FFF2-40B4-BE49-F238E27FC236}">
                <a16:creationId xmlns:a16="http://schemas.microsoft.com/office/drawing/2014/main" id="{499E0C8D-234D-43DA-B16E-69D0E90280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959442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2" name="Straight Connector 12">
            <a:extLst>
              <a:ext uri="{FF2B5EF4-FFF2-40B4-BE49-F238E27FC236}">
                <a16:creationId xmlns:a16="http://schemas.microsoft.com/office/drawing/2014/main" id="{4D72CCA2-D0CE-4A37-AE95-F35E16F0B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49888" y="235340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3" name="Straight Connector 12">
            <a:extLst>
              <a:ext uri="{FF2B5EF4-FFF2-40B4-BE49-F238E27FC236}">
                <a16:creationId xmlns:a16="http://schemas.microsoft.com/office/drawing/2014/main" id="{839EBFC9-35CE-4A07-AB8A-4F0A41406EA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175879" y="238199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4" name="Straight Connector 12">
            <a:extLst>
              <a:ext uri="{FF2B5EF4-FFF2-40B4-BE49-F238E27FC236}">
                <a16:creationId xmlns:a16="http://schemas.microsoft.com/office/drawing/2014/main" id="{E2D4467B-C612-4CA5-A07E-09915E58FD8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240749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5" name="Straight Connector 12">
            <a:extLst>
              <a:ext uri="{FF2B5EF4-FFF2-40B4-BE49-F238E27FC236}">
                <a16:creationId xmlns:a16="http://schemas.microsoft.com/office/drawing/2014/main" id="{7272BD05-1BEA-43D5-9B60-FC0A3D03258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576314" y="229131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6" name="Straight Connector 12">
            <a:extLst>
              <a:ext uri="{FF2B5EF4-FFF2-40B4-BE49-F238E27FC236}">
                <a16:creationId xmlns:a16="http://schemas.microsoft.com/office/drawing/2014/main" id="{6AA99F97-F4F8-4E5A-B831-D320858C1BD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890219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" name="Straight Connector 12">
            <a:extLst>
              <a:ext uri="{FF2B5EF4-FFF2-40B4-BE49-F238E27FC236}">
                <a16:creationId xmlns:a16="http://schemas.microsoft.com/office/drawing/2014/main" id="{C7B06E7E-5153-49C0-9D38-D50C131FE735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49434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8" name="Straight Connector 12">
            <a:extLst>
              <a:ext uri="{FF2B5EF4-FFF2-40B4-BE49-F238E27FC236}">
                <a16:creationId xmlns:a16="http://schemas.microsoft.com/office/drawing/2014/main" id="{FCD20FD9-3DCB-4561-BCD2-36922A3F346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629756" y="230526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9" name="Straight Connector 12">
            <a:extLst>
              <a:ext uri="{FF2B5EF4-FFF2-40B4-BE49-F238E27FC236}">
                <a16:creationId xmlns:a16="http://schemas.microsoft.com/office/drawing/2014/main" id="{7DF6CCC4-9D7D-408A-A16D-2AF72167B51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966609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0" name="Straight Connector 12">
            <a:extLst>
              <a:ext uri="{FF2B5EF4-FFF2-40B4-BE49-F238E27FC236}">
                <a16:creationId xmlns:a16="http://schemas.microsoft.com/office/drawing/2014/main" id="{7EB8C386-9802-418E-8FDE-BFF693B4C310}"/>
              </a:ext>
            </a:extLst>
          </p:cNvPr>
          <p:cNvCxnSpPr>
            <a:cxnSpLocks/>
          </p:cNvCxnSpPr>
          <p:nvPr/>
        </p:nvCxnSpPr>
        <p:spPr bwMode="auto">
          <a:xfrm flipV="1">
            <a:off x="14302174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1" name="Straight Connector 12">
            <a:extLst>
              <a:ext uri="{FF2B5EF4-FFF2-40B4-BE49-F238E27FC236}">
                <a16:creationId xmlns:a16="http://schemas.microsoft.com/office/drawing/2014/main" id="{218B8C0C-6CCE-46BE-A93F-E865F2FD9F4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631153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2" name="Rectangle: Rounded Corners 301">
            <a:extLst>
              <a:ext uri="{FF2B5EF4-FFF2-40B4-BE49-F238E27FC236}">
                <a16:creationId xmlns:a16="http://schemas.microsoft.com/office/drawing/2014/main" id="{FEFEB364-ABB2-45F2-B415-92FAFBFB628C}"/>
              </a:ext>
            </a:extLst>
          </p:cNvPr>
          <p:cNvSpPr/>
          <p:nvPr/>
        </p:nvSpPr>
        <p:spPr>
          <a:xfrm>
            <a:off x="14309854" y="3004031"/>
            <a:ext cx="331985" cy="315094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</a:t>
            </a:r>
          </a:p>
        </p:txBody>
      </p:sp>
      <p:sp>
        <p:nvSpPr>
          <p:cNvPr id="303" name="Rectangle: Rounded Corners 302">
            <a:extLst>
              <a:ext uri="{FF2B5EF4-FFF2-40B4-BE49-F238E27FC236}">
                <a16:creationId xmlns:a16="http://schemas.microsoft.com/office/drawing/2014/main" id="{91B8F1FD-83A1-4A77-86D6-5B83045DA636}"/>
              </a:ext>
            </a:extLst>
          </p:cNvPr>
          <p:cNvSpPr/>
          <p:nvPr/>
        </p:nvSpPr>
        <p:spPr>
          <a:xfrm>
            <a:off x="14107290" y="4550602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ASN.1 </a:t>
            </a:r>
          </a:p>
          <a:p>
            <a:pPr algn="ctr" defTabSz="914304">
              <a:defRPr/>
            </a:pP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freeze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05" name="Rectangle: Rounded Corners 304">
            <a:extLst>
              <a:ext uri="{FF2B5EF4-FFF2-40B4-BE49-F238E27FC236}">
                <a16:creationId xmlns:a16="http://schemas.microsoft.com/office/drawing/2014/main" id="{3CE3D515-540D-4421-945C-217F1B6245CE}"/>
              </a:ext>
            </a:extLst>
          </p:cNvPr>
          <p:cNvSpPr/>
          <p:nvPr/>
        </p:nvSpPr>
        <p:spPr>
          <a:xfrm>
            <a:off x="12889333" y="3103352"/>
            <a:ext cx="751303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06" name="Rectangle: Rounded Corners 305">
            <a:extLst>
              <a:ext uri="{FF2B5EF4-FFF2-40B4-BE49-F238E27FC236}">
                <a16:creationId xmlns:a16="http://schemas.microsoft.com/office/drawing/2014/main" id="{A8B2DD84-26FC-41E5-95F7-A5CDBE7B93FD}"/>
              </a:ext>
            </a:extLst>
          </p:cNvPr>
          <p:cNvSpPr/>
          <p:nvPr/>
        </p:nvSpPr>
        <p:spPr>
          <a:xfrm>
            <a:off x="12887094" y="4571317"/>
            <a:ext cx="77163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307" name="Rectangle: Rounded Corners 306">
            <a:extLst>
              <a:ext uri="{FF2B5EF4-FFF2-40B4-BE49-F238E27FC236}">
                <a16:creationId xmlns:a16="http://schemas.microsoft.com/office/drawing/2014/main" id="{B0197E39-9B91-4CEE-B0BB-FB49D0EBFE56}"/>
              </a:ext>
            </a:extLst>
          </p:cNvPr>
          <p:cNvSpPr/>
          <p:nvPr/>
        </p:nvSpPr>
        <p:spPr>
          <a:xfrm>
            <a:off x="12902288" y="4098935"/>
            <a:ext cx="730055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308" name="Rectangle: Rounded Corners 307">
            <a:extLst>
              <a:ext uri="{FF2B5EF4-FFF2-40B4-BE49-F238E27FC236}">
                <a16:creationId xmlns:a16="http://schemas.microsoft.com/office/drawing/2014/main" id="{5762C5A1-6B09-476E-816A-26B47B8C3050}"/>
              </a:ext>
            </a:extLst>
          </p:cNvPr>
          <p:cNvSpPr/>
          <p:nvPr/>
        </p:nvSpPr>
        <p:spPr>
          <a:xfrm>
            <a:off x="12875370" y="3590663"/>
            <a:ext cx="771630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309" name="Rectangle: Rounded Corners 308">
            <a:extLst>
              <a:ext uri="{FF2B5EF4-FFF2-40B4-BE49-F238E27FC236}">
                <a16:creationId xmlns:a16="http://schemas.microsoft.com/office/drawing/2014/main" id="{1F96138C-185E-43CE-B43A-315C675A7B9C}"/>
              </a:ext>
            </a:extLst>
          </p:cNvPr>
          <p:cNvSpPr/>
          <p:nvPr/>
        </p:nvSpPr>
        <p:spPr>
          <a:xfrm>
            <a:off x="12888594" y="5072539"/>
            <a:ext cx="760412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310" name="Straight Connector 12">
            <a:extLst>
              <a:ext uri="{FF2B5EF4-FFF2-40B4-BE49-F238E27FC236}">
                <a16:creationId xmlns:a16="http://schemas.microsoft.com/office/drawing/2014/main" id="{53850DA1-323C-45A8-9365-B893A44D6A56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2421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6" name="Rectangle: Rounded Corners 315">
            <a:extLst>
              <a:ext uri="{FF2B5EF4-FFF2-40B4-BE49-F238E27FC236}">
                <a16:creationId xmlns:a16="http://schemas.microsoft.com/office/drawing/2014/main" id="{F9BFF241-B002-4743-BC35-6FB3377A2F1B}"/>
              </a:ext>
            </a:extLst>
          </p:cNvPr>
          <p:cNvSpPr/>
          <p:nvPr/>
        </p:nvSpPr>
        <p:spPr>
          <a:xfrm>
            <a:off x="12238059" y="3088034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321" name="Straight Connector 12">
            <a:extLst>
              <a:ext uri="{FF2B5EF4-FFF2-40B4-BE49-F238E27FC236}">
                <a16:creationId xmlns:a16="http://schemas.microsoft.com/office/drawing/2014/main" id="{82C33C03-0B10-439F-BC8B-DD058DE3702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882160" y="229131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5F368C0-F8E1-4417-B577-53491A7FBD83}"/>
              </a:ext>
            </a:extLst>
          </p:cNvPr>
          <p:cNvSpPr txBox="1"/>
          <p:nvPr/>
        </p:nvSpPr>
        <p:spPr>
          <a:xfrm>
            <a:off x="11083416" y="6089916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Friday to Monday, 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inclusive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8C86E8-CB30-4165-8F27-E67DFD87B9F2}"/>
              </a:ext>
            </a:extLst>
          </p:cNvPr>
          <p:cNvSpPr txBox="1"/>
          <p:nvPr/>
        </p:nvSpPr>
        <p:spPr>
          <a:xfrm>
            <a:off x="9991830" y="6184060"/>
            <a:ext cx="621824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66FF"/>
                </a:solidFill>
              </a:rPr>
              <a:t>03/17-03/23</a:t>
            </a:r>
          </a:p>
        </p:txBody>
      </p:sp>
    </p:spTree>
    <p:extLst>
      <p:ext uri="{BB962C8B-B14F-4D97-AF65-F5344CB8AC3E}">
        <p14:creationId xmlns:p14="http://schemas.microsoft.com/office/powerpoint/2010/main" val="215272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TSG-RAN Projects Update</a:t>
            </a:r>
          </a:p>
        </p:txBody>
      </p:sp>
    </p:spTree>
    <p:extLst>
      <p:ext uri="{BB962C8B-B14F-4D97-AF65-F5344CB8AC3E}">
        <p14:creationId xmlns:p14="http://schemas.microsoft.com/office/powerpoint/2010/main" val="9070108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Rel-18 Projects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252810"/>
            <a:ext cx="13756312" cy="4830233"/>
          </a:xfrm>
        </p:spPr>
        <p:txBody>
          <a:bodyPr/>
          <a:lstStyle/>
          <a:p>
            <a:r>
              <a:rPr lang="en-US" sz="2800" dirty="0">
                <a:sym typeface="Wingdings" panose="05000000000000000000" pitchFamily="2" charset="2"/>
              </a:rPr>
              <a:t>RAN Rel-18 workshop: June 28</a:t>
            </a:r>
            <a:r>
              <a:rPr lang="en-US" sz="2800" baseline="30000" dirty="0">
                <a:sym typeface="Wingdings" panose="05000000000000000000" pitchFamily="2" charset="2"/>
              </a:rPr>
              <a:t>th</a:t>
            </a:r>
            <a:r>
              <a:rPr lang="en-US" sz="2800" dirty="0">
                <a:sym typeface="Wingdings" panose="05000000000000000000" pitchFamily="2" charset="2"/>
              </a:rPr>
              <a:t> – July 2</a:t>
            </a:r>
            <a:r>
              <a:rPr lang="en-US" sz="2800" baseline="30000" dirty="0">
                <a:sym typeface="Wingdings" panose="05000000000000000000" pitchFamily="2" charset="2"/>
              </a:rPr>
              <a:t>nd</a:t>
            </a:r>
          </a:p>
          <a:p>
            <a:pPr lvl="1"/>
            <a:r>
              <a:rPr lang="en-US" sz="2400" dirty="0">
                <a:sym typeface="Wingdings" panose="05000000000000000000" pitchFamily="2" charset="2"/>
              </a:rPr>
              <a:t>A total of 500+ submissions, from ~80 different companies/organizations</a:t>
            </a:r>
          </a:p>
          <a:p>
            <a:pPr lvl="1"/>
            <a:r>
              <a:rPr lang="en-US" sz="2269" dirty="0">
                <a:sym typeface="Wingdings" panose="05000000000000000000" pitchFamily="2" charset="2"/>
              </a:rPr>
              <a:t>A list of topics endorsed for subsequent email discussion (to help further consolidation of potential Rel-18 topics in September)</a:t>
            </a:r>
          </a:p>
          <a:p>
            <a:pPr lvl="1"/>
            <a:r>
              <a:rPr lang="en-US" sz="2269" dirty="0">
                <a:sym typeface="Wingdings" panose="05000000000000000000" pitchFamily="2" charset="2"/>
              </a:rPr>
              <a:t>An initial/tentative decision of Rel-18 timeline, which was confirmed in September (along with SA/CT)</a:t>
            </a:r>
          </a:p>
          <a:p>
            <a:pPr lvl="1"/>
            <a:r>
              <a:rPr lang="en-US" sz="2269" dirty="0">
                <a:sym typeface="Wingdings" panose="05000000000000000000" pitchFamily="2" charset="2"/>
              </a:rPr>
              <a:t>More details on RAN Rel-18 workshop and planning can be found at </a:t>
            </a:r>
            <a:r>
              <a:rPr lang="en-US" sz="2269" dirty="0">
                <a:sym typeface="Wingdings" panose="05000000000000000000" pitchFamily="2" charset="2"/>
                <a:hlinkClick r:id="rId2"/>
              </a:rPr>
              <a:t>RWS-210002</a:t>
            </a:r>
            <a:endParaRPr lang="en-US" sz="2269" dirty="0"/>
          </a:p>
          <a:p>
            <a:endParaRPr lang="en-US" sz="1400" dirty="0"/>
          </a:p>
          <a:p>
            <a:r>
              <a:rPr lang="en-US" sz="2800" dirty="0"/>
              <a:t>RAN endorsed “</a:t>
            </a:r>
            <a:r>
              <a:rPr lang="en-US" sz="2800" i="1" dirty="0"/>
              <a:t>RAN chair’s summary for Rel-18” </a:t>
            </a:r>
            <a:r>
              <a:rPr lang="en-US" sz="2800" dirty="0"/>
              <a:t>in </a:t>
            </a:r>
            <a:r>
              <a:rPr lang="en-US" sz="2800" dirty="0">
                <a:hlinkClick r:id="rId3"/>
              </a:rPr>
              <a:t>RP-212608</a:t>
            </a:r>
            <a:endParaRPr lang="en-US" sz="2800" dirty="0"/>
          </a:p>
          <a:p>
            <a:pPr lvl="1"/>
            <a:r>
              <a:rPr lang="en-US" sz="2400" dirty="0"/>
              <a:t>It provides a list of potential items led per RAN WG for subsequent discussion till RAN#94-e</a:t>
            </a:r>
          </a:p>
          <a:p>
            <a:pPr lvl="2"/>
            <a:r>
              <a:rPr lang="en-US" sz="1865" dirty="0"/>
              <a:t>Detailed list can be found in </a:t>
            </a:r>
            <a:r>
              <a:rPr lang="en-US" sz="2000" dirty="0">
                <a:hlinkClick r:id="rId3"/>
              </a:rPr>
              <a:t>RP-212608</a:t>
            </a:r>
            <a:endParaRPr lang="en-US" sz="1865" dirty="0"/>
          </a:p>
          <a:p>
            <a:pPr lvl="1"/>
            <a:r>
              <a:rPr lang="en-US" sz="2400" dirty="0"/>
              <a:t>A subset of these items in the list are expected to be approved for RAN Rel-18 in RAN#94-e</a:t>
            </a:r>
          </a:p>
          <a:p>
            <a:pPr lvl="1"/>
            <a:r>
              <a:rPr lang="en-US" sz="2400" dirty="0"/>
              <a:t>The areas for each item are to be further discussed</a:t>
            </a:r>
          </a:p>
          <a:p>
            <a:pPr marL="0" indent="0">
              <a:buNone/>
            </a:pPr>
            <a:endParaRPr lang="en-US" sz="2866" dirty="0"/>
          </a:p>
          <a:p>
            <a:pPr lvl="2"/>
            <a:endParaRPr lang="en-US" sz="1865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4712784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Rel-18 Projects Update –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441" y="1253072"/>
            <a:ext cx="13756312" cy="4830233"/>
          </a:xfrm>
        </p:spPr>
        <p:txBody>
          <a:bodyPr/>
          <a:lstStyle/>
          <a:p>
            <a:r>
              <a:rPr lang="en-US" sz="2931" dirty="0"/>
              <a:t>Next steps on RAN Rel-18 management after RAN#93-e (as in </a:t>
            </a:r>
            <a:r>
              <a:rPr lang="en-US" sz="2931" dirty="0">
                <a:hlinkClick r:id="rId2"/>
              </a:rPr>
              <a:t>RP-210770</a:t>
            </a:r>
            <a:r>
              <a:rPr lang="en-US" sz="2931" dirty="0"/>
              <a:t>)</a:t>
            </a:r>
          </a:p>
          <a:p>
            <a:pPr lvl="1"/>
            <a:r>
              <a:rPr lang="en-US" sz="2335" dirty="0"/>
              <a:t>Email discussion in October (see </a:t>
            </a:r>
            <a:r>
              <a:rPr lang="en-US" sz="2000" dirty="0">
                <a:hlinkClick r:id="rId3"/>
              </a:rPr>
              <a:t>RP-212608</a:t>
            </a:r>
            <a:r>
              <a:rPr lang="en-US" sz="2400" dirty="0"/>
              <a:t>)</a:t>
            </a:r>
            <a:endParaRPr lang="en-US" sz="2335" dirty="0"/>
          </a:p>
          <a:p>
            <a:pPr lvl="1"/>
            <a:r>
              <a:rPr lang="en-US" sz="2335" dirty="0"/>
              <a:t>RAN#94 to approve RAN1/2/3/4 work package for Rel18</a:t>
            </a:r>
          </a:p>
          <a:p>
            <a:pPr lvl="2"/>
            <a:r>
              <a:rPr lang="en-US" sz="1800" dirty="0"/>
              <a:t>RAN4 impacts of RAN1/2/3-led items are included in the WI/SI sheets at the December approval</a:t>
            </a:r>
          </a:p>
          <a:p>
            <a:pPr lvl="1"/>
            <a:r>
              <a:rPr lang="en-US" sz="2335" dirty="0"/>
              <a:t>RAN#94 (December) can potentially approve item(s) on RAN4-led new areas</a:t>
            </a:r>
          </a:p>
          <a:p>
            <a:pPr lvl="1"/>
            <a:r>
              <a:rPr lang="en-US" sz="2335" dirty="0"/>
              <a:t>Further RAN4-led proposals are to be worked on in Q1/2022</a:t>
            </a:r>
          </a:p>
          <a:p>
            <a:pPr lvl="1"/>
            <a:r>
              <a:rPr lang="en-US" sz="2335" dirty="0"/>
              <a:t>RAN#95 (March) to approve the rest of the RAN4 core work package for Rel18</a:t>
            </a:r>
            <a:endParaRPr lang="en-US" sz="2135" dirty="0"/>
          </a:p>
          <a:p>
            <a:endParaRPr lang="en-US" sz="1800" dirty="0">
              <a:hlinkClick r:id="rId4"/>
            </a:endParaRPr>
          </a:p>
          <a:p>
            <a:r>
              <a:rPr lang="en-US" sz="2800" dirty="0">
                <a:hlinkClick r:id="rId4"/>
              </a:rPr>
              <a:t>RP-211642</a:t>
            </a:r>
            <a:r>
              <a:rPr lang="en-US" sz="2800" dirty="0"/>
              <a:t> provides a preliminary list of items that that may have interaction with SA/CT</a:t>
            </a:r>
          </a:p>
          <a:p>
            <a:pPr lvl="1"/>
            <a:r>
              <a:rPr lang="en-US" sz="2400" dirty="0"/>
              <a:t>For information only; not exhaustive/conclusive </a:t>
            </a:r>
          </a:p>
          <a:p>
            <a:pPr lvl="2"/>
            <a:endParaRPr lang="en-US" sz="2134" dirty="0"/>
          </a:p>
        </p:txBody>
      </p:sp>
    </p:spTree>
    <p:extLst>
      <p:ext uri="{BB962C8B-B14F-4D97-AF65-F5344CB8AC3E}">
        <p14:creationId xmlns:p14="http://schemas.microsoft.com/office/powerpoint/2010/main" val="324153422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Rel-17 Projects Update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375" y="1329273"/>
            <a:ext cx="13756312" cy="4830233"/>
          </a:xfrm>
        </p:spPr>
        <p:txBody>
          <a:bodyPr/>
          <a:lstStyle/>
          <a:p>
            <a:r>
              <a:rPr lang="en-US" sz="2400" dirty="0"/>
              <a:t>RAN approved a new Rel-17 WID introducing NTN support for NB-IoT and </a:t>
            </a:r>
            <a:r>
              <a:rPr lang="en-US" sz="2400" dirty="0" err="1"/>
              <a:t>eMTC</a:t>
            </a:r>
            <a:endParaRPr lang="en-US" sz="2400" dirty="0"/>
          </a:p>
          <a:p>
            <a:pPr lvl="1"/>
            <a:r>
              <a:rPr lang="en-US" sz="2000" dirty="0"/>
              <a:t>Details can be found in the approved WID in </a:t>
            </a:r>
            <a:r>
              <a:rPr lang="en-US" sz="2000" dirty="0">
                <a:hlinkClick r:id="rId2"/>
              </a:rPr>
              <a:t>RP-211601</a:t>
            </a:r>
            <a:r>
              <a:rPr lang="en-US" sz="2000" dirty="0"/>
              <a:t>, with a subsequent LS in </a:t>
            </a:r>
            <a:r>
              <a:rPr lang="en-US" sz="2000" dirty="0">
                <a:hlinkClick r:id="rId3"/>
              </a:rPr>
              <a:t>RP-212617</a:t>
            </a:r>
            <a:endParaRPr lang="en-US" sz="2000" dirty="0"/>
          </a:p>
          <a:p>
            <a:pPr lvl="2"/>
            <a:r>
              <a:rPr lang="en-GB" sz="1800" dirty="0">
                <a:ea typeface="Times New Roman" panose="02020603050405020304" pitchFamily="18" charset="0"/>
              </a:rPr>
              <a:t>This feature targets EPC only</a:t>
            </a:r>
            <a:endParaRPr lang="en-US" sz="2000" dirty="0"/>
          </a:p>
          <a:p>
            <a:endParaRPr lang="en-US" sz="1400" dirty="0"/>
          </a:p>
          <a:p>
            <a:r>
              <a:rPr lang="en-US" sz="2400" dirty="0"/>
              <a:t>RAN discussed a potential new WID on User Plane Integrity Protection support for EPC connected architectures with email discussion summary in </a:t>
            </a:r>
            <a:r>
              <a:rPr lang="en-US" sz="2400" dirty="0">
                <a:hlinkClick r:id="rId4"/>
              </a:rPr>
              <a:t>RP-212588</a:t>
            </a:r>
            <a:endParaRPr lang="en-US" sz="2400" dirty="0"/>
          </a:p>
          <a:p>
            <a:pPr lvl="1"/>
            <a:r>
              <a:rPr lang="en-US" sz="2000" dirty="0"/>
              <a:t>No conclusion was reached in RAN#93-e</a:t>
            </a:r>
          </a:p>
          <a:p>
            <a:pPr lvl="1"/>
            <a:r>
              <a:rPr lang="en-US" sz="2000" dirty="0"/>
              <a:t>Detailed proposals can be found in </a:t>
            </a:r>
            <a:r>
              <a:rPr lang="en-US" sz="2400" dirty="0">
                <a:hlinkClick r:id="rId4"/>
              </a:rPr>
              <a:t>RP-212588</a:t>
            </a:r>
            <a:endParaRPr lang="en-US" sz="2000" dirty="0"/>
          </a:p>
          <a:p>
            <a:endParaRPr lang="en-US" sz="1400" dirty="0"/>
          </a:p>
          <a:p>
            <a:r>
              <a:rPr lang="en-US" sz="2400" dirty="0"/>
              <a:t>Continued discussion on Rel-17 projects particularly related to potential prioritization/down-scoping for in-time Rel-17 completion, e.g.:</a:t>
            </a:r>
          </a:p>
          <a:p>
            <a:pPr lvl="1"/>
            <a:r>
              <a:rPr lang="en-US" sz="2000" dirty="0"/>
              <a:t>Summaries of discussion can be found in </a:t>
            </a:r>
            <a:r>
              <a:rPr lang="en-US" sz="2000" dirty="0">
                <a:hlinkClick r:id="rId5"/>
              </a:rPr>
              <a:t>RP-211551 </a:t>
            </a:r>
            <a:r>
              <a:rPr lang="en-US" sz="2000" dirty="0"/>
              <a:t>and </a:t>
            </a:r>
            <a:r>
              <a:rPr lang="en-US" sz="2000" dirty="0">
                <a:hlinkClick r:id="rId6"/>
              </a:rPr>
              <a:t>RP-212552</a:t>
            </a:r>
            <a:r>
              <a:rPr lang="en-US" sz="2000" dirty="0"/>
              <a:t> for </a:t>
            </a:r>
            <a:r>
              <a:rPr lang="en-US" sz="2000" dirty="0" err="1"/>
              <a:t>feMIMO</a:t>
            </a:r>
            <a:r>
              <a:rPr lang="en-US" sz="2000" dirty="0"/>
              <a:t>, </a:t>
            </a:r>
            <a:r>
              <a:rPr lang="en-US" sz="2000" dirty="0">
                <a:hlinkClick r:id="rId7"/>
              </a:rPr>
              <a:t>RP-211583</a:t>
            </a:r>
            <a:r>
              <a:rPr lang="en-US" sz="2000" dirty="0"/>
              <a:t> and </a:t>
            </a:r>
            <a:r>
              <a:rPr lang="en-US" sz="2000" dirty="0">
                <a:hlinkClick r:id="rId8"/>
              </a:rPr>
              <a:t>RP-212553</a:t>
            </a:r>
            <a:r>
              <a:rPr lang="en-US" sz="2000" dirty="0"/>
              <a:t> for NR up to 71 GHz, in </a:t>
            </a:r>
            <a:r>
              <a:rPr lang="en-US" sz="2000" dirty="0">
                <a:hlinkClick r:id="rId9"/>
              </a:rPr>
              <a:t>RP-212628</a:t>
            </a:r>
            <a:r>
              <a:rPr lang="en-US" sz="2000" dirty="0"/>
              <a:t> for </a:t>
            </a:r>
            <a:r>
              <a:rPr lang="en-US" sz="2000" dirty="0" err="1"/>
              <a:t>sidelink</a:t>
            </a:r>
            <a:r>
              <a:rPr lang="en-US" sz="2000" dirty="0"/>
              <a:t>, in </a:t>
            </a:r>
            <a:r>
              <a:rPr lang="en-US" sz="2000" dirty="0">
                <a:hlinkClick r:id="rId10"/>
              </a:rPr>
              <a:t>RP-212555</a:t>
            </a:r>
            <a:r>
              <a:rPr lang="en-US" sz="2000" dirty="0"/>
              <a:t> for </a:t>
            </a:r>
            <a:r>
              <a:rPr lang="en-US" sz="2000" dirty="0" err="1"/>
              <a:t>CovEnh</a:t>
            </a:r>
            <a:r>
              <a:rPr lang="en-US" sz="2000" dirty="0"/>
              <a:t>.,  in </a:t>
            </a:r>
            <a:r>
              <a:rPr lang="en-US" sz="2000" dirty="0">
                <a:hlinkClick r:id="rId11"/>
              </a:rPr>
              <a:t>RP-211569 </a:t>
            </a:r>
            <a:r>
              <a:rPr lang="en-US" sz="2000" dirty="0"/>
              <a:t>and </a:t>
            </a:r>
            <a:r>
              <a:rPr lang="en-US" sz="2000" dirty="0">
                <a:hlinkClick r:id="rId12"/>
              </a:rPr>
              <a:t>RP-212605</a:t>
            </a:r>
            <a:r>
              <a:rPr lang="en-US" sz="2000" dirty="0"/>
              <a:t> for </a:t>
            </a:r>
            <a:r>
              <a:rPr lang="en-US" sz="2000" dirty="0" err="1"/>
              <a:t>IIoT</a:t>
            </a:r>
            <a:r>
              <a:rPr lang="en-US" sz="2000" dirty="0"/>
              <a:t>/URLLC, in </a:t>
            </a:r>
            <a:r>
              <a:rPr lang="en-US" sz="2000" dirty="0">
                <a:hlinkClick r:id="rId13"/>
              </a:rPr>
              <a:t>RP-212611</a:t>
            </a:r>
            <a:r>
              <a:rPr lang="en-US" sz="2000" dirty="0"/>
              <a:t> for Power Savings, in </a:t>
            </a:r>
            <a:r>
              <a:rPr lang="en-US" sz="2000" dirty="0">
                <a:hlinkClick r:id="rId14"/>
              </a:rPr>
              <a:t>RP-212559</a:t>
            </a:r>
            <a:r>
              <a:rPr lang="en-US" sz="2000" dirty="0"/>
              <a:t> for MBS, in </a:t>
            </a:r>
            <a:r>
              <a:rPr lang="en-US" sz="2000" dirty="0">
                <a:hlinkClick r:id="rId15"/>
              </a:rPr>
              <a:t>RP-212560</a:t>
            </a:r>
            <a:r>
              <a:rPr lang="en-US" sz="2000" dirty="0"/>
              <a:t> for IAB, and in </a:t>
            </a:r>
            <a:r>
              <a:rPr lang="en-US" sz="2000" dirty="0">
                <a:hlinkClick r:id="rId16"/>
              </a:rPr>
              <a:t>RP-212561</a:t>
            </a:r>
            <a:r>
              <a:rPr lang="en-US" sz="2000" dirty="0"/>
              <a:t> for SDT</a:t>
            </a:r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611650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4622" y="76203"/>
            <a:ext cx="11706046" cy="1143000"/>
          </a:xfrm>
        </p:spPr>
        <p:txBody>
          <a:bodyPr/>
          <a:lstStyle/>
          <a:p>
            <a:r>
              <a:rPr lang="en-US" dirty="0"/>
              <a:t>RAN Rel-17 Projects Update –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134277"/>
            <a:ext cx="13756312" cy="4830233"/>
          </a:xfrm>
        </p:spPr>
        <p:txBody>
          <a:bodyPr/>
          <a:lstStyle/>
          <a:p>
            <a:r>
              <a:rPr lang="en-US" sz="2400" dirty="0"/>
              <a:t>Among all the updates, the following RAN4 related issues are with more involved discussion</a:t>
            </a:r>
          </a:p>
          <a:p>
            <a:pPr lvl="1"/>
            <a:r>
              <a:rPr lang="en-US" sz="2000" dirty="0"/>
              <a:t>RAN#92-e</a:t>
            </a:r>
          </a:p>
          <a:p>
            <a:pPr lvl="2"/>
            <a:r>
              <a:rPr lang="en-US" sz="1600" dirty="0"/>
              <a:t>Resolved the issue of “NTN-FR2 and Ka-band handling” for NR NTN</a:t>
            </a:r>
          </a:p>
          <a:p>
            <a:pPr lvl="3"/>
            <a:r>
              <a:rPr lang="en-US" sz="1400" dirty="0"/>
              <a:t>Discussion details in </a:t>
            </a:r>
            <a:r>
              <a:rPr lang="en-US" sz="1400" dirty="0">
                <a:hlinkClick r:id="rId2"/>
              </a:rPr>
              <a:t>RP-211596</a:t>
            </a:r>
            <a:endParaRPr lang="en-US" sz="1400" dirty="0"/>
          </a:p>
          <a:p>
            <a:pPr lvl="2"/>
            <a:r>
              <a:rPr lang="en-US" sz="1600" dirty="0"/>
              <a:t>Spectrum related updates, with email discussion summary in </a:t>
            </a:r>
            <a:r>
              <a:rPr lang="en-US" sz="1600" dirty="0">
                <a:hlinkClick r:id="rId3"/>
              </a:rPr>
              <a:t>RP-211595</a:t>
            </a:r>
            <a:endParaRPr lang="en-US" sz="1600" dirty="0"/>
          </a:p>
          <a:p>
            <a:pPr lvl="2"/>
            <a:r>
              <a:rPr lang="en-US" sz="1600" dirty="0"/>
              <a:t>FR1 RF, FR2 RF and </a:t>
            </a:r>
            <a:r>
              <a:rPr lang="en-US" sz="1600" dirty="0" err="1"/>
              <a:t>TxDiv</a:t>
            </a:r>
            <a:r>
              <a:rPr lang="en-US" sz="1600" dirty="0"/>
              <a:t> related updates, with email discussion summary in </a:t>
            </a:r>
            <a:r>
              <a:rPr lang="en-US" sz="1600" dirty="0">
                <a:hlinkClick r:id="rId4"/>
              </a:rPr>
              <a:t>RP-211587</a:t>
            </a:r>
            <a:r>
              <a:rPr lang="en-US" sz="1600" dirty="0"/>
              <a:t>, </a:t>
            </a:r>
            <a:r>
              <a:rPr lang="en-US" sz="1600" dirty="0">
                <a:hlinkClick r:id="rId5"/>
              </a:rPr>
              <a:t>RP-211539</a:t>
            </a:r>
            <a:r>
              <a:rPr lang="en-US" sz="1600" dirty="0"/>
              <a:t> and </a:t>
            </a:r>
            <a:r>
              <a:rPr lang="en-US" sz="1600" dirty="0">
                <a:hlinkClick r:id="rId6"/>
              </a:rPr>
              <a:t>RP-211532</a:t>
            </a:r>
            <a:r>
              <a:rPr lang="en-US" sz="1600" dirty="0"/>
              <a:t>, respectively</a:t>
            </a:r>
          </a:p>
          <a:p>
            <a:pPr lvl="2"/>
            <a:r>
              <a:rPr lang="en-US" sz="1600" dirty="0"/>
              <a:t>No handling of new non-spectrum Rel-17 proposals for RAN4 and no approval of RRM related proposals (9 different objectives!), in order to ensure manageable RAN4 workload and to minimize risks of Rel-17 completion</a:t>
            </a:r>
            <a:endParaRPr lang="en-US" sz="1465" dirty="0"/>
          </a:p>
          <a:p>
            <a:pPr lvl="1"/>
            <a:r>
              <a:rPr lang="en-US" sz="2000" dirty="0"/>
              <a:t>RAN#93-e</a:t>
            </a:r>
          </a:p>
          <a:p>
            <a:pPr lvl="2"/>
            <a:r>
              <a:rPr lang="en-US" sz="1600" dirty="0"/>
              <a:t>Spectrum related updates, with email discussion summary in </a:t>
            </a:r>
            <a:r>
              <a:rPr lang="en-US" sz="1600" dirty="0">
                <a:hlinkClick r:id="rId7"/>
              </a:rPr>
              <a:t>RP-212614</a:t>
            </a:r>
            <a:endParaRPr lang="en-US" sz="1600" dirty="0"/>
          </a:p>
          <a:p>
            <a:pPr lvl="3"/>
            <a:r>
              <a:rPr lang="en-US" sz="1400" dirty="0"/>
              <a:t>Approved new WIDs on high power UE (power class 2) for NR FDD band as in </a:t>
            </a:r>
            <a:r>
              <a:rPr lang="en-US" sz="1400" dirty="0">
                <a:hlinkClick r:id="rId8"/>
              </a:rPr>
              <a:t>RP-212633</a:t>
            </a:r>
            <a:r>
              <a:rPr lang="en-US" sz="1400" dirty="0"/>
              <a:t> and Increasing UE power high limit for CA and DC as in </a:t>
            </a:r>
            <a:r>
              <a:rPr lang="en-US" sz="1400" dirty="0">
                <a:hlinkClick r:id="rId9"/>
              </a:rPr>
              <a:t>RP-212622</a:t>
            </a:r>
            <a:endParaRPr lang="en-US" sz="1400" dirty="0"/>
          </a:p>
          <a:p>
            <a:pPr lvl="2"/>
            <a:r>
              <a:rPr lang="en-US" sz="1600" dirty="0"/>
              <a:t>Discussion on how to incorporate NTN specific requirements into RAN4 specifications is summarized in </a:t>
            </a:r>
            <a:r>
              <a:rPr lang="en-US" sz="1600" dirty="0">
                <a:hlinkClick r:id="rId10"/>
              </a:rPr>
              <a:t>RP-212616</a:t>
            </a:r>
            <a:endParaRPr lang="en-US" sz="1600" dirty="0"/>
          </a:p>
          <a:p>
            <a:pPr lvl="3"/>
            <a:r>
              <a:rPr lang="en-US" sz="1400" dirty="0"/>
              <a:t>Decision is postponed</a:t>
            </a:r>
          </a:p>
          <a:p>
            <a:pPr lvl="2"/>
            <a:r>
              <a:rPr lang="en-US" sz="1600" dirty="0"/>
              <a:t>Discussion on CRS interference handling is summarized in </a:t>
            </a:r>
            <a:r>
              <a:rPr lang="en-US" sz="1600" dirty="0">
                <a:hlinkClick r:id="rId11"/>
              </a:rPr>
              <a:t>RP-212635</a:t>
            </a:r>
            <a:endParaRPr lang="en-US" sz="1600" dirty="0"/>
          </a:p>
          <a:p>
            <a:pPr lvl="2"/>
            <a:r>
              <a:rPr lang="en-US" sz="1600" dirty="0"/>
              <a:t>Discussion on for lower 6GHz NR unlicensed operation for Europe is summarized in </a:t>
            </a:r>
            <a:r>
              <a:rPr lang="en-US" sz="1600" dirty="0">
                <a:hlinkClick r:id="rId12"/>
              </a:rPr>
              <a:t>RP-212602</a:t>
            </a:r>
            <a:endParaRPr lang="en-US" sz="1600" dirty="0"/>
          </a:p>
          <a:p>
            <a:pPr lvl="2"/>
            <a:r>
              <a:rPr lang="en-US" sz="1600" dirty="0"/>
              <a:t>A new approved WID as in </a:t>
            </a:r>
            <a:r>
              <a:rPr lang="en-US" sz="1600" dirty="0">
                <a:hlinkClick r:id="rId13"/>
              </a:rPr>
              <a:t>RP-212618</a:t>
            </a:r>
            <a:r>
              <a:rPr lang="en-US" sz="1600" dirty="0"/>
              <a:t> (Introducing Upper 700 MHz Block A as a new stand-alone band for NB-IoT for Industrial IoT applications)</a:t>
            </a:r>
          </a:p>
          <a:p>
            <a:pPr lvl="2"/>
            <a:r>
              <a:rPr lang="en-US" sz="1600" dirty="0"/>
              <a:t>Band n77 related discussion as summarized in </a:t>
            </a:r>
            <a:r>
              <a:rPr lang="en-US" sz="1600" dirty="0">
                <a:hlinkClick r:id="rId14"/>
              </a:rPr>
              <a:t>RP-212570</a:t>
            </a:r>
            <a:r>
              <a:rPr lang="en-US" sz="1600" dirty="0"/>
              <a:t> </a:t>
            </a:r>
          </a:p>
          <a:p>
            <a:pPr marL="609566" lvl="1" indent="0">
              <a:buNone/>
            </a:pPr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5501321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3534" y="2274381"/>
            <a:ext cx="12746197" cy="1470025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2524110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ITU matters in RAN#92-e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320543"/>
            <a:ext cx="13756312" cy="4830233"/>
          </a:xfrm>
        </p:spPr>
        <p:txBody>
          <a:bodyPr/>
          <a:lstStyle/>
          <a:p>
            <a:r>
              <a:rPr lang="en-US" sz="2800" dirty="0"/>
              <a:t>LS to ITU-R WP7C in </a:t>
            </a:r>
            <a:r>
              <a:rPr lang="en-US" sz="2800" dirty="0">
                <a:hlinkClick r:id="rId2"/>
              </a:rPr>
              <a:t>RP-211576</a:t>
            </a:r>
            <a:r>
              <a:rPr lang="en-US" sz="2800" dirty="0"/>
              <a:t> , agreed</a:t>
            </a:r>
          </a:p>
          <a:p>
            <a:pPr lvl="1"/>
            <a:r>
              <a:rPr lang="en-US" sz="2000" dirty="0"/>
              <a:t>O</a:t>
            </a:r>
            <a:r>
              <a:rPr lang="en-US" sz="2000"/>
              <a:t>n </a:t>
            </a:r>
            <a:r>
              <a:rPr lang="en-US" sz="2000" dirty="0"/>
              <a:t>3GPP’s activities related to WRC-19 Resolutions</a:t>
            </a:r>
          </a:p>
          <a:p>
            <a:pPr lvl="2"/>
            <a:r>
              <a:rPr lang="en-US" sz="1800" dirty="0"/>
              <a:t>Clarified 3GPP terminology related to Frequency ranges and Operating bands</a:t>
            </a:r>
          </a:p>
          <a:p>
            <a:pPr lvl="1"/>
            <a:r>
              <a:rPr lang="en-US" sz="2000" dirty="0"/>
              <a:t>LTI will go </a:t>
            </a:r>
            <a:r>
              <a:rPr lang="en-US" sz="2000" b="1" dirty="0"/>
              <a:t>to PCG for review and approval </a:t>
            </a:r>
          </a:p>
          <a:p>
            <a:pPr lvl="2"/>
            <a:r>
              <a:rPr lang="en-US" sz="1800" dirty="0"/>
              <a:t>and from there to: ITU-R WP7C; cc: ITU-R WP5D, RAN4</a:t>
            </a:r>
          </a:p>
          <a:p>
            <a:endParaRPr lang="en-US" sz="1800" dirty="0"/>
          </a:p>
          <a:p>
            <a:r>
              <a:rPr lang="en-US" sz="2800" dirty="0"/>
              <a:t>LS to ITU-R WP1C in </a:t>
            </a:r>
            <a:r>
              <a:rPr lang="en-US" sz="2800" dirty="0">
                <a:hlinkClick r:id="rId3"/>
              </a:rPr>
              <a:t>RP-211577</a:t>
            </a:r>
            <a:r>
              <a:rPr lang="en-US" sz="2800" dirty="0"/>
              <a:t> , approved</a:t>
            </a:r>
          </a:p>
          <a:p>
            <a:pPr lvl="1"/>
            <a:r>
              <a:rPr lang="en-US" sz="2000" dirty="0"/>
              <a:t>On Test methods for over-the-air TRP (Total Radiated Power) field measurements of unwanted emissions from IMT radio equipment utilizing active antennas </a:t>
            </a:r>
          </a:p>
          <a:p>
            <a:pPr lvl="2"/>
            <a:r>
              <a:rPr lang="en-US" sz="1800" dirty="0"/>
              <a:t>Forwarding input from RAN4</a:t>
            </a:r>
          </a:p>
          <a:p>
            <a:pPr lvl="1"/>
            <a:r>
              <a:rPr lang="en-US" sz="2000" dirty="0"/>
              <a:t>LS will be sent out directly via 3GPP LS coordinator, without further SA/PCG review</a:t>
            </a:r>
          </a:p>
          <a:p>
            <a:pPr lvl="2"/>
            <a:r>
              <a:rPr lang="pt-BR" sz="1800" dirty="0"/>
              <a:t>to: ITU-R WP1C; cc: CEPT ECC SE21, ITU-R WP1A, ITU-R WP5A, ITU-R WP5D</a:t>
            </a:r>
          </a:p>
          <a:p>
            <a:pPr lvl="2"/>
            <a:endParaRPr lang="en-US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3799058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ITU matters in RAN#93-e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320543"/>
            <a:ext cx="13756312" cy="4830233"/>
          </a:xfrm>
        </p:spPr>
        <p:txBody>
          <a:bodyPr/>
          <a:lstStyle/>
          <a:p>
            <a:r>
              <a:rPr lang="en-US" sz="2400" dirty="0"/>
              <a:t>The following LSs were agreed by RAN and sent to PCG/SA</a:t>
            </a:r>
          </a:p>
          <a:p>
            <a:pPr marL="704818" lvl="1" indent="-171450"/>
            <a:r>
              <a:rPr lang="en-US" sz="2000" dirty="0">
                <a:hlinkClick r:id="rId2"/>
              </a:rPr>
              <a:t>RP-212537</a:t>
            </a:r>
            <a:r>
              <a:rPr lang="en-US" sz="2000" dirty="0"/>
              <a:t>: LS on how to handle satellite specific specifications in future submissions to ITU related to terrestrial-only technologies (to: SA, PCG) </a:t>
            </a:r>
          </a:p>
          <a:p>
            <a:pPr marL="704818" lvl="1" indent="-171450"/>
            <a:r>
              <a:rPr lang="en-US" sz="2000" dirty="0">
                <a:hlinkClick r:id="rId3"/>
              </a:rPr>
              <a:t>RP-212538</a:t>
            </a:r>
            <a:r>
              <a:rPr lang="en-US" sz="2000" dirty="0"/>
              <a:t>: DRAFT reply LTI to ITU-R WP5D/TEMP/356 = RP-211634 on the schedule for updating Recommendation ITU-R M.2012 to Revision 6 (to: SA)</a:t>
            </a:r>
          </a:p>
          <a:p>
            <a:pPr marL="704818" lvl="1" indent="-171450"/>
            <a:r>
              <a:rPr lang="en-US" sz="2000" dirty="0">
                <a:hlinkClick r:id="rId4"/>
              </a:rPr>
              <a:t>RP-212576</a:t>
            </a:r>
            <a:r>
              <a:rPr lang="en-US" sz="2000" dirty="0"/>
              <a:t>: DRAFT reply LTI to ITU-R WP5D/TEMP/353-E = RP-211636 on the schedule for updating Recommendation ITU-R M.2150 to Revision ‘After Year 2021’ (to: SA)</a:t>
            </a:r>
          </a:p>
          <a:p>
            <a:pPr marL="704818" lvl="1" indent="-171450"/>
            <a:r>
              <a:rPr lang="en-US" sz="2000" dirty="0">
                <a:hlinkClick r:id="rId5"/>
              </a:rPr>
              <a:t>RP-212578</a:t>
            </a:r>
            <a:r>
              <a:rPr lang="en-US" sz="2000" dirty="0"/>
              <a:t>: Draft Reply to ITU_R_WP4B_TEMP_18 = RP-211638 on 3GPP activities on “Satellite IOT” (to: SA)</a:t>
            </a:r>
          </a:p>
          <a:p>
            <a:pPr marL="704818" lvl="1" indent="-171450"/>
            <a:r>
              <a:rPr lang="en-US" sz="2000" dirty="0">
                <a:hlinkClick r:id="rId6"/>
              </a:rPr>
              <a:t>RP-212580</a:t>
            </a:r>
            <a:r>
              <a:rPr lang="en-US" sz="2000" dirty="0"/>
              <a:t>: Draft reply LTI to ITU-R WP5A/TEMP/135(Rev.1) = RP-210952 on the revision of Recommendation ITU-R M.1801-2 (to: SA)</a:t>
            </a:r>
          </a:p>
          <a:p>
            <a:pPr marL="171450" indent="-171450"/>
            <a:r>
              <a:rPr lang="en-US" sz="2400" dirty="0"/>
              <a:t>The following LS to ITU-R WP5D was approved</a:t>
            </a:r>
          </a:p>
          <a:p>
            <a:pPr marL="819118" lvl="1" indent="-285750"/>
            <a:r>
              <a:rPr lang="en-US" sz="2000" dirty="0">
                <a:hlinkClick r:id="rId7"/>
              </a:rPr>
              <a:t>RP-212577</a:t>
            </a:r>
            <a:r>
              <a:rPr lang="en-US" sz="2000" dirty="0"/>
              <a:t>: LS on Revision of Recommendations ITU-R M.2070 and ITU-R M.2071 on Unwanted Emissions of IMT-Advanced (to: ITU-R WP5D)</a:t>
            </a:r>
          </a:p>
          <a:p>
            <a:pPr marL="819118" lvl="1" indent="-285750"/>
            <a:endParaRPr lang="pt-BR" sz="2000" dirty="0"/>
          </a:p>
          <a:p>
            <a:pPr lvl="2"/>
            <a:endParaRPr lang="en-US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16883840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5719523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241" y="1242485"/>
            <a:ext cx="13756312" cy="4830233"/>
          </a:xfrm>
        </p:spPr>
        <p:txBody>
          <a:bodyPr/>
          <a:lstStyle/>
          <a:p>
            <a:pPr lvl="0"/>
            <a:r>
              <a:rPr lang="en-US" sz="3600" dirty="0"/>
              <a:t>New leadership in TSG-RAN WGs</a:t>
            </a:r>
          </a:p>
          <a:p>
            <a:pPr lvl="0"/>
            <a:r>
              <a:rPr lang="en-US" sz="3600" dirty="0"/>
              <a:t>Administrative aspects</a:t>
            </a:r>
          </a:p>
          <a:p>
            <a:pPr lvl="0"/>
            <a:r>
              <a:rPr lang="en-US" sz="3600" dirty="0"/>
              <a:t>Planning aspects</a:t>
            </a:r>
          </a:p>
          <a:p>
            <a:pPr lvl="0"/>
            <a:r>
              <a:rPr lang="en-US" sz="3600" dirty="0"/>
              <a:t>TSG RAN project updates</a:t>
            </a:r>
          </a:p>
          <a:p>
            <a:pPr lvl="1"/>
            <a:r>
              <a:rPr lang="en-US" sz="2800" dirty="0"/>
              <a:t>Rel-18 RAN projects updates</a:t>
            </a:r>
          </a:p>
          <a:p>
            <a:pPr lvl="1"/>
            <a:r>
              <a:rPr lang="en-US" sz="2800" dirty="0"/>
              <a:t>Rel-17 RAN project updates </a:t>
            </a:r>
          </a:p>
          <a:p>
            <a:r>
              <a:rPr lang="en-US" sz="3600" dirty="0"/>
              <a:t> ITU matters</a:t>
            </a:r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8935" y="2359047"/>
            <a:ext cx="12746197" cy="1470025"/>
          </a:xfrm>
        </p:spPr>
        <p:txBody>
          <a:bodyPr/>
          <a:lstStyle/>
          <a:p>
            <a:pPr lvl="0"/>
            <a:r>
              <a:rPr lang="en-US" sz="4400" dirty="0"/>
              <a:t>New leadership in TSG-RAN WGs</a:t>
            </a:r>
          </a:p>
        </p:txBody>
      </p:sp>
    </p:spTree>
    <p:extLst>
      <p:ext uri="{BB962C8B-B14F-4D97-AF65-F5344CB8AC3E}">
        <p14:creationId xmlns:p14="http://schemas.microsoft.com/office/powerpoint/2010/main" val="185601777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228603"/>
            <a:ext cx="11671540" cy="1143000"/>
          </a:xfrm>
        </p:spPr>
        <p:txBody>
          <a:bodyPr/>
          <a:lstStyle/>
          <a:p>
            <a:r>
              <a:rPr lang="en-US" dirty="0"/>
              <a:t>New leadership elected in TSG RAN WGs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811" y="1773506"/>
            <a:ext cx="6817722" cy="3876317"/>
          </a:xfrm>
        </p:spPr>
        <p:txBody>
          <a:bodyPr/>
          <a:lstStyle/>
          <a:p>
            <a:r>
              <a:rPr lang="en-US" sz="2800" dirty="0"/>
              <a:t>TSG RAN WG1</a:t>
            </a:r>
          </a:p>
          <a:p>
            <a:pPr lvl="1"/>
            <a:r>
              <a:rPr lang="en-US" sz="2269" dirty="0"/>
              <a:t>Chair: </a:t>
            </a:r>
            <a:r>
              <a:rPr lang="en-US" sz="2269" dirty="0">
                <a:solidFill>
                  <a:srgbClr val="0066FF"/>
                </a:solidFill>
              </a:rPr>
              <a:t>Dr. Younsun KIM (Samsung/TTA)</a:t>
            </a:r>
          </a:p>
          <a:p>
            <a:pPr lvl="1"/>
            <a:r>
              <a:rPr lang="en-US" sz="2269" dirty="0"/>
              <a:t> Vice Chairs:</a:t>
            </a:r>
          </a:p>
          <a:p>
            <a:pPr marL="533368" lvl="1" indent="0">
              <a:buNone/>
            </a:pPr>
            <a:r>
              <a:rPr lang="en-US" sz="2269" dirty="0"/>
              <a:t>	            Dr. Havish KOORAPATY (Ericsson, ETSI)</a:t>
            </a:r>
          </a:p>
          <a:p>
            <a:pPr marL="533368" lvl="1" indent="0">
              <a:buNone/>
            </a:pPr>
            <a:r>
              <a:rPr lang="en-US" sz="2269" dirty="0"/>
              <a:t>	            </a:t>
            </a:r>
            <a:r>
              <a:rPr lang="en-US" sz="2269" dirty="0">
                <a:solidFill>
                  <a:srgbClr val="0066FF"/>
                </a:solidFill>
              </a:rPr>
              <a:t>Dr. Xiaodong XU (CMCC / CCSA)</a:t>
            </a:r>
          </a:p>
          <a:p>
            <a:pPr marL="0" indent="0">
              <a:buNone/>
            </a:pPr>
            <a:r>
              <a:rPr lang="en-US" sz="2800" dirty="0"/>
              <a:t>	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CA9E7BE-6BE3-45C2-B320-F70D20ADA101}"/>
              </a:ext>
            </a:extLst>
          </p:cNvPr>
          <p:cNvSpPr txBox="1">
            <a:spLocks/>
          </p:cNvSpPr>
          <p:nvPr/>
        </p:nvSpPr>
        <p:spPr bwMode="auto">
          <a:xfrm>
            <a:off x="6136278" y="1295401"/>
            <a:ext cx="3075456" cy="47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600" u="sng" kern="0" dirty="0">
                <a:solidFill>
                  <a:srgbClr val="0066FF"/>
                </a:solidFill>
              </a:rPr>
              <a:t> New officials shown in blue color</a:t>
            </a:r>
            <a:endParaRPr lang="en-US" sz="1050" u="sng" kern="0" dirty="0">
              <a:solidFill>
                <a:srgbClr val="0066FF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17C45FC-85A1-4587-8B12-DE67A2F57FBD}"/>
              </a:ext>
            </a:extLst>
          </p:cNvPr>
          <p:cNvSpPr txBox="1">
            <a:spLocks/>
          </p:cNvSpPr>
          <p:nvPr/>
        </p:nvSpPr>
        <p:spPr bwMode="auto">
          <a:xfrm>
            <a:off x="7948145" y="1798382"/>
            <a:ext cx="6445188" cy="2206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kern="0" dirty="0"/>
              <a:t>TSG RAN WG3</a:t>
            </a:r>
          </a:p>
          <a:p>
            <a:pPr lvl="1"/>
            <a:r>
              <a:rPr lang="en-US" sz="2269" kern="0" dirty="0"/>
              <a:t>Chair: </a:t>
            </a:r>
            <a:r>
              <a:rPr lang="en-US" sz="2269" kern="0" dirty="0">
                <a:solidFill>
                  <a:srgbClr val="0066FF"/>
                </a:solidFill>
              </a:rPr>
              <a:t>Mrs. Yin GAO (ZTE/CCSA)</a:t>
            </a:r>
          </a:p>
          <a:p>
            <a:pPr lvl="1"/>
            <a:r>
              <a:rPr lang="en-US" sz="2269" kern="0" dirty="0"/>
              <a:t> Vice Chairs:</a:t>
            </a:r>
          </a:p>
          <a:p>
            <a:pPr marL="533368" lvl="1" indent="0">
              <a:buFont typeface="Arial" panose="020B0604020202020204" pitchFamily="34" charset="0"/>
              <a:buNone/>
            </a:pPr>
            <a:r>
              <a:rPr lang="en-US" sz="2269" kern="0" dirty="0"/>
              <a:t>	            </a:t>
            </a:r>
            <a:r>
              <a:rPr lang="en-US" sz="2269" kern="0" dirty="0">
                <a:solidFill>
                  <a:srgbClr val="0066FF"/>
                </a:solidFill>
              </a:rPr>
              <a:t>Dr. Angelo CENTONZA (Ericsson/ETSI)</a:t>
            </a:r>
          </a:p>
          <a:p>
            <a:pPr marL="533368" lvl="1" indent="0">
              <a:buFont typeface="Arial" panose="020B0604020202020204" pitchFamily="34" charset="0"/>
              <a:buNone/>
            </a:pPr>
            <a:r>
              <a:rPr lang="en-US" sz="2269" kern="0" dirty="0">
                <a:solidFill>
                  <a:srgbClr val="0066FF"/>
                </a:solidFill>
              </a:rPr>
              <a:t>	            Dr. Gen Cao (China Unicom/CCSA)</a:t>
            </a:r>
          </a:p>
          <a:p>
            <a:pPr marL="0" indent="0">
              <a:buFontTx/>
              <a:buNone/>
            </a:pPr>
            <a:r>
              <a:rPr lang="en-US" sz="2800" kern="0" dirty="0"/>
              <a:t>	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61D92EA-0910-4CF9-ACFD-7E92C4268D5F}"/>
              </a:ext>
            </a:extLst>
          </p:cNvPr>
          <p:cNvSpPr txBox="1">
            <a:spLocks/>
          </p:cNvSpPr>
          <p:nvPr/>
        </p:nvSpPr>
        <p:spPr bwMode="auto">
          <a:xfrm>
            <a:off x="793811" y="4170095"/>
            <a:ext cx="6445188" cy="2346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kern="0" dirty="0"/>
              <a:t>TSG RAN WG4</a:t>
            </a:r>
          </a:p>
          <a:p>
            <a:pPr lvl="1"/>
            <a:r>
              <a:rPr lang="en-US" sz="2269" kern="0" dirty="0"/>
              <a:t>Chair: </a:t>
            </a:r>
            <a:r>
              <a:rPr lang="en-US" sz="2269" kern="0" dirty="0">
                <a:solidFill>
                  <a:srgbClr val="0066FF"/>
                </a:solidFill>
              </a:rPr>
              <a:t>Dr. </a:t>
            </a:r>
            <a:r>
              <a:rPr lang="en-US" sz="2269" kern="0" dirty="0" err="1">
                <a:solidFill>
                  <a:srgbClr val="0066FF"/>
                </a:solidFill>
              </a:rPr>
              <a:t>Xizeng</a:t>
            </a:r>
            <a:r>
              <a:rPr lang="en-US" sz="2269" kern="0" dirty="0">
                <a:solidFill>
                  <a:srgbClr val="0066FF"/>
                </a:solidFill>
              </a:rPr>
              <a:t> DAI (Huawei/CCSA)</a:t>
            </a:r>
          </a:p>
          <a:p>
            <a:pPr lvl="1"/>
            <a:r>
              <a:rPr lang="en-US" sz="2269" kern="0" dirty="0"/>
              <a:t> Vice Chairs:</a:t>
            </a:r>
          </a:p>
          <a:p>
            <a:pPr marL="533368" lvl="1" indent="0">
              <a:buNone/>
            </a:pPr>
            <a:r>
              <a:rPr lang="en-US" sz="2269" kern="0" dirty="0"/>
              <a:t>	            Mr. Andrey CHERVYAKOV (Intel/ATIS)</a:t>
            </a:r>
          </a:p>
          <a:p>
            <a:pPr marL="533368" lvl="1" indent="0">
              <a:buFont typeface="Arial" panose="020B0604020202020204" pitchFamily="34" charset="0"/>
              <a:buNone/>
            </a:pPr>
            <a:r>
              <a:rPr lang="en-US" sz="2269" kern="0" dirty="0"/>
              <a:t>	            Mr. </a:t>
            </a:r>
            <a:r>
              <a:rPr lang="en-US" sz="2269" kern="0" dirty="0" err="1"/>
              <a:t>Haijie</a:t>
            </a:r>
            <a:r>
              <a:rPr lang="en-US" sz="2269" kern="0" dirty="0"/>
              <a:t> QIU (Samsung/TTA)</a:t>
            </a:r>
          </a:p>
          <a:p>
            <a:pPr marL="533368" lvl="1" indent="0">
              <a:buFont typeface="Arial" panose="020B0604020202020204" pitchFamily="34" charset="0"/>
              <a:buNone/>
            </a:pPr>
            <a:r>
              <a:rPr lang="en-US" sz="2269" kern="0" dirty="0"/>
              <a:t>	            </a:t>
            </a:r>
            <a:r>
              <a:rPr lang="en-US" sz="2800" kern="0" dirty="0"/>
              <a:t>	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53932A-3D59-4A73-A212-7CE6034D3657}"/>
              </a:ext>
            </a:extLst>
          </p:cNvPr>
          <p:cNvSpPr txBox="1"/>
          <p:nvPr/>
        </p:nvSpPr>
        <p:spPr>
          <a:xfrm>
            <a:off x="8476131" y="5066390"/>
            <a:ext cx="43570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RAN2 and RAN5 also have re-elected officials by acclamation</a:t>
            </a:r>
          </a:p>
        </p:txBody>
      </p:sp>
    </p:spTree>
    <p:extLst>
      <p:ext uri="{BB962C8B-B14F-4D97-AF65-F5344CB8AC3E}">
        <p14:creationId xmlns:p14="http://schemas.microsoft.com/office/powerpoint/2010/main" val="288323405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228603"/>
            <a:ext cx="11671540" cy="1143000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7809" y="1193803"/>
            <a:ext cx="13023791" cy="4830233"/>
          </a:xfrm>
        </p:spPr>
        <p:txBody>
          <a:bodyPr/>
          <a:lstStyle/>
          <a:p>
            <a:r>
              <a:rPr lang="en-US" sz="2800" dirty="0"/>
              <a:t>Inclusive Language</a:t>
            </a:r>
          </a:p>
          <a:p>
            <a:pPr lvl="1"/>
            <a:r>
              <a:rPr lang="en-US" sz="1800" dirty="0"/>
              <a:t>RAN agreed to include ASN.1 IE and field name changes as part of the inclusive language review of RAN specifications </a:t>
            </a:r>
          </a:p>
          <a:p>
            <a:pPr lvl="2"/>
            <a:r>
              <a:rPr lang="en-US" sz="1600" dirty="0"/>
              <a:t>to use more inclusive language, as formulated in </a:t>
            </a:r>
            <a:r>
              <a:rPr lang="en-US" sz="1600" dirty="0">
                <a:hlinkClick r:id="rId2"/>
              </a:rPr>
              <a:t>RP-211363</a:t>
            </a:r>
            <a:endParaRPr lang="en-US" sz="1600" dirty="0"/>
          </a:p>
          <a:p>
            <a:pPr lvl="1"/>
            <a:r>
              <a:rPr lang="en-US" sz="1800" dirty="0"/>
              <a:t>No change to previous RAN agreements (as reported to TSG SA in SP-210259), e.g.</a:t>
            </a:r>
          </a:p>
          <a:p>
            <a:pPr lvl="2"/>
            <a:r>
              <a:rPr lang="en-US" sz="1600" dirty="0"/>
              <a:t>legacy GERAN and UTRAN specifications should also be part of the review activity</a:t>
            </a:r>
          </a:p>
          <a:p>
            <a:pPr lvl="1"/>
            <a:r>
              <a:rPr lang="en-US" sz="2000" dirty="0"/>
              <a:t>LS to SA/CT in </a:t>
            </a:r>
            <a:r>
              <a:rPr lang="en-US" sz="2000" dirty="0">
                <a:hlinkClick r:id="rId3"/>
              </a:rPr>
              <a:t>RP-211519 </a:t>
            </a:r>
            <a:endParaRPr lang="en-US" sz="2000" dirty="0"/>
          </a:p>
          <a:p>
            <a:pPr lvl="2"/>
            <a:r>
              <a:rPr lang="en-US" sz="1600" dirty="0"/>
              <a:t>RAN concluded that a </a:t>
            </a:r>
            <a:r>
              <a:rPr lang="en-US" sz="1600" b="1" dirty="0"/>
              <a:t>harmonized 3GPP wide approach for changes to protocol / ASN.1 names would be appropriate</a:t>
            </a:r>
            <a:r>
              <a:rPr lang="en-US" sz="1600" dirty="0"/>
              <a:t>, and asks SA and CT to consider acting accordingly.</a:t>
            </a:r>
          </a:p>
          <a:p>
            <a:pPr lvl="2"/>
            <a:r>
              <a:rPr lang="en-US" sz="1600" dirty="0"/>
              <a:t>RAN asks TSGs SA and CT to also </a:t>
            </a:r>
            <a:r>
              <a:rPr lang="en-US" sz="1600" b="1" dirty="0"/>
              <a:t>confirm whether GERAN and UTRAN specifications should be part of the inclusive language review</a:t>
            </a:r>
          </a:p>
          <a:p>
            <a:pPr lvl="1"/>
            <a:r>
              <a:rPr lang="en-US" sz="2000" dirty="0">
                <a:hlinkClick r:id="rId4"/>
              </a:rPr>
              <a:t>RP-212141</a:t>
            </a:r>
            <a:r>
              <a:rPr lang="en-US" sz="2000" dirty="0"/>
              <a:t>: Inclusive Language Review - Status Report </a:t>
            </a:r>
          </a:p>
          <a:p>
            <a:pPr lvl="2"/>
            <a:r>
              <a:rPr lang="en-US" sz="1600" dirty="0"/>
              <a:t>Coordinator: Gino Masini (Ericsson)</a:t>
            </a:r>
            <a:endParaRPr lang="en-US" sz="2000" b="1" dirty="0"/>
          </a:p>
          <a:p>
            <a:r>
              <a:rPr lang="en-US" sz="2400" dirty="0"/>
              <a:t>RAN#93-e endorsed the 2022 TTCN Tasks List in slides 11 &amp; 12 of </a:t>
            </a:r>
            <a:r>
              <a:rPr lang="en-US" sz="2400" dirty="0">
                <a:hlinkClick r:id="rId5"/>
              </a:rPr>
              <a:t>RP-211618</a:t>
            </a:r>
            <a:endParaRPr lang="en-US" sz="2400" dirty="0"/>
          </a:p>
          <a:p>
            <a:pPr lvl="1"/>
            <a:r>
              <a:rPr lang="en-US" sz="2000" dirty="0"/>
              <a:t>The list will be presented to 3GPP PCG/OP (Oct) in order to support TF160 request for the TTCN funding in 2022 (to request for the 3GPP TTCN funding of 754.2 K€ (58 mm) at PCG#47-e / OP#46-e)</a:t>
            </a:r>
          </a:p>
          <a:p>
            <a:pPr lvl="2"/>
            <a:r>
              <a:rPr lang="en-US" altLang="en-US" sz="1600" dirty="0"/>
              <a:t>The finalized TTCN Tasks List will be reviewed and endorsed at RAN5#93-e (Nov) for TSG RAN approval at RAN#94-e (Dec)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Planning Aspects</a:t>
            </a:r>
          </a:p>
        </p:txBody>
      </p:sp>
    </p:spTree>
    <p:extLst>
      <p:ext uri="{BB962C8B-B14F-4D97-AF65-F5344CB8AC3E}">
        <p14:creationId xmlns:p14="http://schemas.microsoft.com/office/powerpoint/2010/main" val="290090491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754" y="272795"/>
            <a:ext cx="11706046" cy="639488"/>
          </a:xfrm>
        </p:spPr>
        <p:txBody>
          <a:bodyPr/>
          <a:lstStyle/>
          <a:p>
            <a:r>
              <a:rPr lang="en-US" dirty="0"/>
              <a:t>RAN timeline and Meeting Planning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339" y="1115484"/>
            <a:ext cx="13756312" cy="4830233"/>
          </a:xfrm>
        </p:spPr>
        <p:txBody>
          <a:bodyPr/>
          <a:lstStyle/>
          <a:p>
            <a:r>
              <a:rPr lang="en-US" sz="2400" dirty="0"/>
              <a:t>Rel-17 completion dates stay the same as agreed earlier </a:t>
            </a:r>
          </a:p>
          <a:p>
            <a:pPr lvl="1"/>
            <a:r>
              <a:rPr lang="en-US" sz="2000" dirty="0"/>
              <a:t>Dec’21 RAN1 completion; Mar’22 RAN2/3/4 completion; June’22 ASN.1 freeze</a:t>
            </a:r>
          </a:p>
          <a:p>
            <a:r>
              <a:rPr lang="en-US" sz="2400" dirty="0"/>
              <a:t>Rel-18 package approval planning remains unchanged</a:t>
            </a:r>
          </a:p>
          <a:p>
            <a:pPr lvl="1"/>
            <a:r>
              <a:rPr lang="en-US" sz="2000" dirty="0"/>
              <a:t>Dec’21 RAN1/2/3-led package approval, possibly some RAN4-led items; Mar’22 RAN4-led package approval. </a:t>
            </a:r>
          </a:p>
          <a:p>
            <a:pPr lvl="1"/>
            <a:r>
              <a:rPr lang="en-US" sz="2000" dirty="0"/>
              <a:t>The content of Rel-18 targets an 18-month duration (as tentatively agreed in RWS-210659) calculated from the start of the Rel-18 work.</a:t>
            </a:r>
          </a:p>
          <a:p>
            <a:r>
              <a:rPr lang="en-US" sz="2400" dirty="0"/>
              <a:t>Rel-18 starts in 2Q’22 for RAN1 and in 3Q’22 for RAN2/3/4</a:t>
            </a:r>
          </a:p>
          <a:p>
            <a:pPr lvl="1"/>
            <a:r>
              <a:rPr lang="en-US" sz="1800" dirty="0"/>
              <a:t>This is, RAN1 functional freeze is September’2023, RAN2/3/4 functional freeze is December’2023, while ASN.1 freeze is March’2024.</a:t>
            </a:r>
          </a:p>
          <a:p>
            <a:pPr lvl="2"/>
            <a:endParaRPr lang="en-US" sz="1600" dirty="0"/>
          </a:p>
          <a:p>
            <a:pPr lvl="1"/>
            <a:endParaRPr lang="en-US" sz="1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BB3F60-2A4F-4AB5-B557-6F14108647E4}"/>
              </a:ext>
            </a:extLst>
          </p:cNvPr>
          <p:cNvSpPr/>
          <p:nvPr/>
        </p:nvSpPr>
        <p:spPr>
          <a:xfrm>
            <a:off x="2319384" y="4387551"/>
            <a:ext cx="528629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18BCD1-DE17-4883-8198-BC410261FB00}"/>
              </a:ext>
            </a:extLst>
          </p:cNvPr>
          <p:cNvSpPr/>
          <p:nvPr/>
        </p:nvSpPr>
        <p:spPr>
          <a:xfrm>
            <a:off x="7622614" y="4379858"/>
            <a:ext cx="528629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3F666D-0ED0-4D68-8C03-5BC175F0DC26}"/>
              </a:ext>
            </a:extLst>
          </p:cNvPr>
          <p:cNvSpPr/>
          <p:nvPr/>
        </p:nvSpPr>
        <p:spPr>
          <a:xfrm>
            <a:off x="714030" y="4387551"/>
            <a:ext cx="1596887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084E7DE7-41F1-4764-9306-012EE5C13C51}"/>
              </a:ext>
            </a:extLst>
          </p:cNvPr>
          <p:cNvSpPr/>
          <p:nvPr/>
        </p:nvSpPr>
        <p:spPr bwMode="auto">
          <a:xfrm>
            <a:off x="3598356" y="5797266"/>
            <a:ext cx="9289666" cy="613395"/>
          </a:xfrm>
          <a:prstGeom prst="right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65A64C-84A0-4D9F-A424-555A80574C10}"/>
              </a:ext>
            </a:extLst>
          </p:cNvPr>
          <p:cNvSpPr txBox="1"/>
          <p:nvPr/>
        </p:nvSpPr>
        <p:spPr>
          <a:xfrm>
            <a:off x="2905296" y="5689970"/>
            <a:ext cx="6848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2Q’22</a:t>
            </a:r>
          </a:p>
          <a:p>
            <a:pPr algn="ctr"/>
            <a:r>
              <a:rPr lang="en-US" sz="1400" b="1" dirty="0"/>
              <a:t> RAN1 </a:t>
            </a:r>
          </a:p>
          <a:p>
            <a:pPr algn="ctr"/>
            <a:r>
              <a:rPr lang="en-US" sz="1400" b="1" dirty="0"/>
              <a:t>Starts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500EC78C-165D-4A82-90B9-9283CF0607B4}"/>
              </a:ext>
            </a:extLst>
          </p:cNvPr>
          <p:cNvSpPr/>
          <p:nvPr/>
        </p:nvSpPr>
        <p:spPr bwMode="auto">
          <a:xfrm>
            <a:off x="12951666" y="5775379"/>
            <a:ext cx="925516" cy="599465"/>
          </a:xfrm>
          <a:prstGeom prst="right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5818CD-A4B3-4A5A-B7F2-4FF3288ADAF0}"/>
              </a:ext>
            </a:extLst>
          </p:cNvPr>
          <p:cNvSpPr txBox="1"/>
          <p:nvPr/>
        </p:nvSpPr>
        <p:spPr>
          <a:xfrm>
            <a:off x="4798652" y="5246388"/>
            <a:ext cx="102143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3Q’22</a:t>
            </a:r>
          </a:p>
          <a:p>
            <a:pPr algn="ctr"/>
            <a:r>
              <a:rPr lang="en-US" sz="1400" b="1" dirty="0"/>
              <a:t> RAN2/3/4 </a:t>
            </a:r>
          </a:p>
          <a:p>
            <a:pPr algn="ctr"/>
            <a:r>
              <a:rPr lang="en-US" sz="1400" b="1" dirty="0"/>
              <a:t>Starts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D82D65-8666-4433-9399-10575C6A4DF1}"/>
              </a:ext>
            </a:extLst>
          </p:cNvPr>
          <p:cNvSpPr txBox="1"/>
          <p:nvPr/>
        </p:nvSpPr>
        <p:spPr>
          <a:xfrm>
            <a:off x="10863353" y="5041755"/>
            <a:ext cx="110254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Sept. 2023</a:t>
            </a:r>
          </a:p>
          <a:p>
            <a:pPr algn="ctr"/>
            <a:r>
              <a:rPr lang="en-US" sz="1400" b="1" dirty="0"/>
              <a:t>RAN1 </a:t>
            </a:r>
          </a:p>
          <a:p>
            <a:pPr algn="ctr"/>
            <a:r>
              <a:rPr lang="en-US" sz="1400" b="1" dirty="0" err="1"/>
              <a:t>Func</a:t>
            </a:r>
            <a:r>
              <a:rPr lang="en-US" sz="1400" b="1" dirty="0"/>
              <a:t>. Freeze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6F9B01-63E3-47BA-9ACD-DD3415F38B63}"/>
              </a:ext>
            </a:extLst>
          </p:cNvPr>
          <p:cNvSpPr txBox="1"/>
          <p:nvPr/>
        </p:nvSpPr>
        <p:spPr>
          <a:xfrm>
            <a:off x="12309376" y="5024907"/>
            <a:ext cx="110254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Dec. 2023</a:t>
            </a:r>
          </a:p>
          <a:p>
            <a:pPr algn="ctr"/>
            <a:r>
              <a:rPr lang="en-US" sz="1400" b="1" dirty="0"/>
              <a:t>RAN2/3/4 </a:t>
            </a:r>
          </a:p>
          <a:p>
            <a:pPr algn="ctr"/>
            <a:r>
              <a:rPr lang="en-US" sz="1400" b="1" dirty="0" err="1"/>
              <a:t>Func</a:t>
            </a:r>
            <a:r>
              <a:rPr lang="en-US" sz="1400" b="1" dirty="0"/>
              <a:t>. Freeze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F5516A-95D8-4DE2-915A-833262A5F9EE}"/>
              </a:ext>
            </a:extLst>
          </p:cNvPr>
          <p:cNvSpPr txBox="1"/>
          <p:nvPr/>
        </p:nvSpPr>
        <p:spPr>
          <a:xfrm>
            <a:off x="13342056" y="5012629"/>
            <a:ext cx="9319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Mar. 2024</a:t>
            </a:r>
          </a:p>
          <a:p>
            <a:pPr algn="ctr"/>
            <a:r>
              <a:rPr lang="en-US" sz="1400" b="1" dirty="0"/>
              <a:t>ASN.1 </a:t>
            </a:r>
          </a:p>
          <a:p>
            <a:pPr algn="ctr"/>
            <a:r>
              <a:rPr lang="en-US" sz="1400" b="1" dirty="0"/>
              <a:t>Freeze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CBDF2EE-CC86-49E1-98A6-F48188C346A3}"/>
              </a:ext>
            </a:extLst>
          </p:cNvPr>
          <p:cNvCxnSpPr>
            <a:cxnSpLocks/>
          </p:cNvCxnSpPr>
          <p:nvPr/>
        </p:nvCxnSpPr>
        <p:spPr bwMode="auto">
          <a:xfrm flipV="1">
            <a:off x="3598356" y="5735709"/>
            <a:ext cx="0" cy="674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28668EF-2239-4B25-BF39-3310C12401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414626" y="5766487"/>
            <a:ext cx="0" cy="674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4C66CB6-0107-43A4-BEB3-B0E7782AC77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883018" y="5769404"/>
            <a:ext cx="0" cy="674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E1A5C1A-19B6-40B9-BB87-E10950A060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3893149" y="5710120"/>
            <a:ext cx="0" cy="6431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224D2C8-846C-45CD-8B43-4185B455903C}"/>
              </a:ext>
            </a:extLst>
          </p:cNvPr>
          <p:cNvCxnSpPr>
            <a:cxnSpLocks/>
          </p:cNvCxnSpPr>
          <p:nvPr/>
        </p:nvCxnSpPr>
        <p:spPr bwMode="auto">
          <a:xfrm flipV="1">
            <a:off x="4893251" y="5694217"/>
            <a:ext cx="0" cy="674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A8007AD5-ADF2-4E66-B455-5E5E183D510B}"/>
              </a:ext>
            </a:extLst>
          </p:cNvPr>
          <p:cNvSpPr/>
          <p:nvPr/>
        </p:nvSpPr>
        <p:spPr>
          <a:xfrm>
            <a:off x="12917377" y="4384657"/>
            <a:ext cx="152627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2024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FCDDD15-39F0-485E-9863-C3762A49B7AB}"/>
              </a:ext>
            </a:extLst>
          </p:cNvPr>
          <p:cNvCxnSpPr>
            <a:cxnSpLocks/>
          </p:cNvCxnSpPr>
          <p:nvPr/>
        </p:nvCxnSpPr>
        <p:spPr bwMode="auto">
          <a:xfrm flipV="1">
            <a:off x="2310917" y="5299105"/>
            <a:ext cx="5793" cy="18098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A66E72B-2BC0-4A13-9CA1-6BBFEBC456BF}"/>
              </a:ext>
            </a:extLst>
          </p:cNvPr>
          <p:cNvSpPr txBox="1"/>
          <p:nvPr/>
        </p:nvSpPr>
        <p:spPr>
          <a:xfrm>
            <a:off x="1869932" y="5061058"/>
            <a:ext cx="8819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" dirty="0">
                <a:solidFill>
                  <a:srgbClr val="FF0000"/>
                </a:solidFill>
              </a:rPr>
              <a:t>Dec.’21, RAN1 R17 </a:t>
            </a:r>
          </a:p>
          <a:p>
            <a:pPr algn="ctr"/>
            <a:r>
              <a:rPr lang="en-US" sz="700" dirty="0" err="1">
                <a:solidFill>
                  <a:srgbClr val="FF0000"/>
                </a:solidFill>
              </a:rPr>
              <a:t>Func</a:t>
            </a:r>
            <a:r>
              <a:rPr lang="en-US" sz="700" dirty="0">
                <a:solidFill>
                  <a:srgbClr val="FF0000"/>
                </a:solidFill>
              </a:rPr>
              <a:t>. Freeze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4F3CEEB-7BE4-483E-A10B-D446C3753009}"/>
              </a:ext>
            </a:extLst>
          </p:cNvPr>
          <p:cNvCxnSpPr>
            <a:cxnSpLocks/>
          </p:cNvCxnSpPr>
          <p:nvPr/>
        </p:nvCxnSpPr>
        <p:spPr bwMode="auto">
          <a:xfrm flipV="1">
            <a:off x="3503254" y="5299105"/>
            <a:ext cx="5793" cy="18098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D8FA83E-F698-49AA-8BA3-49633F366121}"/>
              </a:ext>
            </a:extLst>
          </p:cNvPr>
          <p:cNvSpPr txBox="1"/>
          <p:nvPr/>
        </p:nvSpPr>
        <p:spPr>
          <a:xfrm>
            <a:off x="2964484" y="5061058"/>
            <a:ext cx="10775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" dirty="0">
                <a:solidFill>
                  <a:srgbClr val="FF0000"/>
                </a:solidFill>
              </a:rPr>
              <a:t>Mar.’22, RAN 2/3/4 R17 </a:t>
            </a:r>
          </a:p>
          <a:p>
            <a:pPr algn="ctr"/>
            <a:r>
              <a:rPr lang="en-US" sz="700" dirty="0" err="1">
                <a:solidFill>
                  <a:srgbClr val="FF0000"/>
                </a:solidFill>
              </a:rPr>
              <a:t>Func</a:t>
            </a:r>
            <a:r>
              <a:rPr lang="en-US" sz="700" dirty="0">
                <a:solidFill>
                  <a:srgbClr val="FF0000"/>
                </a:solidFill>
              </a:rPr>
              <a:t>. Freeze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FB738D4-26E4-4319-986A-5D38854BC3BF}"/>
              </a:ext>
            </a:extLst>
          </p:cNvPr>
          <p:cNvCxnSpPr>
            <a:cxnSpLocks/>
          </p:cNvCxnSpPr>
          <p:nvPr/>
        </p:nvCxnSpPr>
        <p:spPr bwMode="auto">
          <a:xfrm flipV="1">
            <a:off x="4791394" y="5289983"/>
            <a:ext cx="5793" cy="18098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1780E3D-CE14-428C-976A-299C7DCED07F}"/>
              </a:ext>
            </a:extLst>
          </p:cNvPr>
          <p:cNvSpPr txBox="1"/>
          <p:nvPr/>
        </p:nvSpPr>
        <p:spPr>
          <a:xfrm>
            <a:off x="4385335" y="5061057"/>
            <a:ext cx="8435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" dirty="0">
                <a:solidFill>
                  <a:srgbClr val="FF0000"/>
                </a:solidFill>
              </a:rPr>
              <a:t>June’22, RAN R17 </a:t>
            </a:r>
          </a:p>
          <a:p>
            <a:pPr algn="ctr"/>
            <a:r>
              <a:rPr lang="en-US" sz="700" dirty="0">
                <a:solidFill>
                  <a:srgbClr val="FF0000"/>
                </a:solidFill>
              </a:rPr>
              <a:t>ASN.1 Freeze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2F1E3F0-7433-47B9-805E-993878D63E03}"/>
              </a:ext>
            </a:extLst>
          </p:cNvPr>
          <p:cNvSpPr txBox="1"/>
          <p:nvPr/>
        </p:nvSpPr>
        <p:spPr>
          <a:xfrm>
            <a:off x="599495" y="5662361"/>
            <a:ext cx="1596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FF0000"/>
                </a:solidFill>
              </a:rPr>
              <a:t>RAN Rel-18 Timeline</a:t>
            </a:r>
          </a:p>
        </p:txBody>
      </p: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1554" y="86529"/>
            <a:ext cx="11706046" cy="639488"/>
          </a:xfrm>
        </p:spPr>
        <p:txBody>
          <a:bodyPr/>
          <a:lstStyle/>
          <a:p>
            <a:r>
              <a:rPr lang="en-US" dirty="0"/>
              <a:t>RAN timeline and Meeting Planning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271" y="1013883"/>
            <a:ext cx="14247861" cy="4830233"/>
          </a:xfrm>
        </p:spPr>
        <p:txBody>
          <a:bodyPr/>
          <a:lstStyle/>
          <a:p>
            <a:r>
              <a:rPr lang="en-US" sz="2800" dirty="0"/>
              <a:t>Highlights – more details can be found in </a:t>
            </a:r>
            <a:r>
              <a:rPr lang="en-US" sz="2800" dirty="0">
                <a:hlinkClick r:id="rId2"/>
              </a:rPr>
              <a:t>RP-212587</a:t>
            </a:r>
            <a:endParaRPr lang="en-US" sz="2800" dirty="0"/>
          </a:p>
          <a:p>
            <a:pPr lvl="1"/>
            <a:r>
              <a:rPr lang="en-US" sz="2400" dirty="0"/>
              <a:t>For Q1’2022 WG meetings: confirmed to be electronic</a:t>
            </a:r>
          </a:p>
          <a:p>
            <a:pPr lvl="1"/>
            <a:r>
              <a:rPr lang="en-US" sz="2400" dirty="0"/>
              <a:t>For Q1’2022 RAN#95, Q2’2022 WG meetings, Q2’2022 RAN#96</a:t>
            </a:r>
          </a:p>
          <a:p>
            <a:pPr lvl="2"/>
            <a:r>
              <a:rPr lang="en-US" sz="2000" dirty="0"/>
              <a:t>Planning both physical and electronic meetings</a:t>
            </a:r>
            <a:endParaRPr lang="en-US" sz="1400" dirty="0">
              <a:sym typeface="Wingdings" panose="05000000000000000000" pitchFamily="2" charset="2"/>
            </a:endParaRPr>
          </a:p>
          <a:p>
            <a:pPr lvl="2"/>
            <a:r>
              <a:rPr lang="en-US" sz="2000" dirty="0">
                <a:sym typeface="Wingdings" panose="05000000000000000000" pitchFamily="2" charset="2"/>
              </a:rPr>
              <a:t>Decision for </a:t>
            </a:r>
            <a:r>
              <a:rPr lang="en-US" sz="2000" dirty="0"/>
              <a:t>Q1’2022 RAN#95 and Q2’2022 WG meetings is to be made in RAN#94-e</a:t>
            </a:r>
            <a:endParaRPr lang="en-US" sz="1865" dirty="0"/>
          </a:p>
          <a:p>
            <a:pPr lvl="3"/>
            <a:r>
              <a:rPr lang="en-US" sz="1800" dirty="0">
                <a:sym typeface="Wingdings" panose="05000000000000000000" pitchFamily="2" charset="2"/>
              </a:rPr>
              <a:t>Particularly if resuming physical meetings may start from RAN plenary first</a:t>
            </a:r>
          </a:p>
          <a:p>
            <a:pPr lvl="4"/>
            <a:r>
              <a:rPr lang="en-US" sz="1266" i="1" dirty="0">
                <a:sym typeface="Wingdings" panose="05000000000000000000" pitchFamily="2" charset="2"/>
              </a:rPr>
              <a:t>NOTE: depending on further checking with the meeting host, a decision for RAN#95 may be announced earlier </a:t>
            </a:r>
          </a:p>
          <a:p>
            <a:pPr lvl="2"/>
            <a:r>
              <a:rPr lang="en-US" sz="2000" dirty="0">
                <a:sym typeface="Wingdings" panose="05000000000000000000" pitchFamily="2" charset="2"/>
              </a:rPr>
              <a:t>Decision for Q2’2022 RAN#96 is to be made in RAN#95-e/94-e</a:t>
            </a:r>
          </a:p>
          <a:p>
            <a:pPr lvl="1"/>
            <a:r>
              <a:rPr lang="en-US" sz="2400" dirty="0">
                <a:sym typeface="Wingdings" panose="05000000000000000000" pitchFamily="2" charset="2"/>
              </a:rPr>
              <a:t>Additional planning for Q3/2022 and afterwards is to be discussed in RAN#94-e</a:t>
            </a:r>
          </a:p>
          <a:p>
            <a:pPr lvl="2"/>
            <a:r>
              <a:rPr lang="en-US" sz="2000" dirty="0">
                <a:sym typeface="Wingdings" panose="05000000000000000000" pitchFamily="2" charset="2"/>
              </a:rPr>
              <a:t>Including careful discussion aiming for long-term e-meeting planning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36690</TotalTime>
  <Words>2065</Words>
  <Application>Microsoft Office PowerPoint</Application>
  <PresentationFormat>Custom</PresentationFormat>
  <Paragraphs>461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Report from TSG-RAN</vt:lpstr>
      <vt:lpstr>Outline</vt:lpstr>
      <vt:lpstr>New leadership in TSG-RAN WGs</vt:lpstr>
      <vt:lpstr>New leadership elected in TSG RAN WGs</vt:lpstr>
      <vt:lpstr>Administrative aspects</vt:lpstr>
      <vt:lpstr>Administrative Aspects</vt:lpstr>
      <vt:lpstr>Planning Aspects</vt:lpstr>
      <vt:lpstr>RAN timeline and Meeting Planning 1/2</vt:lpstr>
      <vt:lpstr>RAN timeline and Meeting Planning 2/2</vt:lpstr>
      <vt:lpstr>RAN Meeting Planning (as endorsed in RP-212587)</vt:lpstr>
      <vt:lpstr>TSG-RAN Projects Update</vt:lpstr>
      <vt:lpstr>RAN Rel-18 Projects Update</vt:lpstr>
      <vt:lpstr>RAN Rel-18 Projects Update – Cont’d</vt:lpstr>
      <vt:lpstr>RAN Rel-17 Projects Update </vt:lpstr>
      <vt:lpstr>RAN Rel-17 Projects Update – Cont’d</vt:lpstr>
      <vt:lpstr>ITU matters</vt:lpstr>
      <vt:lpstr>ITU matters in RAN#92-e</vt:lpstr>
      <vt:lpstr>ITU matters in RAN#93-e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644</cp:revision>
  <dcterms:created xsi:type="dcterms:W3CDTF">2018-05-24T11:49:12Z</dcterms:created>
  <dcterms:modified xsi:type="dcterms:W3CDTF">2021-10-12T09:58:15Z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