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11"/>
  </p:notesMasterIdLst>
  <p:sldIdLst>
    <p:sldId id="268" r:id="rId2"/>
    <p:sldId id="264" r:id="rId3"/>
    <p:sldId id="266" r:id="rId4"/>
    <p:sldId id="261" r:id="rId5"/>
    <p:sldId id="262" r:id="rId6"/>
    <p:sldId id="260" r:id="rId7"/>
    <p:sldId id="265" r:id="rId8"/>
    <p:sldId id="267" r:id="rId9"/>
    <p:sldId id="26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CDD1"/>
    <a:srgbClr val="63BBBE"/>
    <a:srgbClr val="212121"/>
    <a:srgbClr val="B8CE2B"/>
    <a:srgbClr val="ED6438"/>
    <a:srgbClr val="5C66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1"/>
  </p:normalViewPr>
  <p:slideViewPr>
    <p:cSldViewPr snapToGrid="0" snapToObjects="1">
      <p:cViewPr varScale="1">
        <p:scale>
          <a:sx n="76" d="100"/>
          <a:sy n="76" d="100"/>
        </p:scale>
        <p:origin x="54" y="6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E7C46F-311C-1641-89E8-E12D274F78A6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C32CC0-C2A3-2242-9463-611E46C85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314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51846" y="2541847"/>
            <a:ext cx="5500255" cy="1598036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51846" y="4231958"/>
            <a:ext cx="5500255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subtitle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46" y="1498600"/>
            <a:ext cx="2340274" cy="569976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346825" y="2541588"/>
            <a:ext cx="5286375" cy="334645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9950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87375" y="1962974"/>
            <a:ext cx="5432425" cy="419101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US" dirty="0" smtClean="0"/>
              <a:t>Click to edit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1">
                    <a:lumMod val="6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AD6B8A40-B8F2-9949-9F19-59944D82278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87696" y="558800"/>
            <a:ext cx="10766104" cy="558800"/>
          </a:xfrm>
        </p:spPr>
        <p:txBody>
          <a:bodyPr/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87375" y="1212217"/>
            <a:ext cx="10766425" cy="44926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5C6670"/>
                </a:solidFill>
              </a:defRPr>
            </a:lvl1pPr>
          </a:lstStyle>
          <a:p>
            <a:pPr lvl="0"/>
            <a:r>
              <a:rPr lang="en-US" dirty="0" smtClean="0"/>
              <a:t>Click to </a:t>
            </a:r>
            <a:r>
              <a:rPr lang="en-US" smtClean="0"/>
              <a:t>edit subtitle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0" y="6501005"/>
            <a:ext cx="687930" cy="0"/>
          </a:xfrm>
          <a:prstGeom prst="line">
            <a:avLst/>
          </a:prstGeom>
          <a:ln>
            <a:solidFill>
              <a:srgbClr val="A6A6A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587375" y="2527300"/>
            <a:ext cx="5432425" cy="3429825"/>
          </a:xfrm>
        </p:spPr>
        <p:txBody>
          <a:bodyPr>
            <a:normAutofit/>
          </a:bodyPr>
          <a:lstStyle>
            <a:lvl1pPr marL="457200" indent="-457200">
              <a:lnSpc>
                <a:spcPct val="150000"/>
              </a:lnSpc>
              <a:buFont typeface="Arial" charset="0"/>
              <a:buChar char="•"/>
              <a:defRPr sz="2000" b="1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/>
            <a:r>
              <a:rPr lang="en-US" dirty="0" smtClean="0"/>
              <a:t>Click to edit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6362700" y="1962974"/>
            <a:ext cx="4991100" cy="399491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87375" y="2584230"/>
            <a:ext cx="5165724" cy="310517"/>
          </a:xfrm>
        </p:spPr>
        <p:txBody>
          <a:bodyPr anchor="b">
            <a:noAutofit/>
          </a:bodyPr>
          <a:lstStyle>
            <a:lvl1pPr marL="0" indent="0">
              <a:buNone/>
              <a:defRPr sz="1800" b="1" i="0">
                <a:latin typeface="Source Sans Pro" charset="0"/>
                <a:ea typeface="Source Sans Pro" charset="0"/>
                <a:cs typeface="Source Sans Pro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subtext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7376" y="3102712"/>
            <a:ext cx="5165724" cy="27011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1">
                    <a:lumMod val="6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AD6B8A40-B8F2-9949-9F19-59944D82278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587696" y="558800"/>
            <a:ext cx="10766104" cy="558800"/>
          </a:xfrm>
        </p:spPr>
        <p:txBody>
          <a:bodyPr/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87375" y="1212217"/>
            <a:ext cx="10766425" cy="44926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5C6670"/>
                </a:solidFill>
              </a:defRPr>
            </a:lvl1pPr>
          </a:lstStyle>
          <a:p>
            <a:pPr lvl="0"/>
            <a:r>
              <a:rPr lang="en-US" dirty="0" smtClean="0"/>
              <a:t>Click to </a:t>
            </a:r>
            <a:r>
              <a:rPr lang="en-US" smtClean="0"/>
              <a:t>edit subtitle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0" y="6501005"/>
            <a:ext cx="687930" cy="0"/>
          </a:xfrm>
          <a:prstGeom prst="line">
            <a:avLst/>
          </a:prstGeom>
          <a:ln>
            <a:solidFill>
              <a:srgbClr val="A6A6A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587375" y="2111156"/>
            <a:ext cx="5165724" cy="447674"/>
          </a:xfrm>
        </p:spPr>
        <p:txBody>
          <a:bodyPr anchor="b">
            <a:normAutofit/>
          </a:bodyPr>
          <a:lstStyle>
            <a:lvl1pPr marL="0" indent="0">
              <a:buNone/>
              <a:defRPr sz="2400" b="1" i="0">
                <a:solidFill>
                  <a:srgbClr val="ED6438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6188076" y="2584230"/>
            <a:ext cx="5165724" cy="310517"/>
          </a:xfrm>
        </p:spPr>
        <p:txBody>
          <a:bodyPr anchor="b">
            <a:noAutofit/>
          </a:bodyPr>
          <a:lstStyle>
            <a:lvl1pPr marL="0" indent="0">
              <a:buNone/>
              <a:defRPr sz="1800" b="1" i="0">
                <a:latin typeface="Source Sans Pro" charset="0"/>
                <a:ea typeface="Source Sans Pro" charset="0"/>
                <a:cs typeface="Source Sans Pro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subtext styles</a:t>
            </a:r>
          </a:p>
        </p:txBody>
      </p:sp>
      <p:sp>
        <p:nvSpPr>
          <p:cNvPr id="24" name="Content Placeholder 3"/>
          <p:cNvSpPr>
            <a:spLocks noGrp="1"/>
          </p:cNvSpPr>
          <p:nvPr>
            <p:ph sz="half" idx="16"/>
          </p:nvPr>
        </p:nvSpPr>
        <p:spPr>
          <a:xfrm>
            <a:off x="6188077" y="3102712"/>
            <a:ext cx="5165724" cy="27011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7" hasCustomPrompt="1"/>
          </p:nvPr>
        </p:nvSpPr>
        <p:spPr>
          <a:xfrm>
            <a:off x="6188076" y="2111156"/>
            <a:ext cx="5165724" cy="447674"/>
          </a:xfrm>
        </p:spPr>
        <p:txBody>
          <a:bodyPr anchor="b">
            <a:normAutofit/>
          </a:bodyPr>
          <a:lstStyle>
            <a:lvl1pPr marL="0" indent="0">
              <a:buNone/>
              <a:defRPr sz="2400" b="1" i="0">
                <a:solidFill>
                  <a:srgbClr val="ED6438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19719260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1">
                    <a:lumMod val="6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AD6B8A40-B8F2-9949-9F19-59944D82278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587696" y="558800"/>
            <a:ext cx="10766104" cy="558800"/>
          </a:xfrm>
        </p:spPr>
        <p:txBody>
          <a:bodyPr/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87375" y="1212217"/>
            <a:ext cx="10766425" cy="44926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5C6670"/>
                </a:solidFill>
              </a:defRPr>
            </a:lvl1pPr>
          </a:lstStyle>
          <a:p>
            <a:pPr lvl="0"/>
            <a:r>
              <a:rPr lang="en-US" dirty="0" smtClean="0"/>
              <a:t>Click to </a:t>
            </a:r>
            <a:r>
              <a:rPr lang="en-US" smtClean="0"/>
              <a:t>edit subtitle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6501005"/>
            <a:ext cx="687930" cy="0"/>
          </a:xfrm>
          <a:prstGeom prst="line">
            <a:avLst/>
          </a:prstGeom>
          <a:ln>
            <a:solidFill>
              <a:srgbClr val="A6A6A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2250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Circ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6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1">
                    <a:lumMod val="6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AD6B8A40-B8F2-9949-9F19-59944D82278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587696" y="558800"/>
            <a:ext cx="10766104" cy="558800"/>
          </a:xfrm>
        </p:spPr>
        <p:txBody>
          <a:bodyPr/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87375" y="1212217"/>
            <a:ext cx="10766425" cy="44926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5C6670"/>
                </a:solidFill>
              </a:defRPr>
            </a:lvl1pPr>
          </a:lstStyle>
          <a:p>
            <a:pPr lvl="0"/>
            <a:r>
              <a:rPr lang="en-US" dirty="0" smtClean="0"/>
              <a:t>Click to </a:t>
            </a:r>
            <a:r>
              <a:rPr lang="en-US" smtClean="0"/>
              <a:t>edit subtitle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6501005"/>
            <a:ext cx="687930" cy="0"/>
          </a:xfrm>
          <a:prstGeom prst="line">
            <a:avLst/>
          </a:prstGeom>
          <a:ln>
            <a:solidFill>
              <a:srgbClr val="A6A6A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 userDrawn="1"/>
        </p:nvSpPr>
        <p:spPr>
          <a:xfrm>
            <a:off x="1602191" y="1698454"/>
            <a:ext cx="4561538" cy="4561536"/>
          </a:xfrm>
          <a:prstGeom prst="ellipse">
            <a:avLst/>
          </a:prstGeom>
          <a:solidFill>
            <a:srgbClr val="ED6438">
              <a:alpha val="83000"/>
            </a:srgbClr>
          </a:solidFill>
          <a:ln w="2857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2" dirty="0"/>
          </a:p>
        </p:txBody>
      </p:sp>
      <p:sp>
        <p:nvSpPr>
          <p:cNvPr id="11" name="Oval 10"/>
          <p:cNvSpPr/>
          <p:nvPr userDrawn="1"/>
        </p:nvSpPr>
        <p:spPr>
          <a:xfrm>
            <a:off x="5708655" y="1713390"/>
            <a:ext cx="4561538" cy="4561536"/>
          </a:xfrm>
          <a:prstGeom prst="ellipse">
            <a:avLst/>
          </a:prstGeom>
          <a:solidFill>
            <a:srgbClr val="78CDD1">
              <a:alpha val="92000"/>
            </a:srgbClr>
          </a:solidFill>
          <a:ln w="2857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2" dirty="0">
              <a:solidFill>
                <a:srgbClr val="63BBB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2108205" y="2711458"/>
            <a:ext cx="3600450" cy="2565400"/>
          </a:xfrm>
        </p:spPr>
        <p:txBody>
          <a:bodyPr/>
          <a:lstStyle>
            <a:lvl1pPr marL="0" indent="0">
              <a:buNone/>
              <a:defRPr sz="2800"/>
            </a:lvl1pPr>
          </a:lstStyle>
          <a:p>
            <a:pPr lvl="0" algn="ctr"/>
            <a:r>
              <a:rPr lang="en-US" sz="2600" b="1" dirty="0" smtClean="0">
                <a:solidFill>
                  <a:srgbClr val="FFFFFF"/>
                </a:solidFill>
                <a:latin typeface="Source Sans Pro Bold"/>
                <a:ea typeface="Avenir Book" charset="0"/>
                <a:cs typeface="Source Sans Pro Bold"/>
              </a:rPr>
              <a:t>Headline</a:t>
            </a:r>
          </a:p>
          <a:p>
            <a:pPr lvl="0" algn="ctr"/>
            <a:r>
              <a:rPr lang="en-US" sz="2600" dirty="0" smtClean="0">
                <a:solidFill>
                  <a:srgbClr val="FFFFFF"/>
                </a:solidFill>
                <a:latin typeface="Source Sans Pro Light"/>
                <a:ea typeface="Avenir Book" charset="0"/>
                <a:cs typeface="Source Sans Pro Light"/>
              </a:rPr>
              <a:t>Text</a:t>
            </a:r>
            <a:endParaRPr lang="en-US" sz="2600" dirty="0">
              <a:solidFill>
                <a:srgbClr val="FFFFFF"/>
              </a:solidFill>
              <a:latin typeface="Source Sans Pro Light"/>
              <a:ea typeface="Avenir Book" charset="0"/>
              <a:cs typeface="Source Sans Pro Light"/>
            </a:endParaRP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214669" y="2714184"/>
            <a:ext cx="3600450" cy="2565400"/>
          </a:xfrm>
        </p:spPr>
        <p:txBody>
          <a:bodyPr/>
          <a:lstStyle>
            <a:lvl1pPr marL="0" indent="0">
              <a:buNone/>
              <a:defRPr sz="2800"/>
            </a:lvl1pPr>
          </a:lstStyle>
          <a:p>
            <a:pPr lvl="0" algn="ctr"/>
            <a:r>
              <a:rPr lang="en-US" sz="2600" b="1" dirty="0" smtClean="0">
                <a:solidFill>
                  <a:srgbClr val="FFFFFF"/>
                </a:solidFill>
                <a:latin typeface="Source Sans Pro Bold"/>
                <a:ea typeface="Avenir Book" charset="0"/>
                <a:cs typeface="Source Sans Pro Bold"/>
              </a:rPr>
              <a:t>Headline</a:t>
            </a:r>
          </a:p>
          <a:p>
            <a:pPr lvl="0" algn="ctr"/>
            <a:r>
              <a:rPr lang="en-US" sz="2600" dirty="0" smtClean="0">
                <a:solidFill>
                  <a:srgbClr val="FFFFFF"/>
                </a:solidFill>
                <a:latin typeface="Source Sans Pro Light"/>
                <a:ea typeface="Avenir Book" charset="0"/>
                <a:cs typeface="Source Sans Pro Light"/>
              </a:rPr>
              <a:t>Text</a:t>
            </a:r>
            <a:endParaRPr lang="en-US" sz="2600" dirty="0">
              <a:solidFill>
                <a:srgbClr val="FFFFFF"/>
              </a:solidFill>
              <a:latin typeface="Source Sans Pro Light"/>
              <a:ea typeface="Avenir Book" charset="0"/>
              <a:cs typeface="Source Sans Pro Light"/>
            </a:endParaRPr>
          </a:p>
        </p:txBody>
      </p:sp>
    </p:spTree>
    <p:extLst/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1">
                    <a:lumMod val="6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AD6B8A40-B8F2-9949-9F19-59944D822781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6501005"/>
            <a:ext cx="687930" cy="0"/>
          </a:xfrm>
          <a:prstGeom prst="line">
            <a:avLst/>
          </a:prstGeom>
          <a:ln>
            <a:solidFill>
              <a:srgbClr val="A6A6A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1417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987424"/>
            <a:ext cx="3932237" cy="1069975"/>
          </a:xfrm>
        </p:spPr>
        <p:txBody>
          <a:bodyPr anchor="b">
            <a:no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1">
                    <a:lumMod val="6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AD6B8A40-B8F2-9949-9F19-59944D822781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6501005"/>
            <a:ext cx="687930" cy="0"/>
          </a:xfrm>
          <a:prstGeom prst="line">
            <a:avLst/>
          </a:prstGeom>
          <a:ln>
            <a:solidFill>
              <a:srgbClr val="A6A6A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24436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987424"/>
            <a:ext cx="3932237" cy="1069975"/>
          </a:xfrm>
        </p:spPr>
        <p:txBody>
          <a:bodyPr anchor="b">
            <a:no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1">
                    <a:lumMod val="6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AD6B8A40-B8F2-9949-9F19-59944D822781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6501005"/>
            <a:ext cx="687930" cy="0"/>
          </a:xfrm>
          <a:prstGeom prst="line">
            <a:avLst/>
          </a:prstGeom>
          <a:ln>
            <a:solidFill>
              <a:srgbClr val="A6A6A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17"/>
          <p:cNvSpPr>
            <a:spLocks noGrp="1"/>
          </p:cNvSpPr>
          <p:nvPr>
            <p:ph sz="quarter" idx="10" hasCustomPrompt="1"/>
          </p:nvPr>
        </p:nvSpPr>
        <p:spPr>
          <a:xfrm>
            <a:off x="5105400" y="987424"/>
            <a:ext cx="6324600" cy="4881564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2333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 Teal">
    <p:bg>
      <p:bgPr>
        <a:solidFill>
          <a:srgbClr val="78CD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AD6B8A40-B8F2-9949-9F19-59944D82278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87696" y="558800"/>
            <a:ext cx="10766104" cy="558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87375" y="1212217"/>
            <a:ext cx="10766425" cy="44926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</a:t>
            </a:r>
            <a:r>
              <a:rPr lang="en-US" smtClean="0"/>
              <a:t>edit subtitle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0" y="6501005"/>
            <a:ext cx="68793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1891377"/>
            <a:ext cx="2536825" cy="4065748"/>
          </a:xfr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</a:t>
            </a:r>
            <a:r>
              <a:rPr lang="en-US" smtClean="0"/>
              <a:t>edit sidebar text </a:t>
            </a:r>
            <a:r>
              <a:rPr lang="en-US" dirty="0" smtClean="0"/>
              <a:t>styles</a:t>
            </a:r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3339554" y="1891376"/>
            <a:ext cx="1115331" cy="1013246"/>
            <a:chOff x="3326854" y="1713576"/>
            <a:chExt cx="1115331" cy="1013246"/>
          </a:xfrm>
        </p:grpSpPr>
        <p:sp>
          <p:nvSpPr>
            <p:cNvPr id="18" name="Oval 17"/>
            <p:cNvSpPr/>
            <p:nvPr/>
          </p:nvSpPr>
          <p:spPr>
            <a:xfrm>
              <a:off x="3326854" y="1713576"/>
              <a:ext cx="1013246" cy="1013246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 w="28575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2" dirty="0"/>
            </a:p>
          </p:txBody>
        </p:sp>
        <p:sp>
          <p:nvSpPr>
            <p:cNvPr id="19" name="Oval 18"/>
            <p:cNvSpPr/>
            <p:nvPr/>
          </p:nvSpPr>
          <p:spPr>
            <a:xfrm>
              <a:off x="4041721" y="1713576"/>
              <a:ext cx="400464" cy="400464"/>
            </a:xfrm>
            <a:prstGeom prst="ellipse">
              <a:avLst/>
            </a:prstGeom>
            <a:solidFill>
              <a:schemeClr val="bg1">
                <a:alpha val="89000"/>
              </a:schemeClr>
            </a:solidFill>
            <a:ln w="28575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2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395225" y="1813880"/>
            <a:ext cx="5689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dirty="0" smtClean="0">
                <a:solidFill>
                  <a:srgbClr val="78CDD1"/>
                </a:solidFill>
                <a:latin typeface="Source Sans Pro Bold"/>
                <a:ea typeface="Avenir Book" charset="0"/>
                <a:cs typeface="Source Sans Pro Bold"/>
              </a:rPr>
              <a:t>“</a:t>
            </a:r>
            <a:endParaRPr lang="en-US" sz="10000" dirty="0">
              <a:solidFill>
                <a:srgbClr val="78CDD1"/>
              </a:solidFill>
              <a:latin typeface="Source Sans Pro Bold"/>
              <a:ea typeface="Avenir Book" charset="0"/>
              <a:cs typeface="Source Sans Pro Bold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3395663" y="3111500"/>
            <a:ext cx="7958137" cy="28456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 baseline="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quote text.”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800" dirty="0" smtClean="0">
              <a:solidFill>
                <a:srgbClr val="FFFFFF"/>
              </a:solidFill>
              <a:latin typeface="Source Sans Pro Light"/>
              <a:ea typeface="Avenir Book" charset="0"/>
              <a:cs typeface="Source Sans Pro Light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800" dirty="0" smtClean="0">
                <a:solidFill>
                  <a:srgbClr val="FFFFFF"/>
                </a:solidFill>
                <a:latin typeface="Source Sans Pro Light"/>
                <a:ea typeface="Avenir Book" charset="0"/>
                <a:cs typeface="Source Sans Pro Light"/>
              </a:rPr>
              <a:t>— Author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 Red">
    <p:bg>
      <p:bgPr>
        <a:solidFill>
          <a:srgbClr val="ED64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AD6B8A40-B8F2-9949-9F19-59944D82278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87696" y="558800"/>
            <a:ext cx="10766104" cy="558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87375" y="1212217"/>
            <a:ext cx="10766425" cy="44926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</a:t>
            </a:r>
            <a:r>
              <a:rPr lang="en-US" smtClean="0"/>
              <a:t>edit subtitle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0" y="6501005"/>
            <a:ext cx="68793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1891377"/>
            <a:ext cx="2536825" cy="4065748"/>
          </a:xfr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</a:t>
            </a:r>
            <a:r>
              <a:rPr lang="en-US" smtClean="0"/>
              <a:t>edit sidebar text </a:t>
            </a:r>
            <a:r>
              <a:rPr lang="en-US" dirty="0" smtClean="0"/>
              <a:t>styles</a:t>
            </a:r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3339554" y="1891376"/>
            <a:ext cx="1115331" cy="1013246"/>
            <a:chOff x="3326854" y="1713576"/>
            <a:chExt cx="1115331" cy="1013246"/>
          </a:xfrm>
        </p:grpSpPr>
        <p:sp>
          <p:nvSpPr>
            <p:cNvPr id="18" name="Oval 17"/>
            <p:cNvSpPr/>
            <p:nvPr/>
          </p:nvSpPr>
          <p:spPr>
            <a:xfrm>
              <a:off x="3326854" y="1713576"/>
              <a:ext cx="1013246" cy="1013246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 w="28575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2" dirty="0"/>
            </a:p>
          </p:txBody>
        </p:sp>
        <p:sp>
          <p:nvSpPr>
            <p:cNvPr id="19" name="Oval 18"/>
            <p:cNvSpPr/>
            <p:nvPr/>
          </p:nvSpPr>
          <p:spPr>
            <a:xfrm>
              <a:off x="4041721" y="1713576"/>
              <a:ext cx="400464" cy="400464"/>
            </a:xfrm>
            <a:prstGeom prst="ellipse">
              <a:avLst/>
            </a:prstGeom>
            <a:solidFill>
              <a:schemeClr val="bg1">
                <a:alpha val="89000"/>
              </a:schemeClr>
            </a:solidFill>
            <a:ln w="28575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2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395225" y="1813880"/>
            <a:ext cx="5689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dirty="0" smtClean="0">
                <a:solidFill>
                  <a:srgbClr val="ED6438"/>
                </a:solidFill>
                <a:latin typeface="Source Sans Pro Bold"/>
                <a:ea typeface="Avenir Book" charset="0"/>
                <a:cs typeface="Source Sans Pro Bold"/>
              </a:rPr>
              <a:t>“</a:t>
            </a:r>
            <a:endParaRPr lang="en-US" sz="10000" dirty="0">
              <a:solidFill>
                <a:srgbClr val="ED6438"/>
              </a:solidFill>
              <a:latin typeface="Source Sans Pro Bold"/>
              <a:ea typeface="Avenir Book" charset="0"/>
              <a:cs typeface="Source Sans Pro Bold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3395663" y="3111500"/>
            <a:ext cx="7958137" cy="28456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 baseline="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quote text.”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800" dirty="0" smtClean="0">
              <a:solidFill>
                <a:srgbClr val="FFFFFF"/>
              </a:solidFill>
              <a:latin typeface="Source Sans Pro Light"/>
              <a:ea typeface="Avenir Book" charset="0"/>
              <a:cs typeface="Source Sans Pro Light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800" dirty="0" smtClean="0">
                <a:solidFill>
                  <a:srgbClr val="FFFFFF"/>
                </a:solidFill>
                <a:latin typeface="Source Sans Pro Light"/>
                <a:ea typeface="Avenir Book" charset="0"/>
                <a:cs typeface="Source Sans Pro Light"/>
              </a:rPr>
              <a:t>— Author</a:t>
            </a:r>
          </a:p>
        </p:txBody>
      </p:sp>
    </p:spTree>
    <p:extLst>
      <p:ext uri="{BB962C8B-B14F-4D97-AF65-F5344CB8AC3E}">
        <p14:creationId xmlns:p14="http://schemas.microsoft.com/office/powerpoint/2010/main" val="7119711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 Green">
    <p:bg>
      <p:bgPr>
        <a:solidFill>
          <a:srgbClr val="B8CE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AD6B8A40-B8F2-9949-9F19-59944D82278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587696" y="558800"/>
            <a:ext cx="10766104" cy="5588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87375" y="1212217"/>
            <a:ext cx="10766425" cy="44926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</a:t>
            </a:r>
            <a:r>
              <a:rPr lang="en-US" smtClean="0"/>
              <a:t>edit subtitle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0" y="6501005"/>
            <a:ext cx="687930" cy="0"/>
          </a:xfrm>
          <a:prstGeom prst="line">
            <a:avLst/>
          </a:prstGeom>
          <a:ln>
            <a:solidFill>
              <a:srgbClr val="21212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1891377"/>
            <a:ext cx="2536825" cy="4065748"/>
          </a:xfr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</a:t>
            </a:r>
            <a:r>
              <a:rPr lang="en-US" smtClean="0"/>
              <a:t>edit sidebar text </a:t>
            </a:r>
            <a:r>
              <a:rPr lang="en-US" dirty="0" smtClean="0"/>
              <a:t>styles</a:t>
            </a:r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3339554" y="1891376"/>
            <a:ext cx="1115331" cy="1013246"/>
            <a:chOff x="3326854" y="1713576"/>
            <a:chExt cx="1115331" cy="1013246"/>
          </a:xfrm>
        </p:grpSpPr>
        <p:sp>
          <p:nvSpPr>
            <p:cNvPr id="18" name="Oval 17"/>
            <p:cNvSpPr/>
            <p:nvPr/>
          </p:nvSpPr>
          <p:spPr>
            <a:xfrm>
              <a:off x="3326854" y="1713576"/>
              <a:ext cx="1013246" cy="1013246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 w="28575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2" dirty="0"/>
            </a:p>
          </p:txBody>
        </p:sp>
        <p:sp>
          <p:nvSpPr>
            <p:cNvPr id="19" name="Oval 18"/>
            <p:cNvSpPr/>
            <p:nvPr/>
          </p:nvSpPr>
          <p:spPr>
            <a:xfrm>
              <a:off x="4041721" y="1713576"/>
              <a:ext cx="400464" cy="400464"/>
            </a:xfrm>
            <a:prstGeom prst="ellipse">
              <a:avLst/>
            </a:prstGeom>
            <a:solidFill>
              <a:schemeClr val="bg1">
                <a:alpha val="89000"/>
              </a:schemeClr>
            </a:solidFill>
            <a:ln w="28575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92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395225" y="1813880"/>
            <a:ext cx="5689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dirty="0" smtClean="0">
                <a:solidFill>
                  <a:srgbClr val="B8CE2B"/>
                </a:solidFill>
                <a:latin typeface="Source Sans Pro Bold"/>
                <a:ea typeface="Avenir Book" charset="0"/>
                <a:cs typeface="Source Sans Pro Bold"/>
              </a:rPr>
              <a:t>“</a:t>
            </a:r>
            <a:endParaRPr lang="en-US" sz="10000" dirty="0">
              <a:solidFill>
                <a:srgbClr val="B8CE2B"/>
              </a:solidFill>
              <a:latin typeface="Source Sans Pro Bold"/>
              <a:ea typeface="Avenir Book" charset="0"/>
              <a:cs typeface="Source Sans Pro Bold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3395663" y="3111500"/>
            <a:ext cx="7958137" cy="28456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 baseline="0">
                <a:solidFill>
                  <a:srgbClr val="21212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quote text.”</a:t>
            </a:r>
          </a:p>
          <a:p>
            <a:pPr lvl="0"/>
            <a:endParaRPr lang="en-US" dirty="0" smtClean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800" dirty="0" smtClean="0">
                <a:solidFill>
                  <a:srgbClr val="212121"/>
                </a:solidFill>
                <a:latin typeface="Source Sans Pro Light"/>
                <a:ea typeface="Avenir Book" charset="0"/>
                <a:cs typeface="Source Sans Pro Light"/>
              </a:rPr>
              <a:t>— Author</a:t>
            </a:r>
          </a:p>
          <a:p>
            <a:pPr lvl="0"/>
            <a:endParaRPr lang="en-US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7696" y="558800"/>
            <a:ext cx="10766104" cy="558800"/>
          </a:xfrm>
        </p:spPr>
        <p:txBody>
          <a:bodyPr/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1">
                    <a:lumMod val="6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AD6B8A40-B8F2-9949-9F19-59944D82278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87375" y="1212217"/>
            <a:ext cx="10766425" cy="44926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5C6670"/>
                </a:solidFill>
              </a:defRPr>
            </a:lvl1pPr>
          </a:lstStyle>
          <a:p>
            <a:pPr lvl="0"/>
            <a:r>
              <a:rPr lang="en-US" dirty="0" smtClean="0"/>
              <a:t>Click to </a:t>
            </a:r>
            <a:r>
              <a:rPr lang="en-US" smtClean="0"/>
              <a:t>edit subtitle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0" y="6501005"/>
            <a:ext cx="687930" cy="0"/>
          </a:xfrm>
          <a:prstGeom prst="line">
            <a:avLst/>
          </a:prstGeom>
          <a:ln>
            <a:solidFill>
              <a:srgbClr val="A6A6A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9845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bg>
      <p:bgPr>
        <a:solidFill>
          <a:srgbClr val="78CD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53538" y="3057324"/>
            <a:ext cx="1484924" cy="860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5872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Slide">
    <p:bg>
      <p:bgPr>
        <a:solidFill>
          <a:srgbClr val="78CD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696" y="1850824"/>
            <a:ext cx="1484924" cy="86058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587696" y="3276600"/>
            <a:ext cx="6473632" cy="558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Name</a:t>
            </a:r>
            <a:endParaRPr lang="en-US" dirty="0"/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87375" y="3849733"/>
            <a:ext cx="6473825" cy="44926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Title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4559299"/>
            <a:ext cx="6473825" cy="1397825"/>
          </a:xfr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Email</a:t>
            </a:r>
          </a:p>
          <a:p>
            <a:pPr lvl="0"/>
            <a:r>
              <a:rPr lang="en-US" dirty="0" smtClean="0"/>
              <a:t>Phone Number</a:t>
            </a:r>
          </a:p>
          <a:p>
            <a:pPr lvl="0"/>
            <a:r>
              <a:rPr lang="en-US" dirty="0" err="1" smtClean="0"/>
              <a:t>ctia.org</a:t>
            </a:r>
            <a:endParaRPr lang="en-US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51846" y="2541847"/>
            <a:ext cx="5500255" cy="1598036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51846" y="4231958"/>
            <a:ext cx="5500255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subtitle style</a:t>
            </a:r>
            <a:endParaRPr lang="en-US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362700" y="2541846"/>
            <a:ext cx="4991100" cy="3416041"/>
          </a:xfrm>
        </p:spPr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46" y="1498600"/>
            <a:ext cx="2340274" cy="56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6974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Reverse">
    <p:bg>
      <p:bgPr>
        <a:solidFill>
          <a:srgbClr val="78CD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7696" y="558800"/>
            <a:ext cx="10766104" cy="558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AD6B8A40-B8F2-9949-9F19-59944D82278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87375" y="1212217"/>
            <a:ext cx="10766425" cy="44926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</a:t>
            </a:r>
            <a:r>
              <a:rPr lang="en-US" smtClean="0"/>
              <a:t>edit subtitle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0" y="6501005"/>
            <a:ext cx="68793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1">
                    <a:lumMod val="6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AD6B8A40-B8F2-9949-9F19-59944D822781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0" y="6501005"/>
            <a:ext cx="687930" cy="0"/>
          </a:xfrm>
          <a:prstGeom prst="line">
            <a:avLst/>
          </a:prstGeom>
          <a:ln>
            <a:solidFill>
              <a:srgbClr val="A6A6A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07868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Intro Teal">
    <p:bg>
      <p:bgPr>
        <a:solidFill>
          <a:srgbClr val="78CD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12800" y="2209800"/>
            <a:ext cx="2527300" cy="2565400"/>
          </a:xfrm>
        </p:spPr>
        <p:txBody>
          <a:bodyPr>
            <a:normAutofit/>
          </a:bodyPr>
          <a:lstStyle>
            <a:lvl1pPr marL="0" indent="0">
              <a:buNone/>
              <a:defRPr sz="17500" b="0" i="0" spc="-300">
                <a:solidFill>
                  <a:schemeClr val="bg1">
                    <a:alpha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/>
            <a:r>
              <a:rPr lang="en-US" dirty="0" smtClean="0"/>
              <a:t>01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340100" y="3035300"/>
            <a:ext cx="8153400" cy="723900"/>
          </a:xfrm>
        </p:spPr>
        <p:txBody>
          <a:bodyPr>
            <a:normAutofit/>
          </a:bodyPr>
          <a:lstStyle>
            <a:lvl1pPr marL="0" indent="0">
              <a:buNone/>
              <a:defRPr sz="54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5" name="Picture 4" descr="assets_2-03.png"/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574"/>
          <a:stretch/>
        </p:blipFill>
        <p:spPr>
          <a:xfrm>
            <a:off x="0" y="3217085"/>
            <a:ext cx="9576816" cy="364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1754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Intro Red">
    <p:bg>
      <p:bgPr>
        <a:solidFill>
          <a:srgbClr val="ED64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12800" y="2209800"/>
            <a:ext cx="2527300" cy="2565400"/>
          </a:xfrm>
        </p:spPr>
        <p:txBody>
          <a:bodyPr>
            <a:normAutofit/>
          </a:bodyPr>
          <a:lstStyle>
            <a:lvl1pPr marL="0" indent="0">
              <a:buNone/>
              <a:defRPr sz="17500" b="0" i="0" spc="-300">
                <a:solidFill>
                  <a:schemeClr val="bg1">
                    <a:alpha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/>
            <a:r>
              <a:rPr lang="en-US" dirty="0" smtClean="0"/>
              <a:t>01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340100" y="3035300"/>
            <a:ext cx="8153400" cy="723900"/>
          </a:xfrm>
        </p:spPr>
        <p:txBody>
          <a:bodyPr>
            <a:normAutofit/>
          </a:bodyPr>
          <a:lstStyle>
            <a:lvl1pPr marL="0" indent="0">
              <a:buNone/>
              <a:defRPr sz="54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5" name="Picture 4" descr="assets_2-03.png"/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574"/>
          <a:stretch/>
        </p:blipFill>
        <p:spPr>
          <a:xfrm>
            <a:off x="0" y="3217085"/>
            <a:ext cx="9576816" cy="3640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Intro Green">
    <p:bg>
      <p:bgPr>
        <a:solidFill>
          <a:srgbClr val="B8CE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12800" y="2209800"/>
            <a:ext cx="2527300" cy="2565400"/>
          </a:xfrm>
        </p:spPr>
        <p:txBody>
          <a:bodyPr>
            <a:normAutofit/>
          </a:bodyPr>
          <a:lstStyle>
            <a:lvl1pPr marL="0" indent="0">
              <a:buNone/>
              <a:defRPr sz="17500" b="0" i="0" spc="-300">
                <a:solidFill>
                  <a:schemeClr val="bg1">
                    <a:alpha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/>
            <a:r>
              <a:rPr lang="en-US" dirty="0" smtClean="0"/>
              <a:t>01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340100" y="3035300"/>
            <a:ext cx="8153400" cy="723900"/>
          </a:xfrm>
        </p:spPr>
        <p:txBody>
          <a:bodyPr>
            <a:normAutofit/>
          </a:bodyPr>
          <a:lstStyle>
            <a:lvl1pPr marL="0" indent="0">
              <a:buNone/>
              <a:defRPr sz="54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5" name="Picture 4" descr="assets_2-03.png"/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574"/>
          <a:stretch/>
        </p:blipFill>
        <p:spPr>
          <a:xfrm>
            <a:off x="0" y="3217085"/>
            <a:ext cx="9576816" cy="3640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87375" y="1962974"/>
            <a:ext cx="5432425" cy="419101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US" dirty="0" smtClean="0"/>
              <a:t>Click to edit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1">
                    <a:lumMod val="6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AD6B8A40-B8F2-9949-9F19-59944D82278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87696" y="558800"/>
            <a:ext cx="10766104" cy="558800"/>
          </a:xfrm>
        </p:spPr>
        <p:txBody>
          <a:bodyPr/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87375" y="1212217"/>
            <a:ext cx="10766425" cy="44926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5C6670"/>
                </a:solidFill>
              </a:defRPr>
            </a:lvl1pPr>
          </a:lstStyle>
          <a:p>
            <a:pPr lvl="0"/>
            <a:r>
              <a:rPr lang="en-US" dirty="0" smtClean="0"/>
              <a:t>Click to </a:t>
            </a:r>
            <a:r>
              <a:rPr lang="en-US" smtClean="0"/>
              <a:t>edit subtitle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0" y="6501005"/>
            <a:ext cx="687930" cy="0"/>
          </a:xfrm>
          <a:prstGeom prst="line">
            <a:avLst/>
          </a:prstGeom>
          <a:ln>
            <a:solidFill>
              <a:srgbClr val="A6A6A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6521455" y="1449793"/>
            <a:ext cx="4665358" cy="4665356"/>
          </a:xfrm>
          <a:prstGeom prst="ellipse">
            <a:avLst/>
          </a:prstGeom>
          <a:solidFill>
            <a:srgbClr val="ED6438"/>
          </a:solidFill>
          <a:ln w="2857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2" dirty="0"/>
          </a:p>
        </p:txBody>
      </p:sp>
      <p:sp>
        <p:nvSpPr>
          <p:cNvPr id="22" name="Oval 21"/>
          <p:cNvSpPr/>
          <p:nvPr userDrawn="1"/>
        </p:nvSpPr>
        <p:spPr>
          <a:xfrm flipH="1">
            <a:off x="9974511" y="1645871"/>
            <a:ext cx="1001330" cy="1001330"/>
          </a:xfrm>
          <a:prstGeom prst="ellipse">
            <a:avLst/>
          </a:prstGeom>
          <a:solidFill>
            <a:srgbClr val="B8CE2B">
              <a:alpha val="70000"/>
            </a:srgbClr>
          </a:solidFill>
          <a:ln w="2857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2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4"/>
          </p:nvPr>
        </p:nvSpPr>
        <p:spPr>
          <a:xfrm>
            <a:off x="7277100" y="2438400"/>
            <a:ext cx="3198813" cy="2806700"/>
          </a:xfrm>
        </p:spPr>
        <p:txBody>
          <a:bodyPr/>
          <a:lstStyle>
            <a:lvl1pPr marL="0" indent="0" algn="ctr">
              <a:buNone/>
              <a:defRPr b="0" i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5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587375" y="2527300"/>
            <a:ext cx="5432425" cy="3429825"/>
          </a:xfrm>
        </p:spPr>
        <p:txBody>
          <a:bodyPr>
            <a:normAutofit/>
          </a:bodyPr>
          <a:lstStyle>
            <a:lvl1pPr marL="457200" indent="-457200">
              <a:lnSpc>
                <a:spcPct val="150000"/>
              </a:lnSpc>
              <a:buFont typeface="Arial" charset="0"/>
              <a:buChar char="•"/>
              <a:defRPr sz="2000" b="1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/>
            <a:r>
              <a:rPr lang="en-US" dirty="0" smtClean="0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16039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Reverse">
    <p:bg>
      <p:bgPr>
        <a:solidFill>
          <a:srgbClr val="78CD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87375" y="1962974"/>
            <a:ext cx="5432425" cy="419101"/>
          </a:xfrm>
        </p:spPr>
        <p:txBody>
          <a:bodyPr>
            <a:norm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AD6B8A40-B8F2-9949-9F19-59944D82278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87696" y="558800"/>
            <a:ext cx="10766104" cy="558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87375" y="1212217"/>
            <a:ext cx="10766425" cy="44926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</a:t>
            </a:r>
            <a:r>
              <a:rPr lang="en-US" smtClean="0"/>
              <a:t>edit subtitle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0" y="6501005"/>
            <a:ext cx="68793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587375" y="2527300"/>
            <a:ext cx="5432425" cy="3429825"/>
          </a:xfrm>
        </p:spPr>
        <p:txBody>
          <a:bodyPr>
            <a:normAutofit/>
          </a:bodyPr>
          <a:lstStyle>
            <a:lvl1pPr marL="457200" indent="-457200">
              <a:lnSpc>
                <a:spcPct val="150000"/>
              </a:lnSpc>
              <a:buFont typeface="Arial" charset="0"/>
              <a:buChar char="•"/>
              <a:defRPr sz="2000" b="1" i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/>
            <a:r>
              <a:rPr lang="en-US" dirty="0" smtClean="0"/>
              <a:t>Click to edit text styles</a:t>
            </a:r>
          </a:p>
        </p:txBody>
      </p:sp>
      <p:sp>
        <p:nvSpPr>
          <p:cNvPr id="14" name="Content Placeholder 17"/>
          <p:cNvSpPr>
            <a:spLocks noGrp="1"/>
          </p:cNvSpPr>
          <p:nvPr>
            <p:ph sz="quarter" idx="10" hasCustomPrompt="1"/>
          </p:nvPr>
        </p:nvSpPr>
        <p:spPr>
          <a:xfrm>
            <a:off x="6413500" y="1962973"/>
            <a:ext cx="5016500" cy="3994151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Picture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7696" y="479425"/>
            <a:ext cx="10766104" cy="968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7696" y="1825625"/>
            <a:ext cx="1076610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838200" y="627287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>
                <a:solidFill>
                  <a:schemeClr val="bg1">
                    <a:lumMod val="6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638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64" r:id="rId5"/>
    <p:sldLayoutId id="2147483665" r:id="rId6"/>
    <p:sldLayoutId id="2147483666" r:id="rId7"/>
    <p:sldLayoutId id="2147483652" r:id="rId8"/>
    <p:sldLayoutId id="2147483662" r:id="rId9"/>
    <p:sldLayoutId id="2147483660" r:id="rId10"/>
    <p:sldLayoutId id="2147483653" r:id="rId11"/>
    <p:sldLayoutId id="2147483654" r:id="rId12"/>
    <p:sldLayoutId id="2147483669" r:id="rId13"/>
    <p:sldLayoutId id="2147483655" r:id="rId14"/>
    <p:sldLayoutId id="2147483656" r:id="rId15"/>
    <p:sldLayoutId id="2147483657" r:id="rId16"/>
    <p:sldLayoutId id="2147483667" r:id="rId17"/>
    <p:sldLayoutId id="2147483658" r:id="rId18"/>
    <p:sldLayoutId id="2147483663" r:id="rId19"/>
    <p:sldLayoutId id="2147483659" r:id="rId20"/>
    <p:sldLayoutId id="2147483668" r:id="rId21"/>
    <p:sldLayoutId id="2147483670" r:id="rId2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78CDD1"/>
          </a:solidFill>
          <a:latin typeface="Source Sans Pro Light" charset="0"/>
          <a:ea typeface="Source Sans Pro Light" charset="0"/>
          <a:cs typeface="Source Sans Pro Light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0" i="0" kern="1200">
          <a:solidFill>
            <a:schemeClr val="tx1"/>
          </a:solidFill>
          <a:latin typeface="Source Sans Pro Light" charset="0"/>
          <a:ea typeface="Source Sans Pro Light" charset="0"/>
          <a:cs typeface="Source Sans Pro Light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tx1"/>
          </a:solidFill>
          <a:latin typeface="Source Sans Pro Light" charset="0"/>
          <a:ea typeface="Source Sans Pro Light" charset="0"/>
          <a:cs typeface="Source Sans Pro Light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Source Sans Pro Light" charset="0"/>
          <a:ea typeface="Source Sans Pro Light" charset="0"/>
          <a:cs typeface="Source Sans Pro Light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Source Sans Pro Light" charset="0"/>
          <a:ea typeface="Source Sans Pro Light" charset="0"/>
          <a:cs typeface="Source Sans Pro Light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Source Sans Pro Light" charset="0"/>
          <a:ea typeface="Source Sans Pro Light" charset="0"/>
          <a:cs typeface="Source Sans Pro Light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30589"/>
            <a:ext cx="12569151" cy="529372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1846" y="2020639"/>
            <a:ext cx="5500255" cy="1598036"/>
          </a:xfrm>
        </p:spPr>
        <p:txBody>
          <a:bodyPr>
            <a:normAutofit/>
          </a:bodyPr>
          <a:lstStyle/>
          <a:p>
            <a:r>
              <a:rPr lang="en-US" dirty="0" smtClean="0"/>
              <a:t>3GPP PCG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847" y="3838766"/>
            <a:ext cx="4203034" cy="1655762"/>
          </a:xfrm>
        </p:spPr>
        <p:txBody>
          <a:bodyPr>
            <a:normAutofit/>
          </a:bodyPr>
          <a:lstStyle/>
          <a:p>
            <a:endParaRPr lang="en-US" sz="3600" dirty="0" smtClean="0">
              <a:solidFill>
                <a:srgbClr val="5C6670"/>
              </a:solidFill>
              <a:latin typeface="Source Sans Pro Light"/>
              <a:ea typeface="Century Gothic" charset="0"/>
              <a:cs typeface="Source Sans Pro Light"/>
            </a:endParaRPr>
          </a:p>
          <a:p>
            <a:r>
              <a:rPr lang="en-US" sz="3600" dirty="0" smtClean="0">
                <a:solidFill>
                  <a:srgbClr val="5C6670"/>
                </a:solidFill>
                <a:latin typeface="Source Sans Pro Light"/>
                <a:ea typeface="Century Gothic" charset="0"/>
                <a:cs typeface="Source Sans Pro Light"/>
              </a:rPr>
              <a:t>October 2, 2019</a:t>
            </a:r>
            <a:endParaRPr lang="en-US" sz="3600" dirty="0">
              <a:solidFill>
                <a:srgbClr val="5C6670"/>
              </a:solidFill>
              <a:latin typeface="Source Sans Pro Light"/>
              <a:ea typeface="Century Gothic" charset="0"/>
              <a:cs typeface="Source Sans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31096231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B8A40-B8F2-9949-9F19-59944D82278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87696" y="558800"/>
            <a:ext cx="10766104" cy="558800"/>
          </a:xfrm>
        </p:spPr>
        <p:txBody>
          <a:bodyPr>
            <a:noAutofit/>
          </a:bodyPr>
          <a:lstStyle/>
          <a:p>
            <a:r>
              <a:rPr lang="en-US" dirty="0">
                <a:latin typeface="Source Sans Pro Light"/>
                <a:ea typeface="Century Gothic" charset="0"/>
                <a:cs typeface="Source Sans Pro Light"/>
              </a:rPr>
              <a:t>CTIA Represents the U.S. Wireless Industry</a:t>
            </a:r>
            <a:endParaRPr lang="en-US" dirty="0"/>
          </a:p>
        </p:txBody>
      </p:sp>
      <p:sp>
        <p:nvSpPr>
          <p:cNvPr id="16" name="Content Placeholder 1"/>
          <p:cNvSpPr txBox="1">
            <a:spLocks/>
          </p:cNvSpPr>
          <p:nvPr/>
        </p:nvSpPr>
        <p:spPr>
          <a:xfrm>
            <a:off x="587696" y="1682750"/>
            <a:ext cx="5178425" cy="16637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b="0" i="0" kern="1200">
                <a:solidFill>
                  <a:schemeClr val="tx1"/>
                </a:solidFill>
                <a:latin typeface="Source Sans Pro Light" charset="0"/>
                <a:ea typeface="Source Sans Pro Light" charset="0"/>
                <a:cs typeface="Source Sans Pro Light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b="0" i="0" kern="1200">
                <a:solidFill>
                  <a:schemeClr val="tx1"/>
                </a:solidFill>
                <a:latin typeface="Source Sans Pro Light" charset="0"/>
                <a:ea typeface="Source Sans Pro Light" charset="0"/>
                <a:cs typeface="Source Sans Pro Light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chemeClr val="tx1"/>
                </a:solidFill>
                <a:latin typeface="Source Sans Pro Light" charset="0"/>
                <a:ea typeface="Source Sans Pro Light" charset="0"/>
                <a:cs typeface="Source Sans Pro Light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Source Sans Pro Light" charset="0"/>
                <a:ea typeface="Source Sans Pro Light" charset="0"/>
                <a:cs typeface="Source Sans Pro Light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Source Sans Pro Light" charset="0"/>
                <a:ea typeface="Source Sans Pro Light" charset="0"/>
                <a:cs typeface="Source Sans Pro Light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dirty="0">
                <a:solidFill>
                  <a:srgbClr val="212121"/>
                </a:solidFill>
              </a:rPr>
              <a:t>CTIA is an international nonprofit membership organization that has represented the wireless communications industry since 1984.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dirty="0">
                <a:solidFill>
                  <a:srgbClr val="212121"/>
                </a:solidFill>
              </a:rPr>
              <a:t>Our members include:</a:t>
            </a:r>
          </a:p>
        </p:txBody>
      </p:sp>
      <p:sp>
        <p:nvSpPr>
          <p:cNvPr id="17" name="Content Placeholder 6"/>
          <p:cNvSpPr txBox="1">
            <a:spLocks/>
          </p:cNvSpPr>
          <p:nvPr/>
        </p:nvSpPr>
        <p:spPr>
          <a:xfrm>
            <a:off x="1219521" y="3346450"/>
            <a:ext cx="4800600" cy="24003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b="0" i="0" kern="1200">
                <a:solidFill>
                  <a:schemeClr val="tx1"/>
                </a:solidFill>
                <a:latin typeface="Source Sans Pro Light" charset="0"/>
                <a:ea typeface="Source Sans Pro Light" charset="0"/>
                <a:cs typeface="Source Sans Pro Light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b="0" i="0" kern="1200">
                <a:solidFill>
                  <a:schemeClr val="tx1"/>
                </a:solidFill>
                <a:latin typeface="Source Sans Pro Light" charset="0"/>
                <a:ea typeface="Source Sans Pro Light" charset="0"/>
                <a:cs typeface="Source Sans Pro Light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b="0" i="0" kern="1200">
                <a:solidFill>
                  <a:schemeClr val="tx1"/>
                </a:solidFill>
                <a:latin typeface="Source Sans Pro Light" charset="0"/>
                <a:ea typeface="Source Sans Pro Light" charset="0"/>
                <a:cs typeface="Source Sans Pro Light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Source Sans Pro Light" charset="0"/>
                <a:ea typeface="Source Sans Pro Light" charset="0"/>
                <a:cs typeface="Source Sans Pro Light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Source Sans Pro Light" charset="0"/>
                <a:ea typeface="Source Sans Pro Light" charset="0"/>
                <a:cs typeface="Source Sans Pro Light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78CDD1"/>
                </a:solidFill>
                <a:latin typeface="Source Sans Pro" charset="0"/>
                <a:ea typeface="Source Sans Pro" charset="0"/>
                <a:cs typeface="Source Sans Pro" charset="0"/>
              </a:rPr>
              <a:t>Wireless carriers</a:t>
            </a:r>
          </a:p>
          <a:p>
            <a:endParaRPr lang="en-US" b="1" dirty="0">
              <a:solidFill>
                <a:srgbClr val="78CDD1"/>
              </a:solidFill>
              <a:latin typeface="Source Sans Pro" charset="0"/>
              <a:ea typeface="Source Sans Pro" charset="0"/>
              <a:cs typeface="Source Sans Pro" charset="0"/>
            </a:endParaRPr>
          </a:p>
          <a:p>
            <a:r>
              <a:rPr lang="en-US" b="1" dirty="0">
                <a:solidFill>
                  <a:srgbClr val="78CDD1"/>
                </a:solidFill>
                <a:latin typeface="Source Sans Pro" charset="0"/>
                <a:ea typeface="Source Sans Pro" charset="0"/>
                <a:cs typeface="Source Sans Pro" charset="0"/>
              </a:rPr>
              <a:t>Device manufacturers</a:t>
            </a:r>
          </a:p>
          <a:p>
            <a:endParaRPr lang="en-US" b="1" dirty="0">
              <a:solidFill>
                <a:srgbClr val="78CDD1"/>
              </a:solidFill>
              <a:latin typeface="Source Sans Pro" charset="0"/>
              <a:ea typeface="Source Sans Pro" charset="0"/>
              <a:cs typeface="Source Sans Pro" charset="0"/>
            </a:endParaRPr>
          </a:p>
          <a:p>
            <a:r>
              <a:rPr lang="en-US" b="1" dirty="0">
                <a:solidFill>
                  <a:srgbClr val="78CDD1"/>
                </a:solidFill>
                <a:latin typeface="Source Sans Pro" charset="0"/>
                <a:ea typeface="Source Sans Pro" charset="0"/>
                <a:cs typeface="Source Sans Pro" charset="0"/>
              </a:rPr>
              <a:t>Suppliers</a:t>
            </a:r>
          </a:p>
          <a:p>
            <a:endParaRPr lang="en-US" b="1" dirty="0">
              <a:solidFill>
                <a:srgbClr val="78CDD1"/>
              </a:solidFill>
              <a:latin typeface="Source Sans Pro" charset="0"/>
              <a:ea typeface="Source Sans Pro" charset="0"/>
              <a:cs typeface="Source Sans Pro" charset="0"/>
            </a:endParaRPr>
          </a:p>
          <a:p>
            <a:r>
              <a:rPr lang="en-US" b="1" dirty="0" smtClean="0">
                <a:solidFill>
                  <a:srgbClr val="78CDD1"/>
                </a:solidFill>
                <a:latin typeface="Source Sans Pro" charset="0"/>
                <a:ea typeface="Source Sans Pro" charset="0"/>
                <a:cs typeface="Source Sans Pro" charset="0"/>
              </a:rPr>
              <a:t>Connected life </a:t>
            </a:r>
            <a:r>
              <a:rPr lang="en-US" b="1" dirty="0">
                <a:solidFill>
                  <a:srgbClr val="78CDD1"/>
                </a:solidFill>
                <a:latin typeface="Source Sans Pro" charset="0"/>
                <a:ea typeface="Source Sans Pro" charset="0"/>
                <a:cs typeface="Source Sans Pro" charset="0"/>
              </a:rPr>
              <a:t>companies</a:t>
            </a:r>
          </a:p>
          <a:p>
            <a:endParaRPr lang="en-US" b="1" dirty="0">
              <a:solidFill>
                <a:srgbClr val="78CDD1"/>
              </a:solidFill>
              <a:latin typeface="Source Sans Pro SemiBold" charset="0"/>
              <a:ea typeface="Source Sans Pro SemiBold" charset="0"/>
              <a:cs typeface="Source Sans Pro Semi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817BBD-A7A0-644E-9A07-9A8468FC99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6121" y="1877117"/>
            <a:ext cx="6037654" cy="339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9847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Areas of Focus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4031" y="1519887"/>
            <a:ext cx="3111468" cy="4389726"/>
          </a:xfrm>
        </p:spPr>
        <p:txBody>
          <a:bodyPr/>
          <a:lstStyle/>
          <a:p>
            <a:r>
              <a:rPr lang="en-US" dirty="0" smtClean="0"/>
              <a:t>Spectrum</a:t>
            </a:r>
          </a:p>
          <a:p>
            <a:r>
              <a:rPr lang="en-US" dirty="0" err="1" smtClean="0"/>
              <a:t>Robocalls</a:t>
            </a:r>
            <a:endParaRPr lang="en-US" dirty="0" smtClean="0"/>
          </a:p>
          <a:p>
            <a:r>
              <a:rPr lang="en-US" dirty="0" smtClean="0"/>
              <a:t>Privacy</a:t>
            </a:r>
          </a:p>
          <a:p>
            <a:r>
              <a:rPr lang="en-US" dirty="0" smtClean="0"/>
              <a:t>Public Safety</a:t>
            </a:r>
          </a:p>
          <a:p>
            <a:r>
              <a:rPr lang="en-US" dirty="0" smtClean="0"/>
              <a:t>Cybersecurity</a:t>
            </a:r>
          </a:p>
          <a:p>
            <a:r>
              <a:rPr lang="en-US" dirty="0" smtClean="0"/>
              <a:t>Infrastructure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B8A40-B8F2-9949-9F19-59944D822781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1394031" y="4709284"/>
            <a:ext cx="2936175" cy="1200329"/>
            <a:chOff x="645225" y="5014516"/>
            <a:chExt cx="2936175" cy="1200329"/>
          </a:xfrm>
        </p:grpSpPr>
        <p:sp>
          <p:nvSpPr>
            <p:cNvPr id="7" name="Rectangle 6"/>
            <p:cNvSpPr/>
            <p:nvPr/>
          </p:nvSpPr>
          <p:spPr>
            <a:xfrm>
              <a:off x="645225" y="5014516"/>
              <a:ext cx="2936175" cy="120032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60200" y="5014516"/>
              <a:ext cx="2821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400" dirty="0" smtClean="0">
                  <a:latin typeface="+mj-lt"/>
                </a:rPr>
                <a:t>Certification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400" dirty="0" smtClean="0">
                  <a:latin typeface="+mj-lt"/>
                </a:rPr>
                <a:t>Messaging</a:t>
              </a:r>
              <a:endParaRPr lang="en-US" sz="2400" dirty="0">
                <a:latin typeface="+mj-lt"/>
              </a:endParaRP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688" y="1400692"/>
            <a:ext cx="3760206" cy="3753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3775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48FAB-ACBD-E14B-9F4D-B947D4DBE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Source Sans Pro Light"/>
                <a:ea typeface="Century Gothic" charset="0"/>
                <a:cs typeface="Source Sans Pro Light"/>
              </a:rPr>
              <a:t>CTIA a</a:t>
            </a:r>
            <a:r>
              <a:rPr lang="en-US" dirty="0" smtClean="0">
                <a:latin typeface="Source Sans Pro Light"/>
                <a:ea typeface="Century Gothic" charset="0"/>
                <a:cs typeface="Source Sans Pro Light"/>
              </a:rPr>
              <a:t>lso tracks wireless metrics… from devices…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2FD0E3-A4E7-0240-849C-EC5967B97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B8A40-B8F2-9949-9F19-59944D822781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95241F8-4AD1-E347-9081-BE398B93C5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946" y="1516334"/>
            <a:ext cx="8479604" cy="4396832"/>
          </a:xfrm>
          <a:prstGeom prst="rect">
            <a:avLst/>
          </a:prstGeom>
        </p:spPr>
      </p:pic>
      <p:sp>
        <p:nvSpPr>
          <p:cNvPr id="5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87375" y="1121948"/>
            <a:ext cx="10766425" cy="449263"/>
          </a:xfrm>
        </p:spPr>
        <p:txBody>
          <a:bodyPr/>
          <a:lstStyle/>
          <a:p>
            <a:pPr algn="ctr"/>
            <a:r>
              <a:rPr lang="en-US" dirty="0" smtClean="0"/>
              <a:t>Americans connected 421.7 million devices in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470057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48FAB-ACBD-E14B-9F4D-B947D4DBE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… to traffic, investment, and …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2FD0E3-A4E7-0240-849C-EC5967B97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B8A40-B8F2-9949-9F19-59944D822781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D71A49-3887-CD44-A4F6-FE1B33C39B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856" y="1407560"/>
            <a:ext cx="7100287" cy="5045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82852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48FAB-ACBD-E14B-9F4D-B947D4DBE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… deployment of network facilities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2FD0E3-A4E7-0240-849C-EC5967B97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B8A40-B8F2-9949-9F19-59944D822781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2" y="1326366"/>
            <a:ext cx="7168134" cy="454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9621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6626" y="1485305"/>
            <a:ext cx="8646893" cy="4754345"/>
          </a:xfrm>
          <a:prstGeom prst="rect">
            <a:avLst/>
          </a:prstGeom>
          <a:effectLst>
            <a:outerShdw blurRad="50800" dist="101600" dir="5400000" algn="tl" rotWithShape="0">
              <a:prstClr val="black">
                <a:alpha val="14000"/>
              </a:prstClr>
            </a:outerShdw>
          </a:effectLst>
        </p:spPr>
      </p:pic>
      <p:sp>
        <p:nvSpPr>
          <p:cNvPr id="34" name="TextBox 33"/>
          <p:cNvSpPr txBox="1"/>
          <p:nvPr/>
        </p:nvSpPr>
        <p:spPr>
          <a:xfrm>
            <a:off x="587696" y="496924"/>
            <a:ext cx="10869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78CDD1"/>
                </a:solidFill>
                <a:latin typeface="Source Sans Pro Light"/>
                <a:ea typeface="Century Gothic" charset="0"/>
                <a:cs typeface="Source Sans Pro Light"/>
              </a:rPr>
              <a:t>As providers bring 5G to U.S. communities…</a:t>
            </a:r>
            <a:endParaRPr lang="en-US" sz="4000" dirty="0">
              <a:solidFill>
                <a:srgbClr val="78CDD1"/>
              </a:solidFill>
              <a:latin typeface="Source Sans Pro Light"/>
              <a:ea typeface="Century Gothic" charset="0"/>
              <a:cs typeface="Source Sans Pro Light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0" y="6501005"/>
            <a:ext cx="687930" cy="0"/>
          </a:xfrm>
          <a:prstGeom prst="line">
            <a:avLst/>
          </a:prstGeom>
          <a:ln>
            <a:solidFill>
              <a:srgbClr val="A6A6A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829827" y="6302649"/>
            <a:ext cx="2280174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latin typeface="Source Sans Pro"/>
                <a:ea typeface="Avenir Book" charset="0"/>
                <a:cs typeface="Source Sans Pro"/>
              </a:rPr>
              <a:t>7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Source Sans Pro"/>
              <a:ea typeface="Avenir Book" charset="0"/>
              <a:cs typeface="Source Sans Pro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772252" y="2188760"/>
            <a:ext cx="28387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 smtClean="0">
                <a:solidFill>
                  <a:srgbClr val="212121"/>
                </a:solidFill>
                <a:latin typeface="Source Sans Pro"/>
                <a:ea typeface="Avenir Heavy" charset="0"/>
                <a:cs typeface="Source Sans Pro"/>
              </a:rPr>
              <a:t>92</a:t>
            </a:r>
            <a:endParaRPr lang="en-US" sz="6600" b="1" dirty="0">
              <a:solidFill>
                <a:srgbClr val="212121"/>
              </a:solidFill>
              <a:latin typeface="Source Sans Pro"/>
              <a:cs typeface="Source Sans Pro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7772252" y="3317504"/>
            <a:ext cx="33462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212121"/>
                </a:solidFill>
                <a:latin typeface="Source Sans Pro Light" charset="0"/>
                <a:ea typeface="Source Sans Pro Light" charset="0"/>
                <a:cs typeface="Source Sans Pro Light" charset="0"/>
              </a:rPr>
              <a:t>5G deployments by end of 2019</a:t>
            </a:r>
            <a:endParaRPr lang="en-US" sz="3200" dirty="0">
              <a:solidFill>
                <a:srgbClr val="212121"/>
              </a:solidFill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7912465" y="3303085"/>
            <a:ext cx="2605115" cy="0"/>
          </a:xfrm>
          <a:prstGeom prst="line">
            <a:avLst/>
          </a:prstGeom>
          <a:ln w="25400" cap="rnd"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utoShape 1239"/>
          <p:cNvSpPr>
            <a:spLocks noChangeAspect="1" noChangeArrowheads="1"/>
          </p:cNvSpPr>
          <p:nvPr/>
        </p:nvSpPr>
        <p:spPr bwMode="auto">
          <a:xfrm>
            <a:off x="5725279" y="4006057"/>
            <a:ext cx="139120" cy="126793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12" name="AutoShape 1239"/>
          <p:cNvSpPr>
            <a:spLocks noChangeAspect="1" noChangeArrowheads="1"/>
          </p:cNvSpPr>
          <p:nvPr/>
        </p:nvSpPr>
        <p:spPr bwMode="auto">
          <a:xfrm>
            <a:off x="5008819" y="3287386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13" name="AutoShape 1239"/>
          <p:cNvSpPr>
            <a:spLocks noChangeAspect="1" noChangeArrowheads="1"/>
          </p:cNvSpPr>
          <p:nvPr/>
        </p:nvSpPr>
        <p:spPr bwMode="auto">
          <a:xfrm>
            <a:off x="5744506" y="4006058"/>
            <a:ext cx="139120" cy="126793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14" name="AutoShape 1239"/>
          <p:cNvSpPr>
            <a:spLocks noChangeAspect="1" noChangeArrowheads="1"/>
          </p:cNvSpPr>
          <p:nvPr/>
        </p:nvSpPr>
        <p:spPr bwMode="auto">
          <a:xfrm>
            <a:off x="5784611" y="4000739"/>
            <a:ext cx="139120" cy="126793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15" name="AutoShape 1239"/>
          <p:cNvSpPr>
            <a:spLocks noChangeAspect="1" noChangeArrowheads="1"/>
          </p:cNvSpPr>
          <p:nvPr/>
        </p:nvSpPr>
        <p:spPr bwMode="auto">
          <a:xfrm>
            <a:off x="5262500" y="3492884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16" name="AutoShape 1239"/>
          <p:cNvSpPr>
            <a:spLocks noChangeAspect="1" noChangeArrowheads="1"/>
          </p:cNvSpPr>
          <p:nvPr/>
        </p:nvSpPr>
        <p:spPr bwMode="auto">
          <a:xfrm>
            <a:off x="5031934" y="3296756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18" name="AutoShape 1239"/>
          <p:cNvSpPr>
            <a:spLocks noChangeAspect="1" noChangeArrowheads="1"/>
          </p:cNvSpPr>
          <p:nvPr/>
        </p:nvSpPr>
        <p:spPr bwMode="auto">
          <a:xfrm>
            <a:off x="5327142" y="3492883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19" name="AutoShape 1239"/>
          <p:cNvSpPr>
            <a:spLocks noChangeAspect="1" noChangeArrowheads="1"/>
          </p:cNvSpPr>
          <p:nvPr/>
        </p:nvSpPr>
        <p:spPr bwMode="auto">
          <a:xfrm>
            <a:off x="4258410" y="3610713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20" name="AutoShape 1239"/>
          <p:cNvSpPr>
            <a:spLocks noChangeAspect="1" noChangeArrowheads="1"/>
          </p:cNvSpPr>
          <p:nvPr/>
        </p:nvSpPr>
        <p:spPr bwMode="auto">
          <a:xfrm>
            <a:off x="5536217" y="3228471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21" name="AutoShape 1239"/>
          <p:cNvSpPr>
            <a:spLocks noChangeAspect="1" noChangeArrowheads="1"/>
          </p:cNvSpPr>
          <p:nvPr/>
        </p:nvSpPr>
        <p:spPr bwMode="auto">
          <a:xfrm>
            <a:off x="4387695" y="4470924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22" name="AutoShape 1239"/>
          <p:cNvSpPr>
            <a:spLocks noChangeAspect="1" noChangeArrowheads="1"/>
          </p:cNvSpPr>
          <p:nvPr/>
        </p:nvSpPr>
        <p:spPr bwMode="auto">
          <a:xfrm>
            <a:off x="4066280" y="4226059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23" name="AutoShape 1239"/>
          <p:cNvSpPr>
            <a:spLocks noChangeAspect="1" noChangeArrowheads="1"/>
          </p:cNvSpPr>
          <p:nvPr/>
        </p:nvSpPr>
        <p:spPr bwMode="auto">
          <a:xfrm>
            <a:off x="4089395" y="4226058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24" name="AutoShape 1239"/>
          <p:cNvSpPr>
            <a:spLocks noChangeAspect="1" noChangeArrowheads="1"/>
          </p:cNvSpPr>
          <p:nvPr/>
        </p:nvSpPr>
        <p:spPr bwMode="auto">
          <a:xfrm>
            <a:off x="4130922" y="4434323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25" name="AutoShape 1239"/>
          <p:cNvSpPr>
            <a:spLocks noChangeAspect="1" noChangeArrowheads="1"/>
          </p:cNvSpPr>
          <p:nvPr/>
        </p:nvSpPr>
        <p:spPr bwMode="auto">
          <a:xfrm>
            <a:off x="4001637" y="4565000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26" name="AutoShape 1239"/>
          <p:cNvSpPr>
            <a:spLocks noChangeAspect="1" noChangeArrowheads="1"/>
          </p:cNvSpPr>
          <p:nvPr/>
        </p:nvSpPr>
        <p:spPr bwMode="auto">
          <a:xfrm>
            <a:off x="5133215" y="4454125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27" name="AutoShape 1239"/>
          <p:cNvSpPr>
            <a:spLocks noChangeAspect="1" noChangeArrowheads="1"/>
          </p:cNvSpPr>
          <p:nvPr/>
        </p:nvSpPr>
        <p:spPr bwMode="auto">
          <a:xfrm>
            <a:off x="2976078" y="3569927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28" name="AutoShape 1239"/>
          <p:cNvSpPr>
            <a:spLocks noChangeAspect="1" noChangeArrowheads="1"/>
          </p:cNvSpPr>
          <p:nvPr/>
        </p:nvSpPr>
        <p:spPr bwMode="auto">
          <a:xfrm>
            <a:off x="5416709" y="3618793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29" name="AutoShape 1239"/>
          <p:cNvSpPr>
            <a:spLocks noChangeAspect="1" noChangeArrowheads="1"/>
          </p:cNvSpPr>
          <p:nvPr/>
        </p:nvSpPr>
        <p:spPr bwMode="auto">
          <a:xfrm>
            <a:off x="1680477" y="3669627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30" name="AutoShape 1239"/>
          <p:cNvSpPr>
            <a:spLocks noChangeAspect="1" noChangeArrowheads="1"/>
          </p:cNvSpPr>
          <p:nvPr/>
        </p:nvSpPr>
        <p:spPr bwMode="auto">
          <a:xfrm>
            <a:off x="1506140" y="4015022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31" name="AutoShape 1239"/>
          <p:cNvSpPr>
            <a:spLocks noChangeAspect="1" noChangeArrowheads="1"/>
          </p:cNvSpPr>
          <p:nvPr/>
        </p:nvSpPr>
        <p:spPr bwMode="auto">
          <a:xfrm>
            <a:off x="1289301" y="3941824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32" name="AutoShape 1239"/>
          <p:cNvSpPr>
            <a:spLocks noChangeAspect="1" noChangeArrowheads="1"/>
          </p:cNvSpPr>
          <p:nvPr/>
        </p:nvSpPr>
        <p:spPr bwMode="auto">
          <a:xfrm>
            <a:off x="1329406" y="3956107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37" name="AutoShape 1239"/>
          <p:cNvSpPr>
            <a:spLocks noChangeAspect="1" noChangeArrowheads="1"/>
          </p:cNvSpPr>
          <p:nvPr/>
        </p:nvSpPr>
        <p:spPr bwMode="auto">
          <a:xfrm>
            <a:off x="1326200" y="3910112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38" name="AutoShape 1239"/>
          <p:cNvSpPr>
            <a:spLocks noChangeAspect="1" noChangeArrowheads="1"/>
          </p:cNvSpPr>
          <p:nvPr/>
        </p:nvSpPr>
        <p:spPr bwMode="auto">
          <a:xfrm>
            <a:off x="991870" y="3665330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39" name="AutoShape 1239"/>
          <p:cNvSpPr>
            <a:spLocks noChangeAspect="1" noChangeArrowheads="1"/>
          </p:cNvSpPr>
          <p:nvPr/>
        </p:nvSpPr>
        <p:spPr bwMode="auto">
          <a:xfrm>
            <a:off x="903392" y="3596193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43" name="AutoShape 1239"/>
          <p:cNvSpPr>
            <a:spLocks noChangeAspect="1" noChangeArrowheads="1"/>
          </p:cNvSpPr>
          <p:nvPr/>
        </p:nvSpPr>
        <p:spPr bwMode="auto">
          <a:xfrm>
            <a:off x="1097319" y="3580006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44" name="AutoShape 1239"/>
          <p:cNvSpPr>
            <a:spLocks noChangeAspect="1" noChangeArrowheads="1"/>
          </p:cNvSpPr>
          <p:nvPr/>
        </p:nvSpPr>
        <p:spPr bwMode="auto">
          <a:xfrm>
            <a:off x="4452336" y="4461173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45" name="AutoShape 1239"/>
          <p:cNvSpPr>
            <a:spLocks noChangeAspect="1" noChangeArrowheads="1"/>
          </p:cNvSpPr>
          <p:nvPr/>
        </p:nvSpPr>
        <p:spPr bwMode="auto">
          <a:xfrm>
            <a:off x="4452337" y="4494619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46" name="AutoShape 1239"/>
          <p:cNvSpPr>
            <a:spLocks noChangeAspect="1" noChangeArrowheads="1"/>
          </p:cNvSpPr>
          <p:nvPr/>
        </p:nvSpPr>
        <p:spPr bwMode="auto">
          <a:xfrm>
            <a:off x="5291903" y="3434010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47" name="AutoShape 1239"/>
          <p:cNvSpPr>
            <a:spLocks noChangeAspect="1" noChangeArrowheads="1"/>
          </p:cNvSpPr>
          <p:nvPr/>
        </p:nvSpPr>
        <p:spPr bwMode="auto">
          <a:xfrm>
            <a:off x="1722332" y="3701126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48" name="AutoShape 1239"/>
          <p:cNvSpPr>
            <a:spLocks noChangeAspect="1" noChangeArrowheads="1"/>
          </p:cNvSpPr>
          <p:nvPr/>
        </p:nvSpPr>
        <p:spPr bwMode="auto">
          <a:xfrm>
            <a:off x="1335813" y="3890618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49" name="AutoShape 1239"/>
          <p:cNvSpPr>
            <a:spLocks noChangeAspect="1" noChangeArrowheads="1"/>
          </p:cNvSpPr>
          <p:nvPr/>
        </p:nvSpPr>
        <p:spPr bwMode="auto">
          <a:xfrm>
            <a:off x="8449185" y="4612448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50" name="AutoShape 1239"/>
          <p:cNvSpPr>
            <a:spLocks noChangeAspect="1" noChangeArrowheads="1"/>
          </p:cNvSpPr>
          <p:nvPr/>
        </p:nvSpPr>
        <p:spPr bwMode="auto">
          <a:xfrm>
            <a:off x="6411128" y="4454124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51" name="AutoShape 1239"/>
          <p:cNvSpPr>
            <a:spLocks noChangeAspect="1" noChangeArrowheads="1"/>
          </p:cNvSpPr>
          <p:nvPr/>
        </p:nvSpPr>
        <p:spPr bwMode="auto">
          <a:xfrm>
            <a:off x="4012870" y="3950913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52" name="AutoShape 1239"/>
          <p:cNvSpPr>
            <a:spLocks noChangeAspect="1" noChangeArrowheads="1"/>
          </p:cNvSpPr>
          <p:nvPr/>
        </p:nvSpPr>
        <p:spPr bwMode="auto">
          <a:xfrm>
            <a:off x="5391626" y="3811962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53" name="AutoShape 1239"/>
          <p:cNvSpPr>
            <a:spLocks noChangeAspect="1" noChangeArrowheads="1"/>
          </p:cNvSpPr>
          <p:nvPr/>
        </p:nvSpPr>
        <p:spPr bwMode="auto">
          <a:xfrm>
            <a:off x="4260293" y="3022783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54" name="AutoShape 1239"/>
          <p:cNvSpPr>
            <a:spLocks noChangeAspect="1" noChangeArrowheads="1"/>
          </p:cNvSpPr>
          <p:nvPr/>
        </p:nvSpPr>
        <p:spPr bwMode="auto">
          <a:xfrm>
            <a:off x="5725279" y="3258589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55" name="AutoShape 1239"/>
          <p:cNvSpPr>
            <a:spLocks noChangeAspect="1" noChangeArrowheads="1"/>
          </p:cNvSpPr>
          <p:nvPr/>
        </p:nvSpPr>
        <p:spPr bwMode="auto">
          <a:xfrm>
            <a:off x="4131008" y="4257557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56" name="AutoShape 1239"/>
          <p:cNvSpPr>
            <a:spLocks noChangeAspect="1" noChangeArrowheads="1"/>
          </p:cNvSpPr>
          <p:nvPr/>
        </p:nvSpPr>
        <p:spPr bwMode="auto">
          <a:xfrm>
            <a:off x="4323051" y="3039034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57" name="AutoShape 1239"/>
          <p:cNvSpPr>
            <a:spLocks noChangeAspect="1" noChangeArrowheads="1"/>
          </p:cNvSpPr>
          <p:nvPr/>
        </p:nvSpPr>
        <p:spPr bwMode="auto">
          <a:xfrm>
            <a:off x="5270764" y="4344143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58" name="AutoShape 1239"/>
          <p:cNvSpPr>
            <a:spLocks noChangeAspect="1" noChangeArrowheads="1"/>
          </p:cNvSpPr>
          <p:nvPr/>
        </p:nvSpPr>
        <p:spPr bwMode="auto">
          <a:xfrm>
            <a:off x="6673504" y="3169557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59" name="AutoShape 1239"/>
          <p:cNvSpPr>
            <a:spLocks noChangeAspect="1" noChangeArrowheads="1"/>
          </p:cNvSpPr>
          <p:nvPr/>
        </p:nvSpPr>
        <p:spPr bwMode="auto">
          <a:xfrm>
            <a:off x="6619480" y="3156863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60" name="AutoShape 1239"/>
          <p:cNvSpPr>
            <a:spLocks noChangeAspect="1" noChangeArrowheads="1"/>
          </p:cNvSpPr>
          <p:nvPr/>
        </p:nvSpPr>
        <p:spPr bwMode="auto">
          <a:xfrm>
            <a:off x="6673504" y="3194128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61" name="AutoShape 1239"/>
          <p:cNvSpPr>
            <a:spLocks noChangeAspect="1" noChangeArrowheads="1"/>
          </p:cNvSpPr>
          <p:nvPr/>
        </p:nvSpPr>
        <p:spPr bwMode="auto">
          <a:xfrm>
            <a:off x="1973681" y="3986258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62" name="AutoShape 1239"/>
          <p:cNvSpPr>
            <a:spLocks noChangeAspect="1" noChangeArrowheads="1"/>
          </p:cNvSpPr>
          <p:nvPr/>
        </p:nvSpPr>
        <p:spPr bwMode="auto">
          <a:xfrm>
            <a:off x="2053488" y="4030997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63" name="AutoShape 1239"/>
          <p:cNvSpPr>
            <a:spLocks noChangeAspect="1" noChangeArrowheads="1"/>
          </p:cNvSpPr>
          <p:nvPr/>
        </p:nvSpPr>
        <p:spPr bwMode="auto">
          <a:xfrm>
            <a:off x="6272808" y="4316471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64" name="AutoShape 1239"/>
          <p:cNvSpPr>
            <a:spLocks noChangeAspect="1" noChangeArrowheads="1"/>
          </p:cNvSpPr>
          <p:nvPr/>
        </p:nvSpPr>
        <p:spPr bwMode="auto">
          <a:xfrm>
            <a:off x="6342979" y="3718200"/>
            <a:ext cx="98040" cy="89353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65" name="AutoShape 1239"/>
          <p:cNvSpPr>
            <a:spLocks noChangeAspect="1" noChangeArrowheads="1"/>
          </p:cNvSpPr>
          <p:nvPr/>
        </p:nvSpPr>
        <p:spPr bwMode="auto">
          <a:xfrm>
            <a:off x="6485054" y="3439135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66" name="AutoShape 1239"/>
          <p:cNvSpPr>
            <a:spLocks noChangeAspect="1" noChangeArrowheads="1"/>
          </p:cNvSpPr>
          <p:nvPr/>
        </p:nvSpPr>
        <p:spPr bwMode="auto">
          <a:xfrm>
            <a:off x="6427767" y="3475217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67" name="AutoShape 1239"/>
          <p:cNvSpPr>
            <a:spLocks noChangeAspect="1" noChangeArrowheads="1"/>
          </p:cNvSpPr>
          <p:nvPr/>
        </p:nvSpPr>
        <p:spPr bwMode="auto">
          <a:xfrm>
            <a:off x="6914059" y="3076299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68" name="AutoShape 1239"/>
          <p:cNvSpPr>
            <a:spLocks noChangeAspect="1" noChangeArrowheads="1"/>
          </p:cNvSpPr>
          <p:nvPr/>
        </p:nvSpPr>
        <p:spPr bwMode="auto">
          <a:xfrm>
            <a:off x="4030590" y="4367009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8582902" y="4565000"/>
            <a:ext cx="11931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Active 5G systems</a:t>
            </a:r>
            <a:endParaRPr lang="en-US" sz="900" dirty="0"/>
          </a:p>
        </p:txBody>
      </p:sp>
      <p:sp>
        <p:nvSpPr>
          <p:cNvPr id="70" name="AutoShape 1239"/>
          <p:cNvSpPr>
            <a:spLocks noChangeAspect="1" noChangeArrowheads="1"/>
          </p:cNvSpPr>
          <p:nvPr/>
        </p:nvSpPr>
        <p:spPr bwMode="auto">
          <a:xfrm>
            <a:off x="5764559" y="4059653"/>
            <a:ext cx="139120" cy="126793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71" name="AutoShape 1239"/>
          <p:cNvSpPr>
            <a:spLocks noChangeAspect="1" noChangeArrowheads="1"/>
          </p:cNvSpPr>
          <p:nvPr/>
        </p:nvSpPr>
        <p:spPr bwMode="auto">
          <a:xfrm>
            <a:off x="6622847" y="3201056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72" name="AutoShape 1239"/>
          <p:cNvSpPr>
            <a:spLocks noChangeAspect="1" noChangeArrowheads="1"/>
          </p:cNvSpPr>
          <p:nvPr/>
        </p:nvSpPr>
        <p:spPr bwMode="auto">
          <a:xfrm>
            <a:off x="5801539" y="4381326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  <p:sp>
        <p:nvSpPr>
          <p:cNvPr id="73" name="AutoShape 1239"/>
          <p:cNvSpPr>
            <a:spLocks noChangeAspect="1" noChangeArrowheads="1"/>
          </p:cNvSpPr>
          <p:nvPr/>
        </p:nvSpPr>
        <p:spPr bwMode="auto">
          <a:xfrm>
            <a:off x="1755646" y="3051728"/>
            <a:ext cx="129285" cy="117829"/>
          </a:xfrm>
          <a:prstGeom prst="star5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440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66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4D43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8200" y="6311900"/>
            <a:ext cx="2793828" cy="365125"/>
          </a:xfrm>
        </p:spPr>
        <p:txBody>
          <a:bodyPr/>
          <a:lstStyle/>
          <a:p>
            <a:fld id="{AD6B8A40-B8F2-9949-9F19-59944D82278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87696" y="754087"/>
            <a:ext cx="10766104" cy="558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Source Sans Pro Light"/>
                <a:ea typeface="Century Gothic" charset="0"/>
                <a:cs typeface="Source Sans Pro Light"/>
              </a:rPr>
              <a:t>… and build out tomorrow’s infrastructure</a:t>
            </a:r>
            <a:endParaRPr lang="en-US" dirty="0"/>
          </a:p>
        </p:txBody>
      </p:sp>
      <p:sp>
        <p:nvSpPr>
          <p:cNvPr id="100" name="Rectangle 99"/>
          <p:cNvSpPr/>
          <p:nvPr/>
        </p:nvSpPr>
        <p:spPr>
          <a:xfrm>
            <a:off x="975297" y="5718714"/>
            <a:ext cx="32998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212121"/>
                </a:solidFill>
                <a:latin typeface="Source Sans Pro Light" charset="0"/>
                <a:ea typeface="Source Sans Pro Light" charset="0"/>
                <a:cs typeface="Source Sans Pro Light" charset="0"/>
              </a:rPr>
              <a:t>Total towers (1983 – today)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975297" y="2424463"/>
            <a:ext cx="32998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ED6438"/>
                </a:solidFill>
                <a:latin typeface="Source Sans Pro SemiBold" charset="0"/>
                <a:ea typeface="Source Sans Pro SemiBold" charset="0"/>
                <a:cs typeface="Source Sans Pro SemiBold" charset="0"/>
              </a:rPr>
              <a:t>150K</a:t>
            </a:r>
          </a:p>
        </p:txBody>
      </p:sp>
      <p:sp>
        <p:nvSpPr>
          <p:cNvPr id="117" name="Rectangle 116"/>
          <p:cNvSpPr/>
          <p:nvPr/>
        </p:nvSpPr>
        <p:spPr>
          <a:xfrm>
            <a:off x="6612527" y="5718714"/>
            <a:ext cx="32998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212121"/>
                </a:solidFill>
                <a:latin typeface="Source Sans Pro Light" charset="0"/>
                <a:ea typeface="Source Sans Pro Light" charset="0"/>
                <a:cs typeface="Source Sans Pro Light" charset="0"/>
              </a:rPr>
              <a:t>Small cells by 2022</a:t>
            </a:r>
          </a:p>
        </p:txBody>
      </p:sp>
      <p:sp>
        <p:nvSpPr>
          <p:cNvPr id="118" name="Rectangle 117"/>
          <p:cNvSpPr/>
          <p:nvPr/>
        </p:nvSpPr>
        <p:spPr>
          <a:xfrm>
            <a:off x="6644699" y="1472775"/>
            <a:ext cx="32998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ED6438"/>
                </a:solidFill>
                <a:latin typeface="Source Sans Pro SemiBold" charset="0"/>
                <a:ea typeface="Source Sans Pro SemiBold" charset="0"/>
                <a:cs typeface="Source Sans Pro SemiBold" charset="0"/>
              </a:rPr>
              <a:t>Over 450K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971389" y="4700613"/>
            <a:ext cx="3303778" cy="732442"/>
            <a:chOff x="1716836" y="4948569"/>
            <a:chExt cx="3486054" cy="77285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95458" y="4948569"/>
              <a:ext cx="771566" cy="772852"/>
            </a:xfrm>
            <a:prstGeom prst="rect">
              <a:avLst/>
            </a:prstGeom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74080" y="4948569"/>
              <a:ext cx="771566" cy="772852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52702" y="4948569"/>
              <a:ext cx="771566" cy="772852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31324" y="4948569"/>
              <a:ext cx="771566" cy="772852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16836" y="4948569"/>
              <a:ext cx="771566" cy="772852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971389" y="3900384"/>
            <a:ext cx="3303778" cy="732442"/>
            <a:chOff x="1716836" y="4188319"/>
            <a:chExt cx="3486054" cy="772852"/>
          </a:xfrm>
        </p:grpSpPr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95458" y="4188319"/>
              <a:ext cx="771566" cy="772852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74080" y="4188319"/>
              <a:ext cx="771566" cy="772852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52702" y="4188319"/>
              <a:ext cx="771566" cy="772852"/>
            </a:xfrm>
            <a:prstGeom prst="rect">
              <a:avLst/>
            </a:prstGeom>
          </p:spPr>
        </p:pic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31324" y="4188319"/>
              <a:ext cx="771566" cy="772852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16836" y="4188319"/>
              <a:ext cx="771566" cy="772852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971389" y="3102182"/>
            <a:ext cx="3303778" cy="732442"/>
            <a:chOff x="1716836" y="3409166"/>
            <a:chExt cx="3486054" cy="772852"/>
          </a:xfrm>
        </p:grpSpPr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95458" y="3409166"/>
              <a:ext cx="771566" cy="772852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74080" y="3409166"/>
              <a:ext cx="771566" cy="772852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52702" y="3409166"/>
              <a:ext cx="771566" cy="772852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31324" y="3409166"/>
              <a:ext cx="771566" cy="772852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16836" y="3409166"/>
              <a:ext cx="771566" cy="772852"/>
            </a:xfrm>
            <a:prstGeom prst="rect">
              <a:avLst/>
            </a:prstGeom>
          </p:spPr>
        </p:pic>
      </p:grpSp>
      <p:grpSp>
        <p:nvGrpSpPr>
          <p:cNvPr id="76" name="Group 75"/>
          <p:cNvGrpSpPr/>
          <p:nvPr/>
        </p:nvGrpSpPr>
        <p:grpSpPr>
          <a:xfrm>
            <a:off x="5341989" y="4954058"/>
            <a:ext cx="3152114" cy="500632"/>
            <a:chOff x="7138308" y="5090980"/>
            <a:chExt cx="3152114" cy="500632"/>
          </a:xfrm>
        </p:grpSpPr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38308" y="5090980"/>
              <a:ext cx="538530" cy="500632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91704" y="5090980"/>
              <a:ext cx="538530" cy="500632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45100" y="5090980"/>
              <a:ext cx="538530" cy="500632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98496" y="5090980"/>
              <a:ext cx="538530" cy="500632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51892" y="5090980"/>
              <a:ext cx="538530" cy="500632"/>
            </a:xfrm>
            <a:prstGeom prst="rect">
              <a:avLst/>
            </a:prstGeom>
          </p:spPr>
        </p:pic>
      </p:grpSp>
      <p:grpSp>
        <p:nvGrpSpPr>
          <p:cNvPr id="82" name="Group 81"/>
          <p:cNvGrpSpPr/>
          <p:nvPr/>
        </p:nvGrpSpPr>
        <p:grpSpPr>
          <a:xfrm>
            <a:off x="5341989" y="4236392"/>
            <a:ext cx="3152114" cy="500632"/>
            <a:chOff x="7138308" y="5090980"/>
            <a:chExt cx="3152114" cy="500632"/>
          </a:xfrm>
        </p:grpSpPr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38308" y="5090980"/>
              <a:ext cx="538530" cy="500632"/>
            </a:xfrm>
            <a:prstGeom prst="rect">
              <a:avLst/>
            </a:prstGeom>
          </p:spPr>
        </p:pic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91704" y="5090980"/>
              <a:ext cx="538530" cy="500632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45100" y="5090980"/>
              <a:ext cx="538530" cy="500632"/>
            </a:xfrm>
            <a:prstGeom prst="rect">
              <a:avLst/>
            </a:prstGeom>
          </p:spPr>
        </p:pic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98496" y="5090980"/>
              <a:ext cx="538530" cy="500632"/>
            </a:xfrm>
            <a:prstGeom prst="rect">
              <a:avLst/>
            </a:prstGeom>
          </p:spPr>
        </p:pic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51892" y="5090980"/>
              <a:ext cx="538530" cy="500632"/>
            </a:xfrm>
            <a:prstGeom prst="rect">
              <a:avLst/>
            </a:prstGeom>
          </p:spPr>
        </p:pic>
      </p:grpSp>
      <p:grpSp>
        <p:nvGrpSpPr>
          <p:cNvPr id="88" name="Group 87"/>
          <p:cNvGrpSpPr/>
          <p:nvPr/>
        </p:nvGrpSpPr>
        <p:grpSpPr>
          <a:xfrm>
            <a:off x="5341989" y="3518726"/>
            <a:ext cx="3152114" cy="500632"/>
            <a:chOff x="7138308" y="5090980"/>
            <a:chExt cx="3152114" cy="500632"/>
          </a:xfrm>
        </p:grpSpPr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38308" y="5090980"/>
              <a:ext cx="538530" cy="500632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91704" y="5090980"/>
              <a:ext cx="538530" cy="500632"/>
            </a:xfrm>
            <a:prstGeom prst="rect">
              <a:avLst/>
            </a:prstGeom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45100" y="5090980"/>
              <a:ext cx="538530" cy="500632"/>
            </a:xfrm>
            <a:prstGeom prst="rect">
              <a:avLst/>
            </a:prstGeom>
          </p:spPr>
        </p:pic>
        <p:pic>
          <p:nvPicPr>
            <p:cNvPr id="92" name="Picture 91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98496" y="5090980"/>
              <a:ext cx="538530" cy="500632"/>
            </a:xfrm>
            <a:prstGeom prst="rect">
              <a:avLst/>
            </a:prstGeom>
          </p:spPr>
        </p:pic>
        <p:pic>
          <p:nvPicPr>
            <p:cNvPr id="93" name="Picture 92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51892" y="5090980"/>
              <a:ext cx="538530" cy="500632"/>
            </a:xfrm>
            <a:prstGeom prst="rect">
              <a:avLst/>
            </a:prstGeom>
          </p:spPr>
        </p:pic>
      </p:grpSp>
      <p:grpSp>
        <p:nvGrpSpPr>
          <p:cNvPr id="94" name="Group 93"/>
          <p:cNvGrpSpPr/>
          <p:nvPr/>
        </p:nvGrpSpPr>
        <p:grpSpPr>
          <a:xfrm>
            <a:off x="5341989" y="2801060"/>
            <a:ext cx="3152114" cy="500632"/>
            <a:chOff x="7138308" y="5090980"/>
            <a:chExt cx="3152114" cy="500632"/>
          </a:xfrm>
        </p:grpSpPr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38308" y="5090980"/>
              <a:ext cx="538530" cy="500632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91704" y="5090980"/>
              <a:ext cx="538530" cy="500632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45100" y="5090980"/>
              <a:ext cx="538530" cy="500632"/>
            </a:xfrm>
            <a:prstGeom prst="rect">
              <a:avLst/>
            </a:prstGeom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98496" y="5090980"/>
              <a:ext cx="538530" cy="500632"/>
            </a:xfrm>
            <a:prstGeom prst="rect">
              <a:avLst/>
            </a:prstGeom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51892" y="5090980"/>
              <a:ext cx="538530" cy="500632"/>
            </a:xfrm>
            <a:prstGeom prst="rect">
              <a:avLst/>
            </a:prstGeom>
          </p:spPr>
        </p:pic>
      </p:grpSp>
      <p:grpSp>
        <p:nvGrpSpPr>
          <p:cNvPr id="132" name="Group 131"/>
          <p:cNvGrpSpPr/>
          <p:nvPr/>
        </p:nvGrpSpPr>
        <p:grpSpPr>
          <a:xfrm>
            <a:off x="5341989" y="2083394"/>
            <a:ext cx="3152114" cy="500632"/>
            <a:chOff x="7138308" y="5090980"/>
            <a:chExt cx="3152114" cy="500632"/>
          </a:xfrm>
        </p:grpSpPr>
        <p:pic>
          <p:nvPicPr>
            <p:cNvPr id="133" name="Picture 132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38308" y="5090980"/>
              <a:ext cx="538530" cy="500632"/>
            </a:xfrm>
            <a:prstGeom prst="rect">
              <a:avLst/>
            </a:prstGeom>
          </p:spPr>
        </p:pic>
        <p:pic>
          <p:nvPicPr>
            <p:cNvPr id="134" name="Picture 133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91704" y="5090980"/>
              <a:ext cx="538530" cy="500632"/>
            </a:xfrm>
            <a:prstGeom prst="rect">
              <a:avLst/>
            </a:prstGeom>
          </p:spPr>
        </p:pic>
        <p:pic>
          <p:nvPicPr>
            <p:cNvPr id="135" name="Picture 134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45100" y="5090980"/>
              <a:ext cx="538530" cy="500632"/>
            </a:xfrm>
            <a:prstGeom prst="rect">
              <a:avLst/>
            </a:prstGeom>
          </p:spPr>
        </p:pic>
        <p:pic>
          <p:nvPicPr>
            <p:cNvPr id="136" name="Picture 135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98496" y="5090980"/>
              <a:ext cx="538530" cy="500632"/>
            </a:xfrm>
            <a:prstGeom prst="rect">
              <a:avLst/>
            </a:prstGeom>
          </p:spPr>
        </p:pic>
        <p:pic>
          <p:nvPicPr>
            <p:cNvPr id="137" name="Picture 136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51892" y="5090980"/>
              <a:ext cx="538530" cy="500632"/>
            </a:xfrm>
            <a:prstGeom prst="rect">
              <a:avLst/>
            </a:prstGeom>
          </p:spPr>
        </p:pic>
      </p:grpSp>
      <p:grpSp>
        <p:nvGrpSpPr>
          <p:cNvPr id="110" name="Group 109"/>
          <p:cNvGrpSpPr/>
          <p:nvPr/>
        </p:nvGrpSpPr>
        <p:grpSpPr>
          <a:xfrm>
            <a:off x="8589436" y="4931361"/>
            <a:ext cx="2498718" cy="500632"/>
            <a:chOff x="7791704" y="5090980"/>
            <a:chExt cx="2498718" cy="500632"/>
          </a:xfrm>
        </p:grpSpPr>
        <p:pic>
          <p:nvPicPr>
            <p:cNvPr id="112" name="Picture 111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91704" y="5090980"/>
              <a:ext cx="538530" cy="500632"/>
            </a:xfrm>
            <a:prstGeom prst="rect">
              <a:avLst/>
            </a:prstGeom>
          </p:spPr>
        </p:pic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45100" y="5090980"/>
              <a:ext cx="538530" cy="500632"/>
            </a:xfrm>
            <a:prstGeom prst="rect">
              <a:avLst/>
            </a:prstGeom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98496" y="5090980"/>
              <a:ext cx="538530" cy="500632"/>
            </a:xfrm>
            <a:prstGeom prst="rect">
              <a:avLst/>
            </a:prstGeom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51892" y="5090980"/>
              <a:ext cx="538530" cy="500632"/>
            </a:xfrm>
            <a:prstGeom prst="rect">
              <a:avLst/>
            </a:prstGeom>
          </p:spPr>
        </p:pic>
      </p:grpSp>
      <p:grpSp>
        <p:nvGrpSpPr>
          <p:cNvPr id="116" name="Group 115"/>
          <p:cNvGrpSpPr/>
          <p:nvPr/>
        </p:nvGrpSpPr>
        <p:grpSpPr>
          <a:xfrm>
            <a:off x="8589436" y="4213695"/>
            <a:ext cx="2498718" cy="500632"/>
            <a:chOff x="7791704" y="5090980"/>
            <a:chExt cx="2498718" cy="500632"/>
          </a:xfrm>
        </p:grpSpPr>
        <p:pic>
          <p:nvPicPr>
            <p:cNvPr id="120" name="Picture 119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91704" y="5090980"/>
              <a:ext cx="538530" cy="500632"/>
            </a:xfrm>
            <a:prstGeom prst="rect">
              <a:avLst/>
            </a:prstGeom>
          </p:spPr>
        </p:pic>
        <p:pic>
          <p:nvPicPr>
            <p:cNvPr id="121" name="Picture 120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45100" y="5090980"/>
              <a:ext cx="538530" cy="500632"/>
            </a:xfrm>
            <a:prstGeom prst="rect">
              <a:avLst/>
            </a:prstGeom>
          </p:spPr>
        </p:pic>
        <p:pic>
          <p:nvPicPr>
            <p:cNvPr id="122" name="Picture 121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98496" y="5090980"/>
              <a:ext cx="538530" cy="500632"/>
            </a:xfrm>
            <a:prstGeom prst="rect">
              <a:avLst/>
            </a:prstGeom>
          </p:spPr>
        </p:pic>
        <p:pic>
          <p:nvPicPr>
            <p:cNvPr id="123" name="Picture 122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51892" y="5090980"/>
              <a:ext cx="538530" cy="500632"/>
            </a:xfrm>
            <a:prstGeom prst="rect">
              <a:avLst/>
            </a:prstGeom>
          </p:spPr>
        </p:pic>
      </p:grpSp>
      <p:grpSp>
        <p:nvGrpSpPr>
          <p:cNvPr id="124" name="Group 123"/>
          <p:cNvGrpSpPr/>
          <p:nvPr/>
        </p:nvGrpSpPr>
        <p:grpSpPr>
          <a:xfrm>
            <a:off x="8589436" y="3496029"/>
            <a:ext cx="2498718" cy="500632"/>
            <a:chOff x="7791704" y="5090980"/>
            <a:chExt cx="2498718" cy="500632"/>
          </a:xfrm>
        </p:grpSpPr>
        <p:pic>
          <p:nvPicPr>
            <p:cNvPr id="126" name="Picture 125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91704" y="5090980"/>
              <a:ext cx="538530" cy="500632"/>
            </a:xfrm>
            <a:prstGeom prst="rect">
              <a:avLst/>
            </a:prstGeom>
          </p:spPr>
        </p:pic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45100" y="5090980"/>
              <a:ext cx="538530" cy="500632"/>
            </a:xfrm>
            <a:prstGeom prst="rect">
              <a:avLst/>
            </a:prstGeom>
          </p:spPr>
        </p:pic>
        <p:pic>
          <p:nvPicPr>
            <p:cNvPr id="128" name="Picture 127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98496" y="5090980"/>
              <a:ext cx="538530" cy="500632"/>
            </a:xfrm>
            <a:prstGeom prst="rect">
              <a:avLst/>
            </a:prstGeom>
          </p:spPr>
        </p:pic>
        <p:pic>
          <p:nvPicPr>
            <p:cNvPr id="129" name="Picture 128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51892" y="5090980"/>
              <a:ext cx="538530" cy="500632"/>
            </a:xfrm>
            <a:prstGeom prst="rect">
              <a:avLst/>
            </a:prstGeom>
          </p:spPr>
        </p:pic>
      </p:grpSp>
      <p:grpSp>
        <p:nvGrpSpPr>
          <p:cNvPr id="130" name="Group 129"/>
          <p:cNvGrpSpPr/>
          <p:nvPr/>
        </p:nvGrpSpPr>
        <p:grpSpPr>
          <a:xfrm>
            <a:off x="8589436" y="2778363"/>
            <a:ext cx="2498718" cy="500632"/>
            <a:chOff x="7791704" y="5090980"/>
            <a:chExt cx="2498718" cy="500632"/>
          </a:xfrm>
        </p:grpSpPr>
        <p:pic>
          <p:nvPicPr>
            <p:cNvPr id="138" name="Picture 137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91704" y="5090980"/>
              <a:ext cx="538530" cy="500632"/>
            </a:xfrm>
            <a:prstGeom prst="rect">
              <a:avLst/>
            </a:prstGeom>
          </p:spPr>
        </p:pic>
        <p:pic>
          <p:nvPicPr>
            <p:cNvPr id="139" name="Picture 138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45100" y="5090980"/>
              <a:ext cx="538530" cy="500632"/>
            </a:xfrm>
            <a:prstGeom prst="rect">
              <a:avLst/>
            </a:prstGeom>
          </p:spPr>
        </p:pic>
        <p:pic>
          <p:nvPicPr>
            <p:cNvPr id="140" name="Picture 139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98496" y="5090980"/>
              <a:ext cx="538530" cy="500632"/>
            </a:xfrm>
            <a:prstGeom prst="rect">
              <a:avLst/>
            </a:prstGeom>
          </p:spPr>
        </p:pic>
        <p:pic>
          <p:nvPicPr>
            <p:cNvPr id="141" name="Picture 140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51892" y="5090980"/>
              <a:ext cx="538530" cy="500632"/>
            </a:xfrm>
            <a:prstGeom prst="rect">
              <a:avLst/>
            </a:prstGeom>
          </p:spPr>
        </p:pic>
      </p:grpSp>
      <p:grpSp>
        <p:nvGrpSpPr>
          <p:cNvPr id="142" name="Group 141"/>
          <p:cNvGrpSpPr/>
          <p:nvPr/>
        </p:nvGrpSpPr>
        <p:grpSpPr>
          <a:xfrm>
            <a:off x="8589436" y="2060697"/>
            <a:ext cx="2498718" cy="500632"/>
            <a:chOff x="7791704" y="5090980"/>
            <a:chExt cx="2498718" cy="500632"/>
          </a:xfrm>
        </p:grpSpPr>
        <p:pic>
          <p:nvPicPr>
            <p:cNvPr id="144" name="Picture 143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91704" y="5090980"/>
              <a:ext cx="538530" cy="500632"/>
            </a:xfrm>
            <a:prstGeom prst="rect">
              <a:avLst/>
            </a:prstGeom>
          </p:spPr>
        </p:pic>
        <p:pic>
          <p:nvPicPr>
            <p:cNvPr id="145" name="Picture 144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45100" y="5090980"/>
              <a:ext cx="538530" cy="500632"/>
            </a:xfrm>
            <a:prstGeom prst="rect">
              <a:avLst/>
            </a:prstGeom>
          </p:spPr>
        </p:pic>
        <p:pic>
          <p:nvPicPr>
            <p:cNvPr id="146" name="Picture 145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98496" y="5090980"/>
              <a:ext cx="538530" cy="500632"/>
            </a:xfrm>
            <a:prstGeom prst="rect">
              <a:avLst/>
            </a:prstGeom>
          </p:spPr>
        </p:pic>
        <p:pic>
          <p:nvPicPr>
            <p:cNvPr id="147" name="Picture 146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51892" y="5090980"/>
              <a:ext cx="538530" cy="500632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8589436" y="6284048"/>
            <a:ext cx="24987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latin typeface="Source Sans Pro" panose="020B0503030403020204" pitchFamily="34" charset="0"/>
              </a:rPr>
              <a:t>Source: S&amp;P Global Market Intelligence</a:t>
            </a:r>
            <a:endParaRPr lang="en-US" sz="1000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5079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1" grpId="0"/>
      <p:bldP spid="117" grpId="0"/>
      <p:bldP spid="1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0486895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CTIA Palette 2">
      <a:dk1>
        <a:srgbClr val="5A575A"/>
      </a:dk1>
      <a:lt1>
        <a:srgbClr val="FFFFFF"/>
      </a:lt1>
      <a:dk2>
        <a:srgbClr val="5C6670"/>
      </a:dk2>
      <a:lt2>
        <a:srgbClr val="86D6DA"/>
      </a:lt2>
      <a:accent1>
        <a:srgbClr val="FEFFFF"/>
      </a:accent1>
      <a:accent2>
        <a:srgbClr val="C3D338"/>
      </a:accent2>
      <a:accent3>
        <a:srgbClr val="C0C0C0"/>
      </a:accent3>
      <a:accent4>
        <a:srgbClr val="900054"/>
      </a:accent4>
      <a:accent5>
        <a:srgbClr val="5B9BD5"/>
      </a:accent5>
      <a:accent6>
        <a:srgbClr val="FA7947"/>
      </a:accent6>
      <a:hlink>
        <a:srgbClr val="EAEAEA"/>
      </a:hlink>
      <a:folHlink>
        <a:srgbClr val="01181A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TIA Presentation Template.potx" id="{5DBAED0F-CC7D-48E2-8F48-420846EDBAE3}" vid="{68520F8A-D719-4A50-A3D0-BC5B38A86AE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CTIA Presentation Template</Template>
  <TotalTime>0</TotalTime>
  <Words>135</Words>
  <Application>Microsoft Office PowerPoint</Application>
  <PresentationFormat>Widescreen</PresentationFormat>
  <Paragraphs>43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Avenir Book</vt:lpstr>
      <vt:lpstr>Avenir Heavy</vt:lpstr>
      <vt:lpstr>Calibri</vt:lpstr>
      <vt:lpstr>Calibri Light</vt:lpstr>
      <vt:lpstr>Century Gothic</vt:lpstr>
      <vt:lpstr>Source Sans Pro</vt:lpstr>
      <vt:lpstr>Source Sans Pro Bold</vt:lpstr>
      <vt:lpstr>Source Sans Pro Light</vt:lpstr>
      <vt:lpstr>Source Sans Pro SemiBold</vt:lpstr>
      <vt:lpstr>Office Theme</vt:lpstr>
      <vt:lpstr>3GPP PCG </vt:lpstr>
      <vt:lpstr>CTIA Represents the U.S. Wireless Industry</vt:lpstr>
      <vt:lpstr>Areas of Focus</vt:lpstr>
      <vt:lpstr>CTIA also tracks wireless metrics… from devices…</vt:lpstr>
      <vt:lpstr>… to traffic, investment, and …</vt:lpstr>
      <vt:lpstr>… deployment of network facilities</vt:lpstr>
      <vt:lpstr>PowerPoint Presentation</vt:lpstr>
      <vt:lpstr>… and build out tomorrow’s infrastructure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2019-10-01T15:35:16Z</dcterms:created>
  <dcterms:modified xsi:type="dcterms:W3CDTF">2019-10-01T15:36:18Z</dcterms:modified>
</cp:coreProperties>
</file>