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3"/>
  </p:notesMasterIdLst>
  <p:handoutMasterIdLst>
    <p:handoutMasterId r:id="rId14"/>
  </p:handoutMasterIdLst>
  <p:sldIdLst>
    <p:sldId id="789" r:id="rId2"/>
    <p:sldId id="790" r:id="rId3"/>
    <p:sldId id="792" r:id="rId4"/>
    <p:sldId id="795" r:id="rId5"/>
    <p:sldId id="796" r:id="rId6"/>
    <p:sldId id="797" r:id="rId7"/>
    <p:sldId id="798" r:id="rId8"/>
    <p:sldId id="804" r:id="rId9"/>
    <p:sldId id="807" r:id="rId10"/>
    <p:sldId id="806" r:id="rId11"/>
    <p:sldId id="800" r:id="rId12"/>
  </p:sldIdLst>
  <p:sldSz cx="9144000" cy="5143500" type="screen16x9"/>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5pPr>
    <a:lvl6pPr marL="2286000" algn="l" defTabSz="914400" rtl="0" eaLnBrk="1" latinLnBrk="0" hangingPunct="1">
      <a:defRPr sz="1000" kern="1200">
        <a:solidFill>
          <a:schemeClr val="tx1"/>
        </a:solidFill>
        <a:latin typeface="Arial" charset="0"/>
        <a:ea typeface="ＭＳ Ｐゴシック" pitchFamily="34" charset="-128"/>
        <a:cs typeface="+mn-cs"/>
      </a:defRPr>
    </a:lvl6pPr>
    <a:lvl7pPr marL="2743200" algn="l" defTabSz="914400" rtl="0" eaLnBrk="1" latinLnBrk="0" hangingPunct="1">
      <a:defRPr sz="1000" kern="1200">
        <a:solidFill>
          <a:schemeClr val="tx1"/>
        </a:solidFill>
        <a:latin typeface="Arial" charset="0"/>
        <a:ea typeface="ＭＳ Ｐゴシック" pitchFamily="34" charset="-128"/>
        <a:cs typeface="+mn-cs"/>
      </a:defRPr>
    </a:lvl7pPr>
    <a:lvl8pPr marL="3200400" algn="l" defTabSz="914400" rtl="0" eaLnBrk="1" latinLnBrk="0" hangingPunct="1">
      <a:defRPr sz="1000" kern="1200">
        <a:solidFill>
          <a:schemeClr val="tx1"/>
        </a:solidFill>
        <a:latin typeface="Arial" charset="0"/>
        <a:ea typeface="ＭＳ Ｐゴシック" pitchFamily="34" charset="-128"/>
        <a:cs typeface="+mn-cs"/>
      </a:defRPr>
    </a:lvl8pPr>
    <a:lvl9pPr marL="3657600" algn="l" defTabSz="914400" rtl="0" eaLnBrk="1" latinLnBrk="0" hangingPunct="1">
      <a:defRPr sz="10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00CC00"/>
    <a:srgbClr val="C7FCA2"/>
    <a:srgbClr val="006600"/>
    <a:srgbClr val="9EEB4F"/>
    <a:srgbClr val="72AF2F"/>
    <a:srgbClr val="FF00FF"/>
    <a:srgbClr val="339933"/>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95"/>
    <p:restoredTop sz="93698"/>
  </p:normalViewPr>
  <p:slideViewPr>
    <p:cSldViewPr snapToGrid="0">
      <p:cViewPr varScale="1">
        <p:scale>
          <a:sx n="144" d="100"/>
          <a:sy n="144" d="100"/>
        </p:scale>
        <p:origin x="300" y="11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0" d="100"/>
        <a:sy n="120" d="100"/>
      </p:scale>
      <p:origin x="0" y="0"/>
    </p:cViewPr>
  </p:sorterViewPr>
  <p:notesViewPr>
    <p:cSldViewPr snapToGrid="0">
      <p:cViewPr varScale="1">
        <p:scale>
          <a:sx n="88" d="100"/>
          <a:sy n="88" d="100"/>
        </p:scale>
        <p:origin x="2456"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Individual Members</c:v>
                </c:pt>
              </c:strCache>
            </c:strRef>
          </c:tx>
          <c:dPt>
            <c:idx val="0"/>
            <c:bubble3D val="0"/>
          </c:dPt>
          <c:dPt>
            <c:idx val="1"/>
            <c:bubble3D val="0"/>
          </c:dPt>
          <c:dPt>
            <c:idx val="2"/>
            <c:bubble3D val="0"/>
          </c:dPt>
          <c:dPt>
            <c:idx val="3"/>
            <c:bubble3D val="0"/>
          </c:dPt>
          <c:dPt>
            <c:idx val="4"/>
            <c:bubble3D val="0"/>
          </c:dPt>
          <c:dPt>
            <c:idx val="5"/>
            <c:bubble3D val="0"/>
          </c:dPt>
          <c:dPt>
            <c:idx val="6"/>
            <c:bubble3D val="0"/>
          </c:dPt>
          <c:dLbls>
            <c:spPr>
              <a:noFill/>
              <a:ln w="25344">
                <a:noFill/>
              </a:ln>
            </c:spPr>
            <c:dLblPos val="outEnd"/>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Sheet1!$A$2:$A$8</c:f>
              <c:strCache>
                <c:ptCount val="7"/>
                <c:pt idx="0">
                  <c:v>ARIB</c:v>
                </c:pt>
                <c:pt idx="1">
                  <c:v>ATIS</c:v>
                </c:pt>
                <c:pt idx="2">
                  <c:v>CCSA</c:v>
                </c:pt>
                <c:pt idx="3">
                  <c:v>ETSI</c:v>
                </c:pt>
                <c:pt idx="4">
                  <c:v>TSDSI</c:v>
                </c:pt>
                <c:pt idx="5">
                  <c:v>TTA</c:v>
                </c:pt>
                <c:pt idx="6">
                  <c:v>TTC</c:v>
                </c:pt>
              </c:strCache>
            </c:strRef>
          </c:cat>
          <c:val>
            <c:numRef>
              <c:f>Sheet1!$B$2:$B$8</c:f>
              <c:numCache>
                <c:formatCode>General</c:formatCode>
                <c:ptCount val="7"/>
                <c:pt idx="0">
                  <c:v>28</c:v>
                </c:pt>
                <c:pt idx="1">
                  <c:v>47</c:v>
                </c:pt>
                <c:pt idx="2">
                  <c:v>92</c:v>
                </c:pt>
                <c:pt idx="3">
                  <c:v>391</c:v>
                </c:pt>
                <c:pt idx="4">
                  <c:v>19</c:v>
                </c:pt>
                <c:pt idx="5">
                  <c:v>20</c:v>
                </c:pt>
                <c:pt idx="6">
                  <c:v>9</c:v>
                </c:pt>
              </c:numCache>
            </c:numRef>
          </c:val>
        </c:ser>
        <c:dLbls>
          <c:showLegendKey val="0"/>
          <c:showVal val="0"/>
          <c:showCatName val="0"/>
          <c:showSerName val="0"/>
          <c:showPercent val="0"/>
          <c:showBubbleSize val="0"/>
          <c:showLeaderLines val="1"/>
        </c:dLbls>
        <c:firstSliceAng val="0"/>
      </c:pieChart>
      <c:spPr>
        <a:noFill/>
        <a:ln w="25344">
          <a:noFill/>
        </a:ln>
      </c:spPr>
    </c:plotArea>
    <c:legend>
      <c:legendPos val="r"/>
      <c:layout>
        <c:manualLayout>
          <c:xMode val="edge"/>
          <c:yMode val="edge"/>
          <c:x val="3.2067685279597663E-2"/>
          <c:y val="0.19017755538296499"/>
          <c:w val="0.13876566433174853"/>
          <c:h val="0.60714505882294134"/>
        </c:manualLayout>
      </c:layout>
      <c:overlay val="1"/>
    </c:legend>
    <c:plotVisOnly val="1"/>
    <c:dispBlanksAs val="zero"/>
    <c:showDLblsOverMax val="0"/>
  </c:chart>
  <c:txPr>
    <a:bodyPr/>
    <a:lstStyle/>
    <a:p>
      <a:pPr>
        <a:defRPr sz="1796"/>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C2DD2AD9-7AD3-48DA-8614-E971AAC94E0C}" type="datetime1">
              <a:rPr lang="en-US" altLang="en-US"/>
              <a:pPr>
                <a:defRPr/>
              </a:pPr>
              <a:t>10/14/2018</a:t>
            </a:fld>
            <a:endParaRPr lang="en-US" altLang="en-US"/>
          </a:p>
        </p:txBody>
      </p:sp>
      <p:sp>
        <p:nvSpPr>
          <p:cNvPr id="9220" name="Rectangle 4"/>
          <p:cNvSpPr>
            <a:spLocks noGrp="1" noChangeArrowheads="1"/>
          </p:cNvSpPr>
          <p:nvPr>
            <p:ph type="ftr" sz="quarter" idx="2"/>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3F05E788-4F02-412A-BED1-4ADD96A4B95C}" type="slidenum">
              <a:rPr lang="en-GB" altLang="en-US"/>
              <a:pPr/>
              <a:t>‹#›</a:t>
            </a:fld>
            <a:endParaRPr lang="en-GB" altLang="en-US"/>
          </a:p>
        </p:txBody>
      </p:sp>
    </p:spTree>
    <p:extLst>
      <p:ext uri="{BB962C8B-B14F-4D97-AF65-F5344CB8AC3E}">
        <p14:creationId xmlns:p14="http://schemas.microsoft.com/office/powerpoint/2010/main" val="2059536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29FC187E-5548-4C78-B8AD-545FDF6FBC6A}" type="datetime1">
              <a:rPr lang="en-US" altLang="en-US"/>
              <a:pPr>
                <a:defRPr/>
              </a:pPr>
              <a:t>10/14/2018</a:t>
            </a:fld>
            <a:endParaRPr lang="en-US" altLang="en-US"/>
          </a:p>
        </p:txBody>
      </p:sp>
      <p:sp>
        <p:nvSpPr>
          <p:cNvPr id="3076"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5709"/>
            <a:ext cx="4984750" cy="446809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D94D99E1-D1D1-44F6-A441-19A52C6F646C}" type="slidenum">
              <a:rPr lang="en-GB" altLang="en-US"/>
              <a:pPr/>
              <a:t>‹#›</a:t>
            </a:fld>
            <a:endParaRPr lang="en-GB" altLang="en-US"/>
          </a:p>
        </p:txBody>
      </p:sp>
    </p:spTree>
    <p:extLst>
      <p:ext uri="{BB962C8B-B14F-4D97-AF65-F5344CB8AC3E}">
        <p14:creationId xmlns:p14="http://schemas.microsoft.com/office/powerpoint/2010/main" val="29168687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1363" indent="-284163" defTabSz="928688">
              <a:defRPr sz="1000">
                <a:solidFill>
                  <a:schemeClr val="tx1"/>
                </a:solidFill>
                <a:latin typeface="Arial" panose="020B0604020202020204" pitchFamily="34" charset="0"/>
              </a:defRPr>
            </a:lvl2pPr>
            <a:lvl3pPr marL="1139825" indent="-227013" defTabSz="928688">
              <a:defRPr sz="1000">
                <a:solidFill>
                  <a:schemeClr val="tx1"/>
                </a:solidFill>
                <a:latin typeface="Arial" panose="020B0604020202020204" pitchFamily="34" charset="0"/>
              </a:defRPr>
            </a:lvl3pPr>
            <a:lvl4pPr marL="1597025" indent="-227013" defTabSz="928688">
              <a:defRPr sz="1000">
                <a:solidFill>
                  <a:schemeClr val="tx1"/>
                </a:solidFill>
                <a:latin typeface="Arial" panose="020B0604020202020204" pitchFamily="34" charset="0"/>
              </a:defRPr>
            </a:lvl4pPr>
            <a:lvl5pPr marL="2054225" indent="-227013" defTabSz="928688">
              <a:defRPr sz="1000">
                <a:solidFill>
                  <a:schemeClr val="tx1"/>
                </a:solidFill>
                <a:latin typeface="Arial" panose="020B0604020202020204" pitchFamily="34" charset="0"/>
              </a:defRPr>
            </a:lvl5pPr>
            <a:lvl6pPr marL="2511425" indent="-227013" defTabSz="928688" eaLnBrk="0" fontAlgn="base" hangingPunct="0">
              <a:spcBef>
                <a:spcPct val="0"/>
              </a:spcBef>
              <a:spcAft>
                <a:spcPct val="0"/>
              </a:spcAft>
              <a:defRPr sz="1000">
                <a:solidFill>
                  <a:schemeClr val="tx1"/>
                </a:solidFill>
                <a:latin typeface="Arial" panose="020B0604020202020204" pitchFamily="34" charset="0"/>
              </a:defRPr>
            </a:lvl6pPr>
            <a:lvl7pPr marL="2968625" indent="-227013" defTabSz="928688" eaLnBrk="0" fontAlgn="base" hangingPunct="0">
              <a:spcBef>
                <a:spcPct val="0"/>
              </a:spcBef>
              <a:spcAft>
                <a:spcPct val="0"/>
              </a:spcAft>
              <a:defRPr sz="1000">
                <a:solidFill>
                  <a:schemeClr val="tx1"/>
                </a:solidFill>
                <a:latin typeface="Arial" panose="020B0604020202020204" pitchFamily="34" charset="0"/>
              </a:defRPr>
            </a:lvl7pPr>
            <a:lvl8pPr marL="3425825" indent="-227013" defTabSz="928688" eaLnBrk="0" fontAlgn="base" hangingPunct="0">
              <a:spcBef>
                <a:spcPct val="0"/>
              </a:spcBef>
              <a:spcAft>
                <a:spcPct val="0"/>
              </a:spcAft>
              <a:defRPr sz="1000">
                <a:solidFill>
                  <a:schemeClr val="tx1"/>
                </a:solidFill>
                <a:latin typeface="Arial" panose="020B0604020202020204" pitchFamily="34" charset="0"/>
              </a:defRPr>
            </a:lvl8pPr>
            <a:lvl9pPr marL="3883025" indent="-227013" defTabSz="928688" eaLnBrk="0" fontAlgn="base" hangingPunct="0">
              <a:spcBef>
                <a:spcPct val="0"/>
              </a:spcBef>
              <a:spcAft>
                <a:spcPct val="0"/>
              </a:spcAft>
              <a:defRPr sz="1000">
                <a:solidFill>
                  <a:schemeClr val="tx1"/>
                </a:solidFill>
                <a:latin typeface="Arial" panose="020B0604020202020204" pitchFamily="34" charset="0"/>
              </a:defRPr>
            </a:lvl9pPr>
          </a:lstStyle>
          <a:p>
            <a:fld id="{00C02FD2-48D0-487F-B78C-00B3355487E6}" type="slidenum">
              <a:rPr lang="en-GB" altLang="en-US" sz="1200" smtClean="0">
                <a:latin typeface="Times New Roman" panose="02020603050405020304" pitchFamily="18" charset="0"/>
              </a:rPr>
              <a:pPr/>
              <a:t>1</a:t>
            </a:fld>
            <a:endParaRPr lang="en-GB" altLang="en-US" sz="1200" smtClean="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90488" y="742950"/>
            <a:ext cx="6618287" cy="3724275"/>
          </a:xfrm>
          <a:ln/>
        </p:spPr>
      </p:sp>
      <p:sp>
        <p:nvSpPr>
          <p:cNvPr id="6148" name="Rectangle 3"/>
          <p:cNvSpPr>
            <a:spLocks noGrp="1" noChangeArrowheads="1"/>
          </p:cNvSpPr>
          <p:nvPr>
            <p:ph type="body" idx="1"/>
          </p:nvPr>
        </p:nvSpPr>
        <p:spPr>
          <a:xfrm>
            <a:off x="904875" y="4715710"/>
            <a:ext cx="4987925" cy="446651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658562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smtClean="0"/>
          </a:p>
        </p:txBody>
      </p:sp>
      <p:sp>
        <p:nvSpPr>
          <p:cNvPr id="5" name="TextBox 4"/>
          <p:cNvSpPr txBox="1"/>
          <p:nvPr/>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smtClean="0">
                <a:solidFill>
                  <a:schemeClr val="bg1"/>
                </a:solidFill>
              </a:rPr>
              <a:t> CCW 2017 </a:t>
            </a:r>
            <a:r>
              <a:rPr lang="mr-IN" altLang="en-US" dirty="0" smtClean="0">
                <a:solidFill>
                  <a:schemeClr val="bg1"/>
                </a:solidFill>
              </a:rPr>
              <a:t>–</a:t>
            </a:r>
            <a:r>
              <a:rPr lang="en-GB" altLang="en-US" dirty="0" smtClean="0">
                <a:solidFill>
                  <a:schemeClr val="bg1"/>
                </a:solidFill>
              </a:rPr>
              <a:t> Hong Kong </a:t>
            </a:r>
            <a:r>
              <a:rPr lang="mr-IN" altLang="en-US" dirty="0" smtClean="0">
                <a:solidFill>
                  <a:schemeClr val="bg1"/>
                </a:solidFill>
              </a:rPr>
              <a:t>–</a:t>
            </a:r>
            <a:r>
              <a:rPr lang="en-GB" altLang="en-US" dirty="0" smtClean="0">
                <a:solidFill>
                  <a:schemeClr val="bg1"/>
                </a:solidFill>
              </a:rPr>
              <a:t>18</a:t>
            </a:r>
            <a:r>
              <a:rPr lang="en-GB" altLang="en-US" baseline="0" dirty="0" smtClean="0">
                <a:solidFill>
                  <a:schemeClr val="bg1"/>
                </a:solidFill>
              </a:rPr>
              <a:t> May </a:t>
            </a:r>
            <a:r>
              <a:rPr lang="en-GB" altLang="en-US" dirty="0" smtClean="0">
                <a:solidFill>
                  <a:schemeClr val="bg1"/>
                </a:solidFill>
              </a:rPr>
              <a:t>2017</a:t>
            </a:r>
            <a:endParaRPr lang="en-GB" altLang="en-US" sz="800" dirty="0" smtClean="0">
              <a:solidFill>
                <a:schemeClr val="bg1"/>
              </a:solidFill>
            </a:endParaRPr>
          </a:p>
        </p:txBody>
      </p:sp>
      <p:sp>
        <p:nvSpPr>
          <p:cNvPr id="6"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mtClean="0">
                <a:solidFill>
                  <a:schemeClr val="bg1"/>
                </a:solidFill>
              </a:rPr>
              <a:t>© 3GPP 2012</a:t>
            </a:r>
            <a:endParaRPr lang="en-GB" altLang="en-US" smtClean="0"/>
          </a:p>
        </p:txBody>
      </p:sp>
      <p:pic>
        <p:nvPicPr>
          <p:cNvPr id="7" name="Picture 10" descr="3GPP_TM_RD.jpg"/>
          <p:cNvPicPr>
            <a:picLocks noChangeAspect="1"/>
          </p:cNvPicPr>
          <p:nvPr/>
        </p:nvPicPr>
        <p:blipFill>
          <a:blip r:embed="rId2" cstate="print"/>
          <a:srcRect/>
          <a:stretch>
            <a:fillRect/>
          </a:stretch>
        </p:blipFill>
        <p:spPr bwMode="auto">
          <a:xfrm>
            <a:off x="7573963" y="230188"/>
            <a:ext cx="1187450" cy="690562"/>
          </a:xfrm>
          <a:prstGeom prst="rect">
            <a:avLst/>
          </a:prstGeom>
          <a:noFill/>
          <a:ln w="9525">
            <a:noFill/>
            <a:miter lim="800000"/>
            <a:headEnd/>
            <a:tailEnd/>
          </a:ln>
        </p:spPr>
      </p:pic>
      <p:sp>
        <p:nvSpPr>
          <p:cNvPr id="8" name="Rectangle 16"/>
          <p:cNvSpPr>
            <a:spLocks noChangeArrowheads="1"/>
          </p:cNvSpPr>
          <p:nvPr/>
        </p:nvSpPr>
        <p:spPr bwMode="auto">
          <a:xfrm>
            <a:off x="7439025" y="4846638"/>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smtClean="0"/>
              <a:t>© 3GPP 2017</a:t>
            </a:r>
          </a:p>
        </p:txBody>
      </p:sp>
      <p:sp>
        <p:nvSpPr>
          <p:cNvPr id="9"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CC9C3696-08F3-4628-ACAB-9BD897AA6F3D}" type="slidenum">
              <a:rPr lang="en-GB" altLang="en-US" b="1"/>
              <a:pPr algn="ctr"/>
              <a:t>‹#›</a:t>
            </a:fld>
            <a:endParaRPr lang="en-GB" altLang="en-US" b="1"/>
          </a:p>
          <a:p>
            <a:endParaRPr lang="en-GB" altLang="en-US"/>
          </a:p>
        </p:txBody>
      </p:sp>
      <p:pic>
        <p:nvPicPr>
          <p:cNvPr id="10" name="Picture 10" descr="bubbles_ppt_cover.png"/>
          <p:cNvPicPr>
            <a:picLocks noChangeAspect="1"/>
          </p:cNvPicPr>
          <p:nvPr userDrawn="1"/>
        </p:nvPicPr>
        <p:blipFill>
          <a:blip r:embed="rId3" cstate="print"/>
          <a:srcRect/>
          <a:stretch>
            <a:fillRect/>
          </a:stretch>
        </p:blipFill>
        <p:spPr bwMode="auto">
          <a:xfrm>
            <a:off x="169863" y="0"/>
            <a:ext cx="3859212" cy="4748213"/>
          </a:xfrm>
          <a:prstGeom prst="rect">
            <a:avLst/>
          </a:prstGeom>
          <a:noFill/>
          <a:ln w="9525">
            <a:noFill/>
            <a:miter lim="800000"/>
            <a:headEnd/>
            <a:tailEnd/>
          </a:ln>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24B7814C-2D28-43EC-93D5-2C0302399EF9}" type="datetimeFigureOut">
              <a:rPr lang="en-US"/>
              <a:pPr>
                <a:defRPr/>
              </a:pPr>
              <a:t>10/14/2018</a:t>
            </a:fld>
            <a:endParaRPr lang="en-US"/>
          </a:p>
        </p:txBody>
      </p:sp>
      <p:sp>
        <p:nvSpPr>
          <p:cNvPr id="3"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4"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3766A0AE-D1D1-417E-B864-1350B297B9AF}" type="slidenum">
              <a:rPr lang="en-GB" altLang="en-US"/>
              <a:pPr>
                <a:defRPr/>
              </a:pPr>
              <a:t>‹#›</a:t>
            </a:fld>
            <a:endParaRPr lang="en-GB" altLang="en-US"/>
          </a:p>
        </p:txBody>
      </p:sp>
    </p:spTree>
    <p:extLst>
      <p:ext uri="{BB962C8B-B14F-4D97-AF65-F5344CB8AC3E}">
        <p14:creationId xmlns:p14="http://schemas.microsoft.com/office/powerpoint/2010/main" val="3440976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82601" y="171450"/>
            <a:ext cx="6834188" cy="85725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85776" y="1090615"/>
            <a:ext cx="8388350" cy="3623072"/>
          </a:xfrm>
        </p:spPr>
        <p:txBody>
          <a:bodyPr rtlCol="0">
            <a:normAutofit/>
          </a:bodyPr>
          <a:lstStyle/>
          <a:p>
            <a:pPr lvl="0"/>
            <a:endParaRPr lang="en-GB" noProof="0" smtClean="0"/>
          </a:p>
        </p:txBody>
      </p:sp>
      <p:sp>
        <p:nvSpPr>
          <p:cNvPr id="4" name="Slide Number Placeholder 5"/>
          <p:cNvSpPr>
            <a:spLocks noGrp="1"/>
          </p:cNvSpPr>
          <p:nvPr>
            <p:ph type="sldNum" sz="quarter" idx="10"/>
          </p:nvPr>
        </p:nvSpPr>
        <p:spPr>
          <a:xfrm>
            <a:off x="6553200" y="4767264"/>
            <a:ext cx="2133600" cy="273844"/>
          </a:xfrm>
          <a:prstGeom prst="rect">
            <a:avLst/>
          </a:prstGeom>
        </p:spPr>
        <p:txBody>
          <a:bodyPr/>
          <a:lstStyle>
            <a:lvl1pPr>
              <a:defRPr/>
            </a:lvl1pPr>
          </a:lstStyle>
          <a:p>
            <a:pPr>
              <a:defRPr/>
            </a:pPr>
            <a:fld id="{C126BF1A-3CAF-4000-A091-5A989AD785C7}" type="slidenum">
              <a:rPr lang="en-GB" altLang="en-US"/>
              <a:pPr>
                <a:defRPr/>
              </a:pPr>
              <a:t>‹#›</a:t>
            </a:fld>
            <a:endParaRPr lang="en-GB" altLang="en-US"/>
          </a:p>
        </p:txBody>
      </p:sp>
    </p:spTree>
    <p:extLst>
      <p:ext uri="{BB962C8B-B14F-4D97-AF65-F5344CB8AC3E}">
        <p14:creationId xmlns:p14="http://schemas.microsoft.com/office/powerpoint/2010/main" val="2501003580"/>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ECDF734A-E623-4C20-8C64-67E4EA8B8F48}" type="datetimeFigureOut">
              <a:rPr lang="en-US"/>
              <a:pPr>
                <a:defRPr/>
              </a:pPr>
              <a:t>10/14/2018</a:t>
            </a:fld>
            <a:endParaRPr lang="en-US"/>
          </a:p>
        </p:txBody>
      </p:sp>
      <p:sp>
        <p:nvSpPr>
          <p:cNvPr id="6"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ACF1539B-2504-49BA-810C-98EAFAFC9953}" type="slidenum">
              <a:rPr lang="en-GB" altLang="en-US"/>
              <a:pPr>
                <a:defRPr/>
              </a:pPr>
              <a:t>‹#›</a:t>
            </a:fld>
            <a:endParaRPr lang="en-GB" altLang="en-US"/>
          </a:p>
        </p:txBody>
      </p:sp>
    </p:spTree>
    <p:extLst>
      <p:ext uri="{BB962C8B-B14F-4D97-AF65-F5344CB8AC3E}">
        <p14:creationId xmlns:p14="http://schemas.microsoft.com/office/powerpoint/2010/main" val="3572634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smtClean="0"/>
          </a:p>
        </p:txBody>
      </p:sp>
      <p:sp>
        <p:nvSpPr>
          <p:cNvPr id="1027" name="Title Placeholder 1"/>
          <p:cNvSpPr>
            <a:spLocks noGrp="1"/>
          </p:cNvSpPr>
          <p:nvPr>
            <p:ph type="title"/>
          </p:nvPr>
        </p:nvSpPr>
        <p:spPr bwMode="auto">
          <a:xfrm>
            <a:off x="488950" y="171450"/>
            <a:ext cx="6827838" cy="857250"/>
          </a:xfrm>
          <a:prstGeom prst="rect">
            <a:avLst/>
          </a:prstGeom>
          <a:noFill/>
          <a:ln w="9525">
            <a:noFill/>
            <a:miter lim="800000"/>
            <a:headEnd/>
            <a:tailEnd/>
          </a:ln>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85775" y="1090613"/>
            <a:ext cx="8388350" cy="3622675"/>
          </a:xfrm>
          <a:prstGeom prst="rect">
            <a:avLst/>
          </a:prstGeom>
          <a:noFill/>
          <a:ln w="9525">
            <a:noFill/>
            <a:miter lim="800000"/>
            <a:headEnd/>
            <a:tailEnd/>
          </a:ln>
        </p:spPr>
        <p:txBody>
          <a:bodyPr vert="horz" wrap="square" lIns="91430" tIns="45715" rIns="91430" bIns="45715" numCol="1" anchor="t" anchorCtr="0" compatLnSpc="1">
            <a:prstTxWarp prst="textNoShape">
              <a:avLst/>
            </a:prstTxWarp>
            <a:normAutofit/>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1030"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mtClean="0">
                <a:solidFill>
                  <a:schemeClr val="bg1"/>
                </a:solidFill>
              </a:rPr>
              <a:t>© 3GPP 2012</a:t>
            </a:r>
            <a:endParaRPr lang="en-GB" altLang="en-US" smtClean="0"/>
          </a:p>
        </p:txBody>
      </p:sp>
      <p:pic>
        <p:nvPicPr>
          <p:cNvPr id="1031" name="Picture 10" descr="3GPP_TM_RD.jpg"/>
          <p:cNvPicPr>
            <a:picLocks noChangeAspect="1"/>
          </p:cNvPicPr>
          <p:nvPr/>
        </p:nvPicPr>
        <p:blipFill>
          <a:blip r:embed="rId8" cstate="print"/>
          <a:srcRect/>
          <a:stretch>
            <a:fillRect/>
          </a:stretch>
        </p:blipFill>
        <p:spPr bwMode="auto">
          <a:xfrm>
            <a:off x="7573963" y="230188"/>
            <a:ext cx="1187450" cy="690562"/>
          </a:xfrm>
          <a:prstGeom prst="rect">
            <a:avLst/>
          </a:prstGeom>
          <a:noFill/>
          <a:ln w="9525">
            <a:noFill/>
            <a:miter lim="800000"/>
            <a:headEnd/>
            <a:tailEnd/>
          </a:ln>
        </p:spPr>
      </p:pic>
      <p:sp>
        <p:nvSpPr>
          <p:cNvPr id="1032" name="Rectangle 16"/>
          <p:cNvSpPr>
            <a:spLocks noChangeArrowheads="1"/>
          </p:cNvSpPr>
          <p:nvPr/>
        </p:nvSpPr>
        <p:spPr bwMode="auto">
          <a:xfrm>
            <a:off x="7439025" y="4846638"/>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smtClean="0"/>
              <a:t>© 3GPP 2018</a:t>
            </a: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39B0AAD3-18AD-4CE0-B62B-2D00558D2B45}" type="slidenum">
              <a:rPr lang="en-GB" altLang="en-US" b="1"/>
              <a:pPr algn="ctr"/>
              <a:t>‹#›</a:t>
            </a:fld>
            <a:endParaRPr lang="en-GB" altLang="en-US" b="1"/>
          </a:p>
          <a:p>
            <a:endParaRPr lang="en-GB" altLang="en-US"/>
          </a:p>
        </p:txBody>
      </p:sp>
      <p:sp>
        <p:nvSpPr>
          <p:cNvPr id="10" name="TextBox 9"/>
          <p:cNvSpPr txBox="1"/>
          <p:nvPr userDrawn="1"/>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smtClean="0">
                <a:solidFill>
                  <a:schemeClr val="bg1"/>
                </a:solidFill>
              </a:rPr>
              <a:t> PCG#41 </a:t>
            </a:r>
            <a:r>
              <a:rPr lang="mr-IN" altLang="en-US" dirty="0" smtClean="0">
                <a:solidFill>
                  <a:schemeClr val="bg1"/>
                </a:solidFill>
              </a:rPr>
              <a:t>–</a:t>
            </a:r>
            <a:r>
              <a:rPr lang="en-GB" altLang="en-US" dirty="0" smtClean="0">
                <a:solidFill>
                  <a:schemeClr val="bg1"/>
                </a:solidFill>
              </a:rPr>
              <a:t> </a:t>
            </a:r>
            <a:r>
              <a:rPr lang="en-GB" altLang="en-US" dirty="0" err="1" smtClean="0">
                <a:solidFill>
                  <a:schemeClr val="bg1"/>
                </a:solidFill>
              </a:rPr>
              <a:t>Makuhari</a:t>
            </a:r>
            <a:r>
              <a:rPr lang="en-GB" altLang="en-US" dirty="0" smtClean="0">
                <a:solidFill>
                  <a:schemeClr val="bg1"/>
                </a:solidFill>
              </a:rPr>
              <a:t>, Japan </a:t>
            </a:r>
            <a:r>
              <a:rPr lang="mr-IN" altLang="en-US" dirty="0" smtClean="0">
                <a:solidFill>
                  <a:schemeClr val="bg1"/>
                </a:solidFill>
              </a:rPr>
              <a:t>–</a:t>
            </a:r>
            <a:r>
              <a:rPr lang="en-GB" altLang="en-US" dirty="0" smtClean="0">
                <a:solidFill>
                  <a:schemeClr val="bg1"/>
                </a:solidFill>
              </a:rPr>
              <a:t> 18</a:t>
            </a:r>
            <a:r>
              <a:rPr lang="en-GB" altLang="en-US" baseline="0" dirty="0" smtClean="0">
                <a:solidFill>
                  <a:schemeClr val="bg1"/>
                </a:solidFill>
              </a:rPr>
              <a:t> October </a:t>
            </a:r>
            <a:r>
              <a:rPr lang="en-GB" altLang="en-US" dirty="0" smtClean="0">
                <a:solidFill>
                  <a:schemeClr val="bg1"/>
                </a:solidFill>
              </a:rPr>
              <a:t>2018</a:t>
            </a:r>
            <a:endParaRPr lang="en-GB" altLang="en-US" sz="800" dirty="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4177" r:id="rId1"/>
    <p:sldLayoutId id="2147484175" r:id="rId2"/>
    <p:sldLayoutId id="2147484176" r:id="rId3"/>
    <p:sldLayoutId id="2147484179" r:id="rId4"/>
    <p:sldLayoutId id="2147484180" r:id="rId5"/>
    <p:sldLayoutId id="2147484181" r:id="rId6"/>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9"/>
        </a:buBlip>
        <a:defRPr sz="2800">
          <a:solidFill>
            <a:schemeClr val="tx1"/>
          </a:solidFill>
          <a:latin typeface="+mn-lt"/>
          <a:ea typeface="ＭＳ Ｐゴシック" charset="0"/>
          <a:cs typeface="ＭＳ Ｐゴシック" charset="0"/>
        </a:defRPr>
      </a:lvl1pPr>
      <a:lvl2pPr marL="741363" indent="-284163" algn="l" rtl="0" eaLnBrk="0" fontAlgn="base" hangingPunct="0">
        <a:spcBef>
          <a:spcPct val="20000"/>
        </a:spcBef>
        <a:spcAft>
          <a:spcPct val="0"/>
        </a:spcAft>
        <a:buClr>
          <a:srgbClr val="C00000"/>
        </a:buClr>
        <a:buFont typeface="Arial" charset="0"/>
        <a:buChar char="•"/>
        <a:defRPr sz="2400">
          <a:solidFill>
            <a:schemeClr val="tx1"/>
          </a:solidFill>
          <a:latin typeface="+mn-lt"/>
          <a:ea typeface="ＭＳ Ｐゴシック" charset="0"/>
        </a:defRPr>
      </a:lvl2pPr>
      <a:lvl3pPr marL="11414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3pPr>
      <a:lvl4pPr marL="15986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4pPr>
      <a:lvl5pPr marL="2055813" indent="-227013" algn="l" rtl="0" eaLnBrk="0" fontAlgn="base" hangingPunct="0">
        <a:spcBef>
          <a:spcPct val="20000"/>
        </a:spcBef>
        <a:spcAft>
          <a:spcPct val="0"/>
        </a:spcAft>
        <a:buFont typeface="Arial" charset="0"/>
        <a:buChar char="»"/>
        <a:defRPr sz="1600">
          <a:solidFill>
            <a:schemeClr val="tx1"/>
          </a:solidFill>
          <a:latin typeface="+mn-lt"/>
          <a:ea typeface="ＭＳ Ｐゴシック" charset="0"/>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714500" y="907256"/>
            <a:ext cx="5715000" cy="332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1614490" y="1218010"/>
            <a:ext cx="5860256" cy="3075384"/>
          </a:xfrm>
        </p:spPr>
        <p:txBody>
          <a:bodyPr rtlCol="0">
            <a:normAutofit/>
          </a:bodyPr>
          <a:lstStyle/>
          <a:p>
            <a:pPr eaLnBrk="1" fontAlgn="auto" hangingPunct="1">
              <a:spcAft>
                <a:spcPts val="0"/>
              </a:spcAft>
              <a:defRPr/>
            </a:pPr>
            <a:r>
              <a:rPr lang="en-GB" b="1" i="1" dirty="0" smtClean="0">
                <a:effectLst>
                  <a:outerShdw blurRad="38100" dist="38100" dir="2700000" algn="tl">
                    <a:srgbClr val="C0C0C0"/>
                  </a:outerShdw>
                </a:effectLst>
              </a:rPr>
              <a:t>  </a:t>
            </a:r>
            <a:r>
              <a:rPr lang="en-GB" sz="3000" dirty="0"/>
              <a:t>MCC Activity Report</a:t>
            </a:r>
            <a:br>
              <a:rPr lang="en-GB" sz="3000" dirty="0"/>
            </a:br>
            <a:r>
              <a:rPr lang="en-US" dirty="0" smtClean="0">
                <a:effectLst>
                  <a:outerShdw blurRad="38100" dist="38100" dir="2700000" algn="tl">
                    <a:srgbClr val="C0C0C0"/>
                  </a:outerShdw>
                </a:effectLst>
              </a:rPr>
              <a:t/>
            </a:r>
            <a:br>
              <a:rPr lang="en-US" dirty="0" smtClean="0">
                <a:effectLst>
                  <a:outerShdw blurRad="38100" dist="38100" dir="2700000" algn="tl">
                    <a:srgbClr val="C0C0C0"/>
                  </a:outerShdw>
                </a:effectLst>
              </a:rPr>
            </a:br>
            <a:r>
              <a:rPr lang="en-US" sz="2100" dirty="0">
                <a:effectLst>
                  <a:outerShdw blurRad="38100" dist="38100" dir="2700000" algn="tl">
                    <a:srgbClr val="C0C0C0"/>
                  </a:outerShdw>
                </a:effectLst>
              </a:rPr>
              <a:t/>
            </a:r>
            <a:br>
              <a:rPr lang="en-US" sz="2100" dirty="0">
                <a:effectLst>
                  <a:outerShdw blurRad="38100" dist="38100" dir="2700000" algn="tl">
                    <a:srgbClr val="C0C0C0"/>
                  </a:outerShdw>
                </a:effectLst>
              </a:rPr>
            </a:br>
            <a:endParaRPr lang="en-GB" sz="2100" dirty="0">
              <a:effectLst>
                <a:outerShdw blurRad="38100" dist="38100" dir="2700000" algn="tl">
                  <a:srgbClr val="C0C0C0"/>
                </a:outerShdw>
              </a:effectLst>
            </a:endParaRPr>
          </a:p>
        </p:txBody>
      </p:sp>
      <p:sp>
        <p:nvSpPr>
          <p:cNvPr id="5124" name="Subtitle 6"/>
          <p:cNvSpPr>
            <a:spLocks noGrp="1"/>
          </p:cNvSpPr>
          <p:nvPr>
            <p:ph type="subTitle" idx="4294967295"/>
          </p:nvPr>
        </p:nvSpPr>
        <p:spPr>
          <a:xfrm>
            <a:off x="2484950" y="2954850"/>
            <a:ext cx="4893469" cy="1402556"/>
          </a:xfrm>
        </p:spPr>
        <p:txBody>
          <a:bodyPr/>
          <a:lstStyle/>
          <a:p>
            <a:pPr marL="0" indent="0" algn="ctr" eaLnBrk="1" hangingPunct="1">
              <a:buNone/>
            </a:pPr>
            <a:r>
              <a:rPr lang="en-GB" altLang="en-US" dirty="0" smtClean="0"/>
              <a:t>Source</a:t>
            </a:r>
          </a:p>
          <a:p>
            <a:pPr marL="0" indent="0" algn="ctr" eaLnBrk="1" hangingPunct="1">
              <a:buNone/>
            </a:pPr>
            <a:r>
              <a:rPr lang="en-GB" altLang="en-US" dirty="0" smtClean="0"/>
              <a:t>Adrian Scrase</a:t>
            </a:r>
          </a:p>
        </p:txBody>
      </p:sp>
      <p:sp>
        <p:nvSpPr>
          <p:cNvPr id="5125" name="Rectangle 66"/>
          <p:cNvSpPr>
            <a:spLocks noChangeArrowheads="1"/>
          </p:cNvSpPr>
          <p:nvPr/>
        </p:nvSpPr>
        <p:spPr bwMode="auto">
          <a:xfrm>
            <a:off x="182335" y="50006"/>
            <a:ext cx="58293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350" b="1" dirty="0"/>
              <a:t>3GPP </a:t>
            </a:r>
            <a:r>
              <a:rPr lang="en-GB" altLang="en-US" sz="1350" b="1" dirty="0" smtClean="0"/>
              <a:t>PCG#41</a:t>
            </a:r>
            <a:r>
              <a:rPr lang="en-GB" altLang="en-US" sz="1350" b="1" dirty="0"/>
              <a:t/>
            </a:r>
            <a:br>
              <a:rPr lang="en-GB" altLang="en-US" sz="1350" b="1" dirty="0"/>
            </a:br>
            <a:r>
              <a:rPr lang="en-GB" altLang="en-US" sz="1350" b="1" dirty="0" err="1" smtClean="0"/>
              <a:t>Makuhari</a:t>
            </a:r>
            <a:r>
              <a:rPr lang="en-GB" altLang="en-US" sz="1350" b="1" dirty="0" smtClean="0"/>
              <a:t>, Japan, </a:t>
            </a:r>
          </a:p>
          <a:p>
            <a:pPr>
              <a:spcBef>
                <a:spcPct val="0"/>
              </a:spcBef>
              <a:buFontTx/>
              <a:buNone/>
            </a:pPr>
            <a:r>
              <a:rPr lang="en-GB" altLang="en-US" sz="1350" b="1" dirty="0" smtClean="0"/>
              <a:t>18 October 2018</a:t>
            </a:r>
            <a:r>
              <a:rPr lang="en-GB" altLang="en-US" sz="1350" b="1" dirty="0"/>
              <a:t/>
            </a:r>
            <a:br>
              <a:rPr lang="en-GB" altLang="en-US" sz="1350" b="1" dirty="0"/>
            </a:br>
            <a:r>
              <a:rPr lang="en-GB" altLang="en-US" sz="1350" b="1" dirty="0" smtClean="0"/>
              <a:t>PCG41_25</a:t>
            </a:r>
            <a:r>
              <a:rPr lang="en-GB" altLang="en-US" sz="1350" b="1" dirty="0">
                <a:solidFill>
                  <a:srgbClr val="FF0000"/>
                </a:solidFill>
              </a:rPr>
              <a:t/>
            </a:r>
            <a:br>
              <a:rPr lang="en-GB" altLang="en-US" sz="1350" b="1" dirty="0">
                <a:solidFill>
                  <a:srgbClr val="FF0000"/>
                </a:solidFill>
              </a:rPr>
            </a:br>
            <a:endParaRPr lang="en-GB" altLang="en-US" sz="1350" b="1" dirty="0"/>
          </a:p>
        </p:txBody>
      </p:sp>
    </p:spTree>
    <p:extLst>
      <p:ext uri="{BB962C8B-B14F-4D97-AF65-F5344CB8AC3E}">
        <p14:creationId xmlns:p14="http://schemas.microsoft.com/office/powerpoint/2010/main" val="311650097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575324" y="1833564"/>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Autofit/>
          </a:bodyPr>
          <a:lstStyle/>
          <a:p>
            <a:pPr eaLnBrk="1" fontAlgn="auto" hangingPunct="1">
              <a:spcAft>
                <a:spcPts val="0"/>
              </a:spcAft>
              <a:defRPr/>
            </a:pPr>
            <a:r>
              <a:rPr lang="en-GB" sz="3000" dirty="0" smtClean="0">
                <a:solidFill>
                  <a:srgbClr val="FF3300"/>
                </a:solidFill>
              </a:rPr>
              <a:t>Intellectual Property Rights </a:t>
            </a:r>
            <a:endParaRPr lang="en-GB" sz="3000" dirty="0">
              <a:solidFill>
                <a:srgbClr val="FF3300"/>
              </a:solidFill>
            </a:endParaRPr>
          </a:p>
        </p:txBody>
      </p:sp>
      <p:sp>
        <p:nvSpPr>
          <p:cNvPr id="5" name="Content Placeholder 2"/>
          <p:cNvSpPr txBox="1">
            <a:spLocks/>
          </p:cNvSpPr>
          <p:nvPr/>
        </p:nvSpPr>
        <p:spPr bwMode="auto">
          <a:xfrm>
            <a:off x="388283" y="863204"/>
            <a:ext cx="8520236" cy="3715422"/>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altLang="en-US" sz="1600" kern="0" dirty="0" smtClean="0">
                <a:latin typeface="+mn-lt"/>
                <a:ea typeface="+mn-ea"/>
              </a:rPr>
              <a:t>The 3GPP Working Procedures contains the following text with respect to IPR:</a:t>
            </a:r>
          </a:p>
          <a:p>
            <a:pPr marR="0" lvl="0" algn="l" defTabSz="914400" rtl="0" eaLnBrk="0" fontAlgn="base" latinLnBrk="0" hangingPunct="0">
              <a:lnSpc>
                <a:spcPct val="100000"/>
              </a:lnSpc>
              <a:spcBef>
                <a:spcPct val="20000"/>
              </a:spcBef>
              <a:spcAft>
                <a:spcPct val="0"/>
              </a:spcAft>
              <a:buClrTx/>
              <a:buSzTx/>
              <a:tabLst/>
              <a:defRPr/>
            </a:pPr>
            <a:endParaRPr lang="en-GB" altLang="en-US" sz="1600" kern="0" dirty="0" smtClean="0">
              <a:latin typeface="+mn-lt"/>
              <a:ea typeface="+mn-ea"/>
            </a:endParaRPr>
          </a:p>
          <a:p>
            <a:pPr lvl="1"/>
            <a:r>
              <a:rPr lang="en-GB" sz="1200" b="1" i="1" dirty="0"/>
              <a:t>Article 55:	Intellectual Property Rights (IPR) Policy</a:t>
            </a:r>
          </a:p>
          <a:p>
            <a:pPr lvl="1"/>
            <a:r>
              <a:rPr lang="en-GB" sz="1200" i="1" dirty="0"/>
              <a:t>Individual Members shall be bound by the IPR Policy of their respective Organizational Partner.</a:t>
            </a:r>
          </a:p>
          <a:p>
            <a:pPr lvl="1"/>
            <a:r>
              <a:rPr lang="en-GB" sz="1200" i="1" dirty="0"/>
              <a:t>Individual Members should declare at the earliest opportunity, any IPRs which they believe to be essential, or potentially essential, to any work ongoing within 3GPP. Declarations should be made by Individual Members to their respective Organizational Partners.</a:t>
            </a:r>
          </a:p>
          <a:p>
            <a:pPr lvl="1"/>
            <a:r>
              <a:rPr lang="en-GB" sz="1200" i="1" dirty="0"/>
              <a:t>Organizational Partners should encourage their respective members to grant licences on fair, reasonable terms and conditions and on a non-discriminatory basis.</a:t>
            </a:r>
          </a:p>
          <a:p>
            <a:pPr lvl="1"/>
            <a:r>
              <a:rPr lang="en-GB" sz="1200" i="1" dirty="0">
                <a:solidFill>
                  <a:srgbClr val="FF0000"/>
                </a:solidFill>
              </a:rPr>
              <a:t>The PCG shall maintain a register of IPR declarations relevant to 3GPP, received by the Organizational Partners</a:t>
            </a:r>
            <a:r>
              <a:rPr lang="en-GB" sz="1200" i="1" dirty="0"/>
              <a:t>.</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1600" b="0" i="0" u="none" strike="noStrike" kern="0" cap="none" spc="0" normalizeH="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altLang="en-US" sz="1600" b="0" i="0" u="none" strike="noStrike" kern="0" cap="none" spc="0" normalizeH="0" noProof="0" dirty="0" smtClean="0">
                <a:ln>
                  <a:noFill/>
                </a:ln>
                <a:solidFill>
                  <a:schemeClr val="tx1"/>
                </a:solidFill>
                <a:effectLst/>
                <a:uLnTx/>
                <a:uFillTx/>
                <a:latin typeface="+mn-lt"/>
                <a:ea typeface="+mn-ea"/>
                <a:cs typeface="+mn-cs"/>
              </a:rPr>
              <a:t>In reality, the “</a:t>
            </a:r>
            <a:r>
              <a:rPr kumimoji="0" lang="en-GB" altLang="en-US" sz="1600" b="1" i="1" u="none" strike="noStrike" kern="0" cap="none" spc="0" normalizeH="0" noProof="0" dirty="0" smtClean="0">
                <a:ln>
                  <a:noFill/>
                </a:ln>
                <a:solidFill>
                  <a:schemeClr val="tx1"/>
                </a:solidFill>
                <a:effectLst/>
                <a:uLnTx/>
                <a:uFillTx/>
                <a:latin typeface="+mn-lt"/>
                <a:ea typeface="+mn-ea"/>
                <a:cs typeface="+mn-cs"/>
              </a:rPr>
              <a:t>register</a:t>
            </a:r>
            <a:r>
              <a:rPr kumimoji="0" lang="en-GB" altLang="en-US" sz="1600" b="0" i="0" u="none" strike="noStrike" kern="0" cap="none" spc="0" normalizeH="0" noProof="0" dirty="0" smtClean="0">
                <a:ln>
                  <a:noFill/>
                </a:ln>
                <a:solidFill>
                  <a:schemeClr val="tx1"/>
                </a:solidFill>
                <a:effectLst/>
                <a:uLnTx/>
                <a:uFillTx/>
                <a:latin typeface="+mn-lt"/>
                <a:ea typeface="+mn-ea"/>
                <a:cs typeface="+mn-cs"/>
              </a:rPr>
              <a:t>” is a series of links on the 3GPP website to Organizational Partner declarations, where many of those links are either broken or out of date</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altLang="en-US" sz="1600" kern="0" dirty="0" smtClean="0">
                <a:latin typeface="+mn-lt"/>
                <a:cs typeface="+mn-cs"/>
              </a:rPr>
              <a:t>A clean-up exercise is needed to bring this information up to date</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altLang="en-US" sz="1600" kern="0" dirty="0" smtClean="0">
                <a:latin typeface="+mn-lt"/>
              </a:rPr>
              <a:t>3GPP may also wish to review the “register” concept to determine if there is a </a:t>
            </a:r>
            <a:r>
              <a:rPr lang="en-GB" altLang="en-US" sz="1600" kern="0" dirty="0">
                <a:latin typeface="+mn-lt"/>
              </a:rPr>
              <a:t>m</a:t>
            </a:r>
            <a:r>
              <a:rPr lang="en-GB" altLang="en-US" sz="1600" kern="0" dirty="0" smtClean="0">
                <a:latin typeface="+mn-lt"/>
              </a:rPr>
              <a:t>ore appropriate means to collate IPR information related to 3GPP specifications</a:t>
            </a: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R="0" lvl="0" algn="l" defTabSz="914400" rtl="0" eaLnBrk="0" fontAlgn="base" latinLnBrk="0" hangingPunct="0">
              <a:lnSpc>
                <a:spcPct val="100000"/>
              </a:lnSpc>
              <a:spcBef>
                <a:spcPct val="20000"/>
              </a:spcBef>
              <a:spcAft>
                <a:spcPct val="0"/>
              </a:spcAft>
              <a:buClrTx/>
              <a:buSzTx/>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828226556"/>
      </p:ext>
    </p:extLst>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US" altLang="en-US" sz="3000">
                <a:solidFill>
                  <a:srgbClr val="FF3300"/>
                </a:solidFill>
              </a:rPr>
              <a:t>Summary and Outlook</a:t>
            </a:r>
            <a:endParaRPr lang="en-GB" altLang="en-US" sz="3000">
              <a:solidFill>
                <a:srgbClr val="FF3300"/>
              </a:solidFill>
            </a:endParaRPr>
          </a:p>
        </p:txBody>
      </p:sp>
      <p:sp>
        <p:nvSpPr>
          <p:cNvPr id="18435" name="Rectangle 3"/>
          <p:cNvSpPr>
            <a:spLocks noGrp="1" noChangeArrowheads="1"/>
          </p:cNvSpPr>
          <p:nvPr>
            <p:ph idx="1"/>
          </p:nvPr>
        </p:nvSpPr>
        <p:spPr>
          <a:xfrm>
            <a:off x="660400" y="1033463"/>
            <a:ext cx="7387771" cy="3515916"/>
          </a:xfrm>
        </p:spPr>
        <p:txBody>
          <a:bodyPr vert="horz" wrap="square" lIns="67866" tIns="33338" rIns="67866" bIns="33338" numCol="1" anchor="t" anchorCtr="0" compatLnSpc="1">
            <a:prstTxWarp prst="textNoShape">
              <a:avLst/>
            </a:prstTxWarp>
            <a:normAutofit/>
          </a:bodyPr>
          <a:lstStyle/>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smtClean="0">
                <a:latin typeface="Arial" panose="020B0604020202020204" pitchFamily="34" charset="0"/>
                <a:cs typeface="Arial" panose="020B0604020202020204" pitchFamily="34" charset="0"/>
              </a:rPr>
              <a:t>3GPP has positioned itself as </a:t>
            </a:r>
            <a:r>
              <a:rPr lang="en-GB" altLang="en-US" sz="1350" i="1" dirty="0" smtClean="0">
                <a:latin typeface="Arial" panose="020B0604020202020204" pitchFamily="34" charset="0"/>
                <a:cs typeface="Arial" panose="020B0604020202020204" pitchFamily="34" charset="0"/>
              </a:rPr>
              <a:t>the</a:t>
            </a:r>
            <a:r>
              <a:rPr lang="en-GB" altLang="en-US" sz="1350" dirty="0" smtClean="0">
                <a:latin typeface="Arial" panose="020B0604020202020204" pitchFamily="34" charset="0"/>
                <a:cs typeface="Arial" panose="020B0604020202020204" pitchFamily="34" charset="0"/>
              </a:rPr>
              <a:t> place where “5G” is being specified.  This has led to project growth and the attraction of new players.  This growth is expected to continue into 2019.</a:t>
            </a: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The workload within the </a:t>
            </a:r>
            <a:r>
              <a:rPr lang="en-GB" altLang="en-US" sz="1350" dirty="0" smtClean="0">
                <a:latin typeface="Arial" panose="020B0604020202020204" pitchFamily="34" charset="0"/>
                <a:cs typeface="Arial" panose="020B0604020202020204" pitchFamily="34" charset="0"/>
              </a:rPr>
              <a:t>project remains high, with the meeting frequency stretching budgetary resources.  Nevertheless, from a personnel point of view, the project appears to be appropriately resourced for the time being.</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smtClean="0">
                <a:latin typeface="Arial" panose="020B0604020202020204" pitchFamily="34" charset="0"/>
                <a:cs typeface="Arial" panose="020B0604020202020204" pitchFamily="34" charset="0"/>
              </a:rPr>
              <a:t>Two areas have been highlighted where we may wish to consider improving our rules and processes: electronic meetings and Intellectual Property Rights handling</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smtClean="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smtClean="0">
                <a:latin typeface="Arial" panose="020B0604020202020204" pitchFamily="34" charset="0"/>
                <a:cs typeface="Arial" panose="020B0604020202020204" pitchFamily="34" charset="0"/>
              </a:rPr>
              <a:t> </a:t>
            </a: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US" altLang="en-US" sz="1500" dirty="0"/>
          </a:p>
        </p:txBody>
      </p:sp>
    </p:spTree>
    <p:extLst>
      <p:ext uri="{BB962C8B-B14F-4D97-AF65-F5344CB8AC3E}">
        <p14:creationId xmlns:p14="http://schemas.microsoft.com/office/powerpoint/2010/main" val="3440102656"/>
      </p:ext>
    </p:extLst>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a:xfrm>
            <a:off x="1504950" y="377429"/>
            <a:ext cx="5125641" cy="485775"/>
          </a:xfrm>
        </p:spPr>
        <p:txBody>
          <a:bodyPr rtlCol="0">
            <a:normAutofit fontScale="90000"/>
          </a:bodyPr>
          <a:lstStyle/>
          <a:p>
            <a:pPr eaLnBrk="1" fontAlgn="auto" hangingPunct="1">
              <a:spcAft>
                <a:spcPts val="0"/>
              </a:spcAft>
              <a:defRPr/>
            </a:pPr>
            <a:r>
              <a:rPr lang="en-US" sz="3000" b="1" dirty="0">
                <a:solidFill>
                  <a:srgbClr val="FF3300"/>
                </a:solidFill>
              </a:rPr>
              <a:t>Contents</a:t>
            </a:r>
            <a:endParaRPr lang="en-GB" sz="3000" b="1" dirty="0">
              <a:solidFill>
                <a:srgbClr val="FF3300"/>
              </a:solidFill>
            </a:endParaRPr>
          </a:p>
        </p:txBody>
      </p:sp>
      <p:sp>
        <p:nvSpPr>
          <p:cNvPr id="7171" name="Rectangle 3"/>
          <p:cNvSpPr>
            <a:spLocks noGrp="1"/>
          </p:cNvSpPr>
          <p:nvPr>
            <p:ph idx="1"/>
          </p:nvPr>
        </p:nvSpPr>
        <p:spPr>
          <a:xfrm>
            <a:off x="1485900" y="1189435"/>
            <a:ext cx="6172200" cy="3394472"/>
          </a:xfrm>
        </p:spPr>
        <p:txBody>
          <a:bodyPr>
            <a:normAutofit fontScale="92500" lnSpcReduction="10000"/>
          </a:bodyPr>
          <a:lstStyle/>
          <a:p>
            <a:pPr eaLnBrk="1" hangingPunct="1">
              <a:lnSpc>
                <a:spcPct val="90000"/>
              </a:lnSpc>
            </a:pPr>
            <a:r>
              <a:rPr lang="en-US" altLang="en-US" dirty="0" smtClean="0">
                <a:solidFill>
                  <a:srgbClr val="003366"/>
                </a:solidFill>
              </a:rPr>
              <a:t> </a:t>
            </a:r>
            <a:r>
              <a:rPr lang="en-US" altLang="en-US" dirty="0" smtClean="0"/>
              <a:t>Departures and Arrivals</a:t>
            </a:r>
          </a:p>
          <a:p>
            <a:pPr eaLnBrk="1" hangingPunct="1">
              <a:lnSpc>
                <a:spcPct val="90000"/>
              </a:lnSpc>
            </a:pPr>
            <a:r>
              <a:rPr lang="en-US" altLang="en-US" dirty="0" smtClean="0"/>
              <a:t> Resource Allocation</a:t>
            </a:r>
          </a:p>
          <a:p>
            <a:pPr eaLnBrk="1" hangingPunct="1">
              <a:lnSpc>
                <a:spcPct val="90000"/>
              </a:lnSpc>
            </a:pPr>
            <a:r>
              <a:rPr lang="en-US" altLang="en-US" dirty="0" smtClean="0"/>
              <a:t> Workload</a:t>
            </a:r>
          </a:p>
          <a:p>
            <a:pPr eaLnBrk="1" hangingPunct="1">
              <a:lnSpc>
                <a:spcPct val="90000"/>
              </a:lnSpc>
            </a:pPr>
            <a:r>
              <a:rPr lang="en-US" altLang="en-US" dirty="0" smtClean="0"/>
              <a:t> 3GPP Membership</a:t>
            </a:r>
            <a:endParaRPr lang="en-GB" altLang="en-US" dirty="0" smtClean="0"/>
          </a:p>
          <a:p>
            <a:pPr eaLnBrk="1" hangingPunct="1">
              <a:lnSpc>
                <a:spcPct val="90000"/>
              </a:lnSpc>
            </a:pPr>
            <a:r>
              <a:rPr lang="en-GB" altLang="en-US" dirty="0" smtClean="0"/>
              <a:t> </a:t>
            </a:r>
            <a:r>
              <a:rPr lang="en-GB" altLang="en-US" dirty="0" smtClean="0"/>
              <a:t>Working with new industry sectors</a:t>
            </a:r>
          </a:p>
          <a:p>
            <a:pPr eaLnBrk="1" hangingPunct="1">
              <a:lnSpc>
                <a:spcPct val="90000"/>
              </a:lnSpc>
            </a:pPr>
            <a:r>
              <a:rPr lang="en-US" altLang="en-US" dirty="0" smtClean="0"/>
              <a:t> Electronic meetings</a:t>
            </a:r>
          </a:p>
          <a:p>
            <a:pPr eaLnBrk="1" hangingPunct="1">
              <a:lnSpc>
                <a:spcPct val="90000"/>
              </a:lnSpc>
            </a:pPr>
            <a:r>
              <a:rPr lang="en-US" altLang="en-US" dirty="0" smtClean="0"/>
              <a:t> Intellectual Property Rights</a:t>
            </a:r>
            <a:endParaRPr lang="en-US" altLang="en-US" dirty="0" smtClean="0"/>
          </a:p>
          <a:p>
            <a:pPr eaLnBrk="1" hangingPunct="1">
              <a:lnSpc>
                <a:spcPct val="90000"/>
              </a:lnSpc>
            </a:pPr>
            <a:r>
              <a:rPr lang="en-US" altLang="en-US" dirty="0" smtClean="0"/>
              <a:t> Summary and Outlook</a:t>
            </a:r>
            <a:endParaRPr lang="en-GB" altLang="en-US" dirty="0" smtClean="0"/>
          </a:p>
        </p:txBody>
      </p:sp>
    </p:spTree>
    <p:extLst>
      <p:ext uri="{BB962C8B-B14F-4D97-AF65-F5344CB8AC3E}">
        <p14:creationId xmlns:p14="http://schemas.microsoft.com/office/powerpoint/2010/main" val="3698243057"/>
      </p:ext>
    </p:extLst>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145637" y="939566"/>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rmAutofit fontScale="90000"/>
          </a:bodyPr>
          <a:lstStyle/>
          <a:p>
            <a:pPr eaLnBrk="1" fontAlgn="auto" hangingPunct="1">
              <a:spcAft>
                <a:spcPts val="0"/>
              </a:spcAft>
              <a:defRPr/>
            </a:pPr>
            <a:r>
              <a:rPr lang="en-GB" sz="3000" dirty="0">
                <a:solidFill>
                  <a:srgbClr val="FF3300"/>
                </a:solidFill>
              </a:rPr>
              <a:t>Resource Allocation</a:t>
            </a:r>
          </a:p>
        </p:txBody>
      </p:sp>
      <p:pic>
        <p:nvPicPr>
          <p:cNvPr id="2050" name="Picture 2" descr="http://www.3gpp.org/ftp/webExtensions/MCC/2017-11-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5799" y="863204"/>
            <a:ext cx="5323784" cy="388693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25287" y="1274273"/>
            <a:ext cx="1404730" cy="707886"/>
          </a:xfrm>
          <a:prstGeom prst="rect">
            <a:avLst/>
          </a:prstGeom>
          <a:noFill/>
        </p:spPr>
        <p:txBody>
          <a:bodyPr wrap="square" rtlCol="0">
            <a:spAutoFit/>
          </a:bodyPr>
          <a:lstStyle/>
          <a:p>
            <a:r>
              <a:rPr lang="en-GB" dirty="0" smtClean="0"/>
              <a:t>There have been no departures or arrivals in MCC since PCG#40</a:t>
            </a:r>
            <a:endParaRPr lang="en-GB" dirty="0"/>
          </a:p>
        </p:txBody>
      </p:sp>
    </p:spTree>
    <p:extLst>
      <p:ext uri="{BB962C8B-B14F-4D97-AF65-F5344CB8AC3E}">
        <p14:creationId xmlns:p14="http://schemas.microsoft.com/office/powerpoint/2010/main" val="2983899844"/>
      </p:ext>
    </p:extLst>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575324" y="1833564"/>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Autofit/>
          </a:bodyPr>
          <a:lstStyle/>
          <a:p>
            <a:pPr eaLnBrk="1" fontAlgn="auto" hangingPunct="1">
              <a:spcAft>
                <a:spcPts val="0"/>
              </a:spcAft>
              <a:defRPr/>
            </a:pPr>
            <a:r>
              <a:rPr lang="en-GB" sz="3000" dirty="0">
                <a:solidFill>
                  <a:srgbClr val="FF3300"/>
                </a:solidFill>
              </a:rPr>
              <a:t>Workload: Committee Support</a:t>
            </a:r>
          </a:p>
        </p:txBody>
      </p:sp>
      <p:sp>
        <p:nvSpPr>
          <p:cNvPr id="13316" name="Text Box 3"/>
          <p:cNvSpPr txBox="1">
            <a:spLocks noChangeArrowheads="1"/>
          </p:cNvSpPr>
          <p:nvPr/>
        </p:nvSpPr>
        <p:spPr bwMode="auto">
          <a:xfrm>
            <a:off x="892630" y="1232298"/>
            <a:ext cx="6995884"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GB" altLang="en-US" sz="1200" dirty="0" smtClean="0">
                <a:latin typeface="Arial" panose="020B0604020202020204" pitchFamily="34" charset="0"/>
              </a:rPr>
              <a:t>The workload within 3GPP remains high and in some cases still showing signs of increase</a:t>
            </a:r>
            <a:r>
              <a:rPr lang="en-GB" altLang="en-US" sz="1200" dirty="0" smtClean="0">
                <a:latin typeface="Arial" panose="020B0604020202020204" pitchFamily="34" charset="0"/>
              </a:rPr>
              <a:t>.  The population within the Working Groups also shows a slightly increasing trend as the number of Individual Members continues to rise.    </a:t>
            </a:r>
            <a:endParaRPr lang="en-GB" altLang="en-US" sz="1200" dirty="0" smtClean="0">
              <a:latin typeface="Arial" panose="020B0604020202020204" pitchFamily="34" charset="0"/>
            </a:endParaRPr>
          </a:p>
          <a:p>
            <a:pPr>
              <a:spcBef>
                <a:spcPct val="50000"/>
              </a:spcBef>
              <a:buFontTx/>
              <a:buNone/>
            </a:pPr>
            <a:r>
              <a:rPr lang="en-GB" altLang="en-US" sz="1200" dirty="0" smtClean="0">
                <a:latin typeface="Arial" panose="020B0604020202020204" pitchFamily="34" charset="0"/>
              </a:rPr>
              <a:t>The TSGs have taken specific action to try to limit the number of ordinary meetings held by their working groups.  Nevertheless, there is still a significant number of </a:t>
            </a:r>
            <a:r>
              <a:rPr lang="en-GB" altLang="en-US" sz="1200" i="1" dirty="0" err="1" smtClean="0">
                <a:latin typeface="Arial" panose="020B0604020202020204" pitchFamily="34" charset="0"/>
              </a:rPr>
              <a:t>adhoc</a:t>
            </a:r>
            <a:r>
              <a:rPr lang="en-GB" altLang="en-US" sz="1200" dirty="0" smtClean="0">
                <a:latin typeface="Arial" panose="020B0604020202020204" pitchFamily="34" charset="0"/>
              </a:rPr>
              <a:t> and </a:t>
            </a:r>
            <a:r>
              <a:rPr lang="en-GB" altLang="en-US" sz="1200" i="1" dirty="0" err="1" smtClean="0">
                <a:latin typeface="Arial" panose="020B0604020202020204" pitchFamily="34" charset="0"/>
              </a:rPr>
              <a:t>bis</a:t>
            </a:r>
            <a:r>
              <a:rPr lang="en-GB" altLang="en-US" sz="1200" dirty="0" smtClean="0">
                <a:latin typeface="Arial" panose="020B0604020202020204" pitchFamily="34" charset="0"/>
              </a:rPr>
              <a:t> meetings being scheduled.  Of the roughly 180 travels expected to be undertaken by MCC during 2018, 40 of those travels will be in relation to </a:t>
            </a:r>
            <a:r>
              <a:rPr lang="en-GB" altLang="en-US" sz="1200" dirty="0" err="1" smtClean="0">
                <a:latin typeface="Arial" panose="020B0604020202020204" pitchFamily="34" charset="0"/>
              </a:rPr>
              <a:t>adhoc</a:t>
            </a:r>
            <a:r>
              <a:rPr lang="en-GB" altLang="en-US" sz="1200" dirty="0" smtClean="0">
                <a:latin typeface="Arial" panose="020B0604020202020204" pitchFamily="34" charset="0"/>
              </a:rPr>
              <a:t> or </a:t>
            </a:r>
            <a:r>
              <a:rPr lang="en-GB" altLang="en-US" sz="1200" dirty="0" err="1" smtClean="0">
                <a:latin typeface="Arial" panose="020B0604020202020204" pitchFamily="34" charset="0"/>
              </a:rPr>
              <a:t>bis</a:t>
            </a:r>
            <a:r>
              <a:rPr lang="en-GB" altLang="en-US" sz="1200" dirty="0" smtClean="0">
                <a:latin typeface="Arial" panose="020B0604020202020204" pitchFamily="34" charset="0"/>
              </a:rPr>
              <a:t> meetings.  No action is expected </a:t>
            </a:r>
            <a:r>
              <a:rPr lang="en-GB" altLang="en-US" sz="1200" dirty="0" smtClean="0">
                <a:latin typeface="Arial" panose="020B0604020202020204" pitchFamily="34" charset="0"/>
              </a:rPr>
              <a:t>from the PCG, other than to note the obvious budgetary impact.</a:t>
            </a:r>
            <a:r>
              <a:rPr lang="en-GB" altLang="en-US" sz="1200" dirty="0" smtClean="0">
                <a:latin typeface="Arial" panose="020B0604020202020204" pitchFamily="34" charset="0"/>
              </a:rPr>
              <a:t>      </a:t>
            </a:r>
            <a:endParaRPr lang="en-GB" altLang="en-US" sz="1200" dirty="0" smtClean="0">
              <a:latin typeface="Arial" panose="020B0604020202020204" pitchFamily="34" charset="0"/>
            </a:endParaRPr>
          </a:p>
          <a:p>
            <a:pPr>
              <a:spcBef>
                <a:spcPct val="50000"/>
              </a:spcBef>
              <a:buFontTx/>
              <a:buNone/>
            </a:pPr>
            <a:r>
              <a:rPr lang="en-GB" altLang="en-US" sz="1200" dirty="0" smtClean="0">
                <a:latin typeface="Arial" panose="020B0604020202020204" pitchFamily="34" charset="0"/>
              </a:rPr>
              <a:t>PCG#40 was informed of the intention to reduce the support given to CT6 and RAN6 meetings by providing remote support rather than physical presence.  This has now been put in place with the consent of the respective Chairmen</a:t>
            </a:r>
            <a:r>
              <a:rPr lang="en-GB" altLang="en-US" sz="1200" dirty="0" smtClean="0">
                <a:latin typeface="Arial" panose="020B0604020202020204" pitchFamily="34" charset="0"/>
              </a:rPr>
              <a:t>.   </a:t>
            </a:r>
            <a:endParaRPr lang="en-GB" altLang="en-US" sz="1200" dirty="0" smtClean="0">
              <a:latin typeface="Arial" panose="020B0604020202020204" pitchFamily="34" charset="0"/>
            </a:endParaRPr>
          </a:p>
          <a:p>
            <a:pPr>
              <a:spcBef>
                <a:spcPct val="50000"/>
              </a:spcBef>
              <a:buFontTx/>
              <a:buNone/>
            </a:pPr>
            <a:endParaRPr lang="en-GB" altLang="en-US" sz="1200" dirty="0">
              <a:latin typeface="Arial" panose="020B0604020202020204" pitchFamily="34" charset="0"/>
            </a:endParaRPr>
          </a:p>
          <a:p>
            <a:pPr>
              <a:spcBef>
                <a:spcPct val="50000"/>
              </a:spcBef>
              <a:buFontTx/>
              <a:buNone/>
            </a:pPr>
            <a:r>
              <a:rPr lang="en-GB" altLang="en-US" sz="1200" dirty="0" smtClean="0">
                <a:latin typeface="Arial" panose="020B0604020202020204" pitchFamily="34" charset="0"/>
              </a:rPr>
              <a:t>  </a:t>
            </a:r>
          </a:p>
          <a:p>
            <a:pPr>
              <a:spcBef>
                <a:spcPct val="50000"/>
              </a:spcBef>
              <a:buFontTx/>
              <a:buNone/>
            </a:pPr>
            <a:endParaRPr lang="en-GB" altLang="en-US" sz="1200" dirty="0">
              <a:latin typeface="Arial" panose="020B0604020202020204" pitchFamily="34" charset="0"/>
            </a:endParaRPr>
          </a:p>
        </p:txBody>
      </p:sp>
    </p:spTree>
    <p:extLst>
      <p:ext uri="{BB962C8B-B14F-4D97-AF65-F5344CB8AC3E}">
        <p14:creationId xmlns:p14="http://schemas.microsoft.com/office/powerpoint/2010/main" val="3709998422"/>
      </p:ext>
    </p:extLst>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143000" y="165497"/>
            <a:ext cx="6172200" cy="857250"/>
          </a:xfrm>
        </p:spPr>
        <p:txBody>
          <a:bodyPr/>
          <a:lstStyle/>
          <a:p>
            <a:pPr eaLnBrk="1" hangingPunct="1"/>
            <a:r>
              <a:rPr lang="en-US" altLang="en-US" sz="3000" dirty="0">
                <a:solidFill>
                  <a:srgbClr val="FF3300"/>
                </a:solidFill>
              </a:rPr>
              <a:t>3GPP Membership</a:t>
            </a:r>
            <a:endParaRPr lang="en-GB" altLang="en-US" sz="3000" dirty="0">
              <a:solidFill>
                <a:srgbClr val="FF3300"/>
              </a:solidFill>
            </a:endParaRPr>
          </a:p>
        </p:txBody>
      </p:sp>
      <p:sp>
        <p:nvSpPr>
          <p:cNvPr id="323588" name="Text Box 4"/>
          <p:cNvSpPr txBox="1">
            <a:spLocks noChangeArrowheads="1"/>
          </p:cNvSpPr>
          <p:nvPr/>
        </p:nvSpPr>
        <p:spPr bwMode="auto">
          <a:xfrm>
            <a:off x="1377554" y="795338"/>
            <a:ext cx="6030412" cy="484748"/>
          </a:xfrm>
          <a:prstGeom prst="rect">
            <a:avLst/>
          </a:prstGeom>
          <a:noFill/>
          <a:ln w="9525">
            <a:noFill/>
            <a:miter lim="800000"/>
            <a:headEnd/>
            <a:tailEnd/>
          </a:ln>
          <a:effectLst/>
        </p:spPr>
        <p:txBody>
          <a:bodyPr wrap="square">
            <a:spAutoFit/>
          </a:bodyPr>
          <a:lstStyle/>
          <a:p>
            <a:pPr algn="ctr">
              <a:spcBef>
                <a:spcPct val="50000"/>
              </a:spcBef>
              <a:defRPr/>
            </a:pPr>
            <a:r>
              <a:rPr lang="en-US" sz="1200" dirty="0"/>
              <a:t>3GPP Membership currently stands at </a:t>
            </a:r>
            <a:r>
              <a:rPr lang="en-US" sz="1200" b="1" dirty="0" smtClean="0"/>
              <a:t>606 </a:t>
            </a:r>
            <a:r>
              <a:rPr lang="en-US" sz="1200" dirty="0" smtClean="0"/>
              <a:t>Individual </a:t>
            </a:r>
            <a:r>
              <a:rPr lang="en-US" sz="1200" dirty="0"/>
              <a:t>Members.  </a:t>
            </a:r>
            <a:r>
              <a:rPr lang="en-US" sz="1200" dirty="0" smtClean="0"/>
              <a:t>In </a:t>
            </a:r>
            <a:r>
              <a:rPr lang="en-US" sz="1200" dirty="0"/>
              <a:t>addition, there are </a:t>
            </a:r>
            <a:r>
              <a:rPr lang="en-US" sz="1200" b="1" dirty="0" smtClean="0"/>
              <a:t>33</a:t>
            </a:r>
            <a:r>
              <a:rPr lang="en-US" sz="1200" dirty="0" smtClean="0"/>
              <a:t> </a:t>
            </a:r>
            <a:r>
              <a:rPr lang="en-US" sz="1200" dirty="0"/>
              <a:t>companies having Guest Status, which are potential IMs</a:t>
            </a:r>
            <a:r>
              <a:rPr lang="en-US" sz="1350" dirty="0">
                <a:effectLst>
                  <a:outerShdw blurRad="38100" dist="38100" dir="2700000" algn="tl">
                    <a:srgbClr val="C0C0C0"/>
                  </a:outerShdw>
                </a:effectLst>
              </a:rPr>
              <a:t> </a:t>
            </a:r>
            <a:endParaRPr lang="en-GB" sz="1050" dirty="0">
              <a:effectLst>
                <a:outerShdw blurRad="38100" dist="38100" dir="2700000" algn="tl">
                  <a:srgbClr val="C0C0C0"/>
                </a:outerShdw>
              </a:effectLst>
            </a:endParaRPr>
          </a:p>
        </p:txBody>
      </p:sp>
      <p:sp>
        <p:nvSpPr>
          <p:cNvPr id="14341" name="Text Box 5"/>
          <p:cNvSpPr txBox="1">
            <a:spLocks noChangeArrowheads="1"/>
          </p:cNvSpPr>
          <p:nvPr/>
        </p:nvSpPr>
        <p:spPr bwMode="auto">
          <a:xfrm>
            <a:off x="260848" y="1607106"/>
            <a:ext cx="1404938"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a:t>
            </a:r>
            <a:r>
              <a:rPr lang="en-US" altLang="en-US" sz="1500" dirty="0" smtClean="0">
                <a:solidFill>
                  <a:srgbClr val="FF0000"/>
                </a:solidFill>
                <a:latin typeface="Arial" panose="020B0604020202020204" pitchFamily="34" charset="0"/>
              </a:rPr>
              <a:t>3GPP now exceeds </a:t>
            </a:r>
            <a:r>
              <a:rPr lang="en-US" altLang="en-US" sz="1500" b="1" dirty="0" smtClean="0">
                <a:solidFill>
                  <a:srgbClr val="FF0000"/>
                </a:solidFill>
                <a:latin typeface="Arial" panose="020B0604020202020204" pitchFamily="34" charset="0"/>
              </a:rPr>
              <a:t>600</a:t>
            </a:r>
            <a:r>
              <a:rPr lang="en-US" altLang="en-US" sz="1500" dirty="0" smtClean="0">
                <a:solidFill>
                  <a:srgbClr val="FF0000"/>
                </a:solidFill>
                <a:latin typeface="Arial" panose="020B0604020202020204" pitchFamily="34" charset="0"/>
              </a:rPr>
              <a:t>!</a:t>
            </a:r>
            <a:endParaRPr lang="en-GB" altLang="en-US" sz="1500" dirty="0">
              <a:solidFill>
                <a:srgbClr val="FF0000"/>
              </a:solidFill>
              <a:latin typeface="Arial" panose="020B0604020202020204" pitchFamily="34" charset="0"/>
            </a:endParaRPr>
          </a:p>
        </p:txBody>
      </p:sp>
      <p:sp>
        <p:nvSpPr>
          <p:cNvPr id="14342" name="TextBox 6"/>
          <p:cNvSpPr txBox="1">
            <a:spLocks noChangeArrowheads="1"/>
          </p:cNvSpPr>
          <p:nvPr/>
        </p:nvSpPr>
        <p:spPr bwMode="auto">
          <a:xfrm>
            <a:off x="33571" y="3180621"/>
            <a:ext cx="18585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500" dirty="0">
                <a:solidFill>
                  <a:srgbClr val="FF0000"/>
                </a:solidFill>
                <a:latin typeface="Arial" panose="020B0604020202020204" pitchFamily="34" charset="0"/>
              </a:rPr>
              <a:t>3GPP Individual Members come from </a:t>
            </a:r>
            <a:r>
              <a:rPr lang="en-GB" altLang="en-US" sz="1500" u="sng" dirty="0" smtClean="0">
                <a:solidFill>
                  <a:srgbClr val="FF0000"/>
                </a:solidFill>
                <a:latin typeface="Arial" panose="020B0604020202020204" pitchFamily="34" charset="0"/>
              </a:rPr>
              <a:t>41</a:t>
            </a:r>
            <a:r>
              <a:rPr lang="en-GB" altLang="en-US" sz="1500" dirty="0" smtClean="0">
                <a:solidFill>
                  <a:srgbClr val="FF0000"/>
                </a:solidFill>
                <a:latin typeface="Arial" panose="020B0604020202020204" pitchFamily="34" charset="0"/>
              </a:rPr>
              <a:t> territories </a:t>
            </a:r>
            <a:r>
              <a:rPr lang="en-GB" altLang="en-US" sz="1500" dirty="0">
                <a:solidFill>
                  <a:srgbClr val="FF0000"/>
                </a:solidFill>
                <a:latin typeface="Arial" panose="020B0604020202020204" pitchFamily="34" charset="0"/>
              </a:rPr>
              <a:t>worldwide</a:t>
            </a:r>
          </a:p>
        </p:txBody>
      </p:sp>
      <p:graphicFrame>
        <p:nvGraphicFramePr>
          <p:cNvPr id="4" name="Object 3"/>
          <p:cNvGraphicFramePr>
            <a:graphicFrameLocks noChangeAspect="1"/>
          </p:cNvGraphicFramePr>
          <p:nvPr>
            <p:extLst>
              <p:ext uri="{D42A27DB-BD31-4B8C-83A1-F6EECF244321}">
                <p14:modId xmlns:p14="http://schemas.microsoft.com/office/powerpoint/2010/main" val="2526696058"/>
              </p:ext>
            </p:extLst>
          </p:nvPr>
        </p:nvGraphicFramePr>
        <p:xfrm>
          <a:off x="2212854" y="1280086"/>
          <a:ext cx="4648044" cy="3455044"/>
        </p:xfrm>
        <a:graphic>
          <a:graphicData uri="http://schemas.openxmlformats.org/presentationml/2006/ole">
            <mc:AlternateContent xmlns:mc="http://schemas.openxmlformats.org/markup-compatibility/2006">
              <mc:Choice xmlns:v="urn:schemas-microsoft-com:vml" Requires="v">
                <p:oleObj spid="_x0000_s1050" name="Chart" r:id="rId3" imgW="6562610" imgH="6400890" progId="MSGraph.Chart.8">
                  <p:embed/>
                </p:oleObj>
              </mc:Choice>
              <mc:Fallback>
                <p:oleObj name="Chart" r:id="rId3" imgW="6562610" imgH="6400890" progId="MSGraph.Chart.8">
                  <p:embed/>
                  <p:pic>
                    <p:nvPicPr>
                      <p:cNvPr id="0" name=""/>
                      <p:cNvPicPr>
                        <a:picLocks noChangeAspect="1" noChangeArrowheads="1"/>
                      </p:cNvPicPr>
                      <p:nvPr/>
                    </p:nvPicPr>
                    <p:blipFill>
                      <a:blip r:embed="rId4"/>
                      <a:srcRect/>
                      <a:stretch>
                        <a:fillRect/>
                      </a:stretch>
                    </p:blipFill>
                    <p:spPr bwMode="auto">
                      <a:xfrm>
                        <a:off x="2212854" y="1280086"/>
                        <a:ext cx="4648044" cy="3455044"/>
                      </a:xfrm>
                      <a:prstGeom prst="rect">
                        <a:avLst/>
                      </a:prstGeom>
                      <a:solidFill>
                        <a:srgbClr val="FFFFFF"/>
                      </a:solidFill>
                      <a:ln w="9525">
                        <a:solidFill>
                          <a:srgbClr val="000000"/>
                        </a:solidFill>
                        <a:miter lim="800000"/>
                        <a:headEnd/>
                        <a:tailEnd/>
                      </a:ln>
                      <a:effectLst/>
                    </p:spPr>
                  </p:pic>
                </p:oleObj>
              </mc:Fallback>
            </mc:AlternateContent>
          </a:graphicData>
        </a:graphic>
      </p:graphicFrame>
    </p:spTree>
    <p:extLst>
      <p:ext uri="{BB962C8B-B14F-4D97-AF65-F5344CB8AC3E}">
        <p14:creationId xmlns:p14="http://schemas.microsoft.com/office/powerpoint/2010/main" val="624932568"/>
      </p:ext>
    </p:extLst>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143000" y="72629"/>
            <a:ext cx="6172200" cy="857250"/>
          </a:xfrm>
        </p:spPr>
        <p:txBody>
          <a:bodyPr/>
          <a:lstStyle/>
          <a:p>
            <a:r>
              <a:rPr lang="en-GB" altLang="en-US" sz="2700"/>
              <a:t>3GPP Member Territories</a:t>
            </a:r>
          </a:p>
        </p:txBody>
      </p:sp>
      <p:graphicFrame>
        <p:nvGraphicFramePr>
          <p:cNvPr id="7" name="Table 6"/>
          <p:cNvGraphicFramePr>
            <a:graphicFrameLocks noGrp="1"/>
          </p:cNvGraphicFramePr>
          <p:nvPr>
            <p:extLst>
              <p:ext uri="{D42A27DB-BD31-4B8C-83A1-F6EECF244321}">
                <p14:modId xmlns:p14="http://schemas.microsoft.com/office/powerpoint/2010/main" val="312255812"/>
              </p:ext>
            </p:extLst>
          </p:nvPr>
        </p:nvGraphicFramePr>
        <p:xfrm>
          <a:off x="1875237" y="1196577"/>
          <a:ext cx="5844778" cy="2677158"/>
        </p:xfrm>
        <a:graphic>
          <a:graphicData uri="http://schemas.openxmlformats.org/drawingml/2006/table">
            <a:tbl>
              <a:tblPr firstRow="1" bandRow="1">
                <a:tableStyleId>{5C22544A-7EE6-4342-B048-85BDC9FD1C3A}</a:tableStyleId>
              </a:tblPr>
              <a:tblGrid>
                <a:gridCol w="1101714"/>
                <a:gridCol w="926890"/>
                <a:gridCol w="1187137"/>
                <a:gridCol w="1243608"/>
                <a:gridCol w="1385429"/>
              </a:tblGrid>
              <a:tr h="2672619">
                <a:tc>
                  <a:txBody>
                    <a:bodyPr/>
                    <a:lstStyle/>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AUSTRALIA </a:t>
                      </a:r>
                    </a:p>
                    <a:p>
                      <a:pPr>
                        <a:lnSpc>
                          <a:spcPct val="107000"/>
                        </a:lnSpc>
                        <a:spcAft>
                          <a:spcPts val="0"/>
                        </a:spcAft>
                      </a:pP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AUSTRIA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BELGIUM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BOTSWANA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CANADA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CHINA</a:t>
                      </a: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b="1" kern="1200" dirty="0" smtClean="0">
                        <a:solidFill>
                          <a:srgbClr val="000000"/>
                        </a:solidFill>
                        <a:latin typeface="+mn-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smtClean="0">
                          <a:solidFill>
                            <a:srgbClr val="000000"/>
                          </a:solidFill>
                          <a:latin typeface="+mn-lt"/>
                          <a:ea typeface="Times New Roman" panose="02020603050405020304" pitchFamily="18" charset="0"/>
                          <a:cs typeface="Times New Roman" panose="02020603050405020304" pitchFamily="18" charset="0"/>
                        </a:rPr>
                        <a:t>CZECH REPUBLIC </a:t>
                      </a:r>
                      <a:endParaRPr lang="en-GB" sz="800" b="1" kern="1200" dirty="0" smtClean="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DENMARK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FINLAND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FRANCE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GERMANY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HONG KONG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INDIA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smtClean="0">
                          <a:solidFill>
                            <a:srgbClr val="000000"/>
                          </a:solidFill>
                          <a:latin typeface="+mn-lt"/>
                          <a:ea typeface="Times New Roman" panose="02020603050405020304" pitchFamily="18" charset="0"/>
                          <a:cs typeface="Times New Roman" panose="02020603050405020304" pitchFamily="18" charset="0"/>
                        </a:rPr>
                        <a:t>IRELAND </a:t>
                      </a:r>
                      <a:endParaRPr lang="en-GB" sz="800" b="1" kern="1200" dirty="0" smtClean="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ISRAEL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ITALY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JAPAN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KOREA (REPUBLIC OF)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LEBANON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LUXEMBOURG</a:t>
                      </a: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MALAYSIA </a:t>
                      </a: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MEXICO</a:t>
                      </a: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NETHERLANDS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NORWAY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POLAND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PORTUGAL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QATAR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ROMANIA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RUSSIAN FEDERATION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dirty="0" smtClean="0">
                          <a:solidFill>
                            <a:srgbClr val="000000"/>
                          </a:solidFill>
                          <a:latin typeface="+mn-lt"/>
                          <a:ea typeface="Times New Roman" panose="02020603050405020304" pitchFamily="18" charset="0"/>
                          <a:cs typeface="Times New Roman" panose="02020603050405020304" pitchFamily="18" charset="0"/>
                        </a:rPr>
                        <a:t>SERBIA</a:t>
                      </a: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SLOVAKIA </a:t>
                      </a:r>
                      <a:endParaRPr lang="en-GB" sz="8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SLOVENIA </a:t>
                      </a:r>
                      <a:endParaRPr lang="en-GB" sz="800" dirty="0" smtClean="0">
                        <a:effectLst/>
                        <a:latin typeface="+mn-lt"/>
                        <a:ea typeface="Calibri" panose="020F0502020204030204" pitchFamily="34" charset="0"/>
                        <a:cs typeface="Times New Roman" panose="02020603050405020304" pitchFamily="18" charset="0"/>
                      </a:endParaRPr>
                    </a:p>
                    <a:p>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SOUTH AFRICA </a:t>
                      </a:r>
                      <a:endParaRPr lang="en-GB" sz="8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SPAIN </a:t>
                      </a:r>
                      <a:endParaRPr lang="en-GB" sz="8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SWEDEN </a:t>
                      </a:r>
                      <a:endParaRPr lang="en-GB" sz="8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SWITZERLAND</a:t>
                      </a:r>
                      <a:endParaRPr lang="en-GB" sz="800" dirty="0" smtClean="0">
                        <a:effectLst/>
                        <a:latin typeface="+mn-lt"/>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smtClean="0">
                        <a:solidFill>
                          <a:srgbClr val="000000"/>
                        </a:solidFill>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dirty="0" smtClean="0">
                          <a:solidFill>
                            <a:srgbClr val="000000"/>
                          </a:solidFill>
                          <a:ea typeface="Times New Roman" panose="02020603050405020304" pitchFamily="18" charset="0"/>
                          <a:cs typeface="Times New Roman" panose="02020603050405020304" pitchFamily="18" charset="0"/>
                        </a:rPr>
                        <a:t>TAIWAN, PROVINCE OF CHINA </a:t>
                      </a:r>
                      <a:endParaRPr lang="en-GB" sz="8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TURKEY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UNITED ARAB EMIRATES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UNITED KINGDOM </a:t>
                      </a: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UNITED STATES</a:t>
                      </a:r>
                      <a:endParaRPr lang="en-GB" sz="800" dirty="0">
                        <a:latin typeface="+mj-lt"/>
                      </a:endParaRPr>
                    </a:p>
                  </a:txBody>
                  <a:tcPr marL="68573" marR="68573" marT="34289" marB="34289">
                    <a:solidFill>
                      <a:schemeClr val="bg1"/>
                    </a:solidFill>
                  </a:tcPr>
                </a:tc>
              </a:tr>
            </a:tbl>
          </a:graphicData>
        </a:graphic>
      </p:graphicFrame>
      <p:sp>
        <p:nvSpPr>
          <p:cNvPr id="8" name="Rectangle 7"/>
          <p:cNvSpPr/>
          <p:nvPr/>
        </p:nvSpPr>
        <p:spPr>
          <a:xfrm>
            <a:off x="4510088" y="-150019"/>
            <a:ext cx="3429000" cy="932050"/>
          </a:xfrm>
          <a:prstGeom prst="rect">
            <a:avLst/>
          </a:prstGeom>
        </p:spPr>
        <p:txBody>
          <a:bodyPr>
            <a:spAutoFit/>
          </a:bodyPr>
          <a:lstStyle/>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r>
              <a:rPr lang="en-GB" sz="750" dirty="0">
                <a:solidFill>
                  <a:srgbClr val="000000"/>
                </a:solidFill>
                <a:latin typeface="+mn-lt"/>
                <a:ea typeface="Times New Roman" panose="02020603050405020304" pitchFamily="18" charset="0"/>
                <a:cs typeface="Times New Roman" panose="02020603050405020304" pitchFamily="18" charset="0"/>
              </a:rPr>
              <a:t> </a:t>
            </a:r>
            <a:endParaRPr lang="en-GB" sz="750" dirty="0">
              <a:latin typeface="+mn-lt"/>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defRPr/>
            </a:pPr>
            <a:r>
              <a:rPr lang="en-GB" sz="1050" dirty="0">
                <a:latin typeface="Calibri" panose="020F0502020204030204" pitchFamily="34" charset="0"/>
                <a:ea typeface="Calibri" panose="020F0502020204030204" pitchFamily="34" charset="0"/>
                <a:cs typeface="Times New Roman" panose="02020603050405020304" pitchFamily="18" charset="0"/>
              </a:rPr>
              <a:t/>
            </a:r>
            <a:br>
              <a:rPr lang="en-GB" sz="1050" dirty="0">
                <a:latin typeface="Calibri" panose="020F0502020204030204" pitchFamily="34" charset="0"/>
                <a:ea typeface="Calibri" panose="020F0502020204030204" pitchFamily="34" charset="0"/>
                <a:cs typeface="Times New Roman" panose="02020603050405020304" pitchFamily="18" charset="0"/>
              </a:rPr>
            </a:br>
            <a:r>
              <a:rPr lang="en-GB" sz="105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15379" name="Rectangle 3"/>
          <p:cNvSpPr txBox="1">
            <a:spLocks noChangeArrowheads="1"/>
          </p:cNvSpPr>
          <p:nvPr/>
        </p:nvSpPr>
        <p:spPr bwMode="auto">
          <a:xfrm>
            <a:off x="1545970" y="3780107"/>
            <a:ext cx="5829300" cy="1007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866" tIns="33338" rIns="67866" bIns="33338"/>
          <a:lstStyle>
            <a:lvl1pPr marL="342900" indent="-342900">
              <a:defRPr sz="1000">
                <a:solidFill>
                  <a:schemeClr val="tx1"/>
                </a:solidFill>
                <a:latin typeface="Arial" panose="020B0604020202020204" pitchFamily="34" charset="0"/>
              </a:defRPr>
            </a:lvl1pPr>
            <a:lvl2pPr marL="447675" indent="9525">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a:p>
            <a:pPr lvl="1" algn="ctr" eaLnBrk="1" hangingPunct="1">
              <a:buClr>
                <a:srgbClr val="003366"/>
              </a:buClr>
              <a:buFont typeface="Arial" panose="020B0604020202020204" pitchFamily="34" charset="0"/>
              <a:buNone/>
            </a:pPr>
            <a:r>
              <a:rPr lang="en-GB" altLang="en-US" sz="1350" dirty="0" smtClean="0">
                <a:cs typeface="Arial" panose="020B0604020202020204" pitchFamily="34" charset="0"/>
              </a:rPr>
              <a:t>3GPP Individual Members come from 41 territories worldwide  </a:t>
            </a:r>
          </a:p>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p:txBody>
      </p:sp>
    </p:spTree>
    <p:extLst>
      <p:ext uri="{BB962C8B-B14F-4D97-AF65-F5344CB8AC3E}">
        <p14:creationId xmlns:p14="http://schemas.microsoft.com/office/powerpoint/2010/main" val="14332872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270397" y="238125"/>
            <a:ext cx="6172200" cy="857250"/>
          </a:xfrm>
        </p:spPr>
        <p:txBody>
          <a:bodyPr/>
          <a:lstStyle/>
          <a:p>
            <a:pPr eaLnBrk="1" hangingPunct="1"/>
            <a:r>
              <a:rPr lang="en-GB" altLang="en-US" sz="3000" dirty="0" smtClean="0"/>
              <a:t>606 </a:t>
            </a:r>
            <a:r>
              <a:rPr lang="en-GB" altLang="en-US" sz="3000" dirty="0" smtClean="0"/>
              <a:t>Individual </a:t>
            </a:r>
            <a:r>
              <a:rPr lang="en-GB" altLang="en-US" sz="3000" dirty="0"/>
              <a:t>Members in 3GPP</a:t>
            </a:r>
            <a:endParaRPr lang="en-US" altLang="en-US" sz="3000" dirty="0"/>
          </a:p>
        </p:txBody>
      </p:sp>
      <p:graphicFrame>
        <p:nvGraphicFramePr>
          <p:cNvPr id="2" name="Chart 7"/>
          <p:cNvGraphicFramePr>
            <a:graphicFrameLocks/>
          </p:cNvGraphicFramePr>
          <p:nvPr>
            <p:extLst>
              <p:ext uri="{D42A27DB-BD31-4B8C-83A1-F6EECF244321}">
                <p14:modId xmlns:p14="http://schemas.microsoft.com/office/powerpoint/2010/main" val="3754373699"/>
              </p:ext>
            </p:extLst>
          </p:nvPr>
        </p:nvGraphicFramePr>
        <p:xfrm>
          <a:off x="1603513" y="1341526"/>
          <a:ext cx="5950226" cy="31313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18594196"/>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7" y="145774"/>
            <a:ext cx="6827838" cy="857250"/>
          </a:xfrm>
        </p:spPr>
        <p:txBody>
          <a:bodyPr/>
          <a:lstStyle/>
          <a:p>
            <a:r>
              <a:rPr lang="en-GB" dirty="0" smtClean="0"/>
              <a:t>Working with new Industry Sectors</a:t>
            </a:r>
            <a:endParaRPr lang="en-GB" dirty="0"/>
          </a:p>
        </p:txBody>
      </p:sp>
      <p:sp>
        <p:nvSpPr>
          <p:cNvPr id="7" name="Content Placeholder 2"/>
          <p:cNvSpPr txBox="1">
            <a:spLocks/>
          </p:cNvSpPr>
          <p:nvPr/>
        </p:nvSpPr>
        <p:spPr bwMode="auto">
          <a:xfrm>
            <a:off x="348527" y="1061987"/>
            <a:ext cx="8520236" cy="1939631"/>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indent="-342900">
              <a:spcBef>
                <a:spcPct val="20000"/>
              </a:spcBef>
              <a:buBlip>
                <a:blip r:embed="rId2"/>
              </a:buBlip>
              <a:defRPr/>
            </a:pPr>
            <a:r>
              <a:rPr kumimoji="0" lang="en-GB" altLang="en-US" sz="1600" b="0" i="0" u="none" strike="noStrike" kern="0" cap="none" spc="0" normalizeH="0" noProof="0" dirty="0" smtClean="0">
                <a:ln>
                  <a:noFill/>
                </a:ln>
                <a:solidFill>
                  <a:schemeClr val="tx1"/>
                </a:solidFill>
                <a:effectLst/>
                <a:uLnTx/>
                <a:uFillTx/>
                <a:latin typeface="+mn-lt"/>
                <a:ea typeface="+mn-ea"/>
                <a:cs typeface="+mn-cs"/>
              </a:rPr>
              <a:t>At PCG#40, an update was provided showing new Individual Members that had joined 3GPP from industry sectors that have not previously participated in our work.  The examples cited were from  the following sectors: </a:t>
            </a:r>
            <a:r>
              <a:rPr kumimoji="0" lang="en-GB" altLang="en-US" sz="1600" i="0" u="none" strike="noStrike" kern="0" cap="none" spc="0" normalizeH="0" noProof="0" dirty="0" err="1" smtClean="0">
                <a:ln>
                  <a:noFill/>
                </a:ln>
                <a:solidFill>
                  <a:schemeClr val="tx1"/>
                </a:solidFill>
                <a:effectLst/>
                <a:uLnTx/>
                <a:uFillTx/>
                <a:latin typeface="+mn-lt"/>
                <a:ea typeface="+mn-ea"/>
              </a:rPr>
              <a:t>Agr</a:t>
            </a:r>
            <a:r>
              <a:rPr lang="en-US" altLang="en-US" sz="1600" dirty="0" err="1" smtClean="0">
                <a:latin typeface="+mn-lt"/>
              </a:rPr>
              <a:t>iculture</a:t>
            </a:r>
            <a:r>
              <a:rPr lang="en-US" altLang="en-US" sz="1600" dirty="0" smtClean="0">
                <a:latin typeface="+mn-lt"/>
              </a:rPr>
              <a:t>, </a:t>
            </a:r>
            <a:r>
              <a:rPr lang="en-US" altLang="en-US" sz="1600" dirty="0">
                <a:latin typeface="+mn-lt"/>
              </a:rPr>
              <a:t>Automotive, Rail, Factory Automation, Energy, Environment, Broadcasting, Satellite, Aerospace, Retail, Social </a:t>
            </a:r>
            <a:r>
              <a:rPr lang="en-US" altLang="en-US" sz="1600" dirty="0" smtClean="0">
                <a:latin typeface="+mn-lt"/>
              </a:rPr>
              <a:t>Media and </a:t>
            </a:r>
            <a:r>
              <a:rPr lang="en-US" altLang="en-US" sz="1600" dirty="0">
                <a:latin typeface="+mn-lt"/>
              </a:rPr>
              <a:t>Advertising</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altLang="en-US" sz="1600" kern="0" dirty="0" smtClean="0">
                <a:latin typeface="+mn-lt"/>
              </a:rPr>
              <a:t>3GPP continues to attract participation from these new industry sectors</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altLang="en-US" sz="1600" kern="0" dirty="0" smtClean="0">
                <a:latin typeface="+mn-lt"/>
              </a:rPr>
              <a:t>Additional industry sectors are also starting to engage in our work, for example the </a:t>
            </a:r>
            <a:r>
              <a:rPr lang="en-GB" altLang="en-US" sz="1600" b="1" kern="0" dirty="0" smtClean="0">
                <a:latin typeface="+mn-lt"/>
              </a:rPr>
              <a:t>Maritime</a:t>
            </a:r>
            <a:r>
              <a:rPr lang="en-GB" altLang="en-US" sz="1600" kern="0" dirty="0" smtClean="0">
                <a:latin typeface="+mn-lt"/>
              </a:rPr>
              <a:t> sector, and this will undoubtedly lead to new Individual Members joining 3GPP and their representative industry bodies seeking Market Representation Partner status within the project</a:t>
            </a:r>
          </a:p>
          <a:p>
            <a:pPr marR="0" lvl="0" algn="l" defTabSz="914400" rtl="0" eaLnBrk="0" fontAlgn="base" latinLnBrk="0" hangingPunct="0">
              <a:lnSpc>
                <a:spcPct val="100000"/>
              </a:lnSpc>
              <a:spcBef>
                <a:spcPct val="20000"/>
              </a:spcBef>
              <a:spcAft>
                <a:spcPct val="0"/>
              </a:spcAft>
              <a:buClrTx/>
              <a:buSzTx/>
              <a:tabLst/>
              <a:defRPr/>
            </a:pPr>
            <a:r>
              <a:rPr lang="en-GB" altLang="en-US" sz="1600" kern="0" dirty="0" smtClean="0">
                <a:latin typeface="+mn-lt"/>
              </a:rPr>
              <a:t>   </a:t>
            </a:r>
            <a:endParaRPr kumimoji="0" lang="en-GB" altLang="en-US" sz="2000" b="1" i="0" u="none" strike="noStrike" kern="0" cap="none" spc="0" normalizeH="0" baseline="0" noProof="0" dirty="0" smtClean="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2223927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7" y="145774"/>
            <a:ext cx="6827838" cy="857250"/>
          </a:xfrm>
        </p:spPr>
        <p:txBody>
          <a:bodyPr/>
          <a:lstStyle/>
          <a:p>
            <a:r>
              <a:rPr lang="en-GB" dirty="0" smtClean="0"/>
              <a:t>Electronic Meetings</a:t>
            </a:r>
            <a:endParaRPr lang="en-GB" dirty="0"/>
          </a:p>
        </p:txBody>
      </p:sp>
      <p:sp>
        <p:nvSpPr>
          <p:cNvPr id="7" name="Content Placeholder 2"/>
          <p:cNvSpPr txBox="1">
            <a:spLocks/>
          </p:cNvSpPr>
          <p:nvPr/>
        </p:nvSpPr>
        <p:spPr bwMode="auto">
          <a:xfrm>
            <a:off x="409437" y="945512"/>
            <a:ext cx="8520236" cy="1939631"/>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indent="-342900">
              <a:spcBef>
                <a:spcPct val="20000"/>
              </a:spcBef>
              <a:buBlip>
                <a:blip r:embed="rId2"/>
              </a:buBlip>
              <a:defRPr/>
            </a:pPr>
            <a:r>
              <a:rPr lang="en-GB" altLang="en-US" sz="1600" kern="0" dirty="0" smtClean="0">
                <a:latin typeface="+mn-lt"/>
                <a:ea typeface="+mn-ea"/>
              </a:rPr>
              <a:t>The 3GPP Working Procedures permit groups to use electronic meetings, but positions them as exceptional events rather than usual events (</a:t>
            </a:r>
            <a:r>
              <a:rPr lang="en-GB" altLang="en-US" sz="1600" i="1" kern="0" dirty="0" err="1" smtClean="0">
                <a:latin typeface="+mn-lt"/>
                <a:ea typeface="+mn-ea"/>
              </a:rPr>
              <a:t>cf</a:t>
            </a:r>
            <a:r>
              <a:rPr lang="en-GB" altLang="en-US" sz="1600" kern="0" dirty="0" smtClean="0">
                <a:latin typeface="+mn-lt"/>
                <a:ea typeface="+mn-ea"/>
              </a:rPr>
              <a:t> the extract below):  </a:t>
            </a:r>
            <a:endParaRPr lang="en-GB" altLang="en-US" sz="1600" kern="0" dirty="0">
              <a:latin typeface="+mn-lt"/>
              <a:ea typeface="+mn-ea"/>
            </a:endParaRPr>
          </a:p>
          <a:p>
            <a:pPr marL="342900" indent="-342900">
              <a:spcBef>
                <a:spcPct val="20000"/>
              </a:spcBef>
              <a:buBlip>
                <a:blip r:embed="rId2"/>
              </a:buBlip>
              <a:defRPr/>
            </a:pPr>
            <a:endParaRPr lang="en-GB" altLang="en-US" sz="1600" kern="0" dirty="0" smtClean="0">
              <a:latin typeface="+mn-lt"/>
            </a:endParaRPr>
          </a:p>
          <a:p>
            <a:pPr lvl="1"/>
            <a:r>
              <a:rPr lang="en-GB" sz="1200" b="1" i="1" dirty="0" smtClean="0"/>
              <a:t>35.5	Meetings other than ordinary meetings</a:t>
            </a:r>
          </a:p>
          <a:p>
            <a:pPr lvl="1"/>
            <a:r>
              <a:rPr lang="en-GB" sz="1200" i="1" dirty="0" smtClean="0"/>
              <a:t>Any group that wants to call an electronic meeting (audio, video, document distribution by posting or e-mail, </a:t>
            </a:r>
            <a:r>
              <a:rPr lang="en-GB" sz="1200" i="1" dirty="0" err="1" smtClean="0"/>
              <a:t>etc</a:t>
            </a:r>
            <a:r>
              <a:rPr lang="en-GB" sz="1200" i="1" dirty="0" smtClean="0"/>
              <a:t>) may do so, although this works best with smaller groups. Therefore, </a:t>
            </a:r>
            <a:r>
              <a:rPr lang="en-GB" sz="1200" i="1" u="sng" dirty="0" smtClean="0"/>
              <a:t>all</a:t>
            </a:r>
            <a:r>
              <a:rPr lang="en-GB" sz="1200" i="1" dirty="0" smtClean="0"/>
              <a:t> electronic meetings are allowed but only ordinary meetings (see annex F) count towards attendance. However, if a meeting is designated as face-to-face, provision of bridge and speakerphone capabilities for those requesting it would be at the discretion of the host. Those participating by speakerphone are not to be counted toward quorum or attendance, and are not allowed to vote.</a:t>
            </a:r>
          </a:p>
          <a:p>
            <a:pPr lvl="1"/>
            <a:r>
              <a:rPr lang="en-GB" sz="1200" i="1" dirty="0" smtClean="0"/>
              <a:t>For the determination of the quorum, see annex H.</a:t>
            </a:r>
          </a:p>
          <a:p>
            <a:pPr marR="0" lvl="0" algn="l" defTabSz="914400" rtl="0" eaLnBrk="0" fontAlgn="base" latinLnBrk="0" hangingPunct="0">
              <a:lnSpc>
                <a:spcPct val="100000"/>
              </a:lnSpc>
              <a:spcBef>
                <a:spcPct val="20000"/>
              </a:spcBef>
              <a:spcAft>
                <a:spcPct val="0"/>
              </a:spcAft>
              <a:buClrTx/>
              <a:buSzTx/>
              <a:tabLst/>
              <a:defRPr/>
            </a:pPr>
            <a:endParaRPr lang="en-GB" altLang="en-US" sz="1600" kern="0" dirty="0">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altLang="en-US" sz="1600" kern="0" dirty="0" smtClean="0">
                <a:latin typeface="+mn-lt"/>
              </a:rPr>
              <a:t>RAN6 has recently decided to work exclusively by electronic means. This raised questions about how decisions could be made in the longer term under such a regime.  (TSG RAN has found a solution in this specific case)</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altLang="en-US" sz="1600" kern="0" dirty="0" smtClean="0">
                <a:latin typeface="+mn-lt"/>
              </a:rPr>
              <a:t>In the longer term, we may wish to encourage more use of electronic meetings by simplifying the rules we have in place for them   </a:t>
            </a:r>
            <a:endParaRPr kumimoji="0" lang="en-GB" altLang="en-US" sz="2000" b="1" i="0" u="none" strike="noStrike" kern="0" cap="none" spc="0" normalizeH="0" baseline="0" noProof="0" dirty="0" smtClean="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2811959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12590</TotalTime>
  <Words>555</Words>
  <Application>Microsoft Office PowerPoint</Application>
  <PresentationFormat>On-screen Show (16:9)</PresentationFormat>
  <Paragraphs>158</Paragraphs>
  <Slides>11</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8" baseType="lpstr">
      <vt:lpstr>ＭＳ Ｐゴシック</vt:lpstr>
      <vt:lpstr>Arial</vt:lpstr>
      <vt:lpstr>Calibri</vt:lpstr>
      <vt:lpstr>Mangal</vt:lpstr>
      <vt:lpstr>Times New Roman</vt:lpstr>
      <vt:lpstr>Office Theme</vt:lpstr>
      <vt:lpstr>Microsoft Graph Chart</vt:lpstr>
      <vt:lpstr>  MCC Activity Report   </vt:lpstr>
      <vt:lpstr>Contents</vt:lpstr>
      <vt:lpstr>Resource Allocation</vt:lpstr>
      <vt:lpstr>Workload: Committee Support</vt:lpstr>
      <vt:lpstr>3GPP Membership</vt:lpstr>
      <vt:lpstr>3GPP Member Territories</vt:lpstr>
      <vt:lpstr>606 Individual Members in 3GPP</vt:lpstr>
      <vt:lpstr>Working with new Industry Sectors</vt:lpstr>
      <vt:lpstr>Electronic Meetings</vt:lpstr>
      <vt:lpstr>Intellectual Property Rights </vt:lpstr>
      <vt:lpstr>Summary and Outlook</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1303</cp:revision>
  <cp:lastPrinted>2018-03-28T09:30:39Z</cp:lastPrinted>
  <dcterms:created xsi:type="dcterms:W3CDTF">2008-08-30T09:32:10Z</dcterms:created>
  <dcterms:modified xsi:type="dcterms:W3CDTF">2018-10-14T02:18:03Z</dcterms:modified>
</cp:coreProperties>
</file>