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7" r:id="rId3"/>
    <p:sldId id="259" r:id="rId4"/>
    <p:sldId id="258" r:id="rId5"/>
    <p:sldId id="260" r:id="rId6"/>
    <p:sldId id="266" r:id="rId7"/>
    <p:sldId id="32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22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0F59DC-28B4-46F1-95DF-0C2614F612EC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E22DCA-5372-4EC4-B675-E12DA8A00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430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113" y="768350"/>
            <a:ext cx="6823075" cy="3838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26398-1C20-4B8B-896B-E56FED6EEE7E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7136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2956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5129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9890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4025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735628" y="332656"/>
            <a:ext cx="7680853" cy="504056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/>
          <a:lstStyle>
            <a:lvl1pPr>
              <a:defRPr sz="2400" b="1">
                <a:solidFill>
                  <a:srgbClr val="002060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the slide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67117" y="6381331"/>
            <a:ext cx="2844800" cy="365125"/>
          </a:xfrm>
        </p:spPr>
        <p:txBody>
          <a:bodyPr/>
          <a:lstStyle/>
          <a:p>
            <a:fld id="{B5D0AAAB-5A35-4104-B143-90BD140027BF}" type="datetime1">
              <a:rPr lang="fr-FR" smtClean="0"/>
              <a:pPr/>
              <a:t>05/10/2018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7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2183081" y="1484787"/>
            <a:ext cx="9614859" cy="445395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 marL="857250" indent="-171450">
              <a:buFont typeface="Wingdings" panose="05000000000000000000" pitchFamily="2" charset="2"/>
              <a:buChar char="q"/>
              <a:defRPr>
                <a:solidFill>
                  <a:srgbClr val="00B0F0"/>
                </a:solidFill>
              </a:defRPr>
            </a:lvl3pPr>
          </a:lstStyle>
          <a:p>
            <a:pPr lvl="0"/>
            <a:r>
              <a:rPr lang="fr-FR" dirty="0"/>
              <a:t>Item 1</a:t>
            </a:r>
          </a:p>
          <a:p>
            <a:pPr lvl="0"/>
            <a:r>
              <a:rPr lang="fr-FR" dirty="0" err="1"/>
              <a:t>Etc</a:t>
            </a:r>
            <a:endParaRPr lang="fr-FR" dirty="0"/>
          </a:p>
          <a:p>
            <a:pPr lvl="1"/>
            <a:r>
              <a:rPr lang="fr-FR" dirty="0"/>
              <a:t>Item 2</a:t>
            </a:r>
          </a:p>
          <a:p>
            <a:pPr lvl="1"/>
            <a:r>
              <a:rPr lang="fr-FR" dirty="0" err="1"/>
              <a:t>Etc</a:t>
            </a:r>
            <a:endParaRPr lang="fr-FR" dirty="0"/>
          </a:p>
          <a:p>
            <a:pPr lvl="2"/>
            <a:r>
              <a:rPr lang="fr-FR" dirty="0"/>
              <a:t>Item 3</a:t>
            </a:r>
          </a:p>
          <a:p>
            <a:pPr lvl="2"/>
            <a:r>
              <a:rPr lang="fr-FR" dirty="0" err="1"/>
              <a:t>Etc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77018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2342451" y="1628802"/>
            <a:ext cx="4320480" cy="4497363"/>
          </a:xfrm>
          <a:prstGeom prst="rect">
            <a:avLst/>
          </a:prstGeom>
        </p:spPr>
        <p:txBody>
          <a:bodyPr/>
          <a:lstStyle>
            <a:lvl1pPr>
              <a:defRPr sz="2100" b="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500">
                <a:solidFill>
                  <a:srgbClr val="00B0F0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 dirty="0"/>
              <a:t>Item 1</a:t>
            </a:r>
          </a:p>
          <a:p>
            <a:pPr lvl="0"/>
            <a:r>
              <a:rPr lang="fr-FR" dirty="0" err="1"/>
              <a:t>Etc</a:t>
            </a:r>
            <a:endParaRPr lang="fr-FR" dirty="0"/>
          </a:p>
          <a:p>
            <a:pPr lvl="1"/>
            <a:r>
              <a:rPr lang="fr-FR" dirty="0"/>
              <a:t>Item 2</a:t>
            </a:r>
          </a:p>
          <a:p>
            <a:pPr lvl="1"/>
            <a:r>
              <a:rPr lang="fr-FR" dirty="0" err="1"/>
              <a:t>Etc</a:t>
            </a:r>
            <a:endParaRPr lang="fr-FR" dirty="0"/>
          </a:p>
          <a:p>
            <a:pPr lvl="2"/>
            <a:r>
              <a:rPr lang="fr-FR" dirty="0"/>
              <a:t>Item 3</a:t>
            </a:r>
          </a:p>
          <a:p>
            <a:pPr lvl="2"/>
            <a:r>
              <a:rPr lang="fr-FR" dirty="0" err="1"/>
              <a:t>Etc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7867632" y="1628802"/>
            <a:ext cx="3854219" cy="4497363"/>
          </a:xfrm>
          <a:prstGeom prst="rect">
            <a:avLst/>
          </a:prstGeom>
        </p:spPr>
        <p:txBody>
          <a:bodyPr/>
          <a:lstStyle>
            <a:lvl1pPr>
              <a:defRPr sz="2100" b="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500">
                <a:solidFill>
                  <a:srgbClr val="00B0F0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 dirty="0"/>
              <a:t>Item 1</a:t>
            </a:r>
          </a:p>
          <a:p>
            <a:pPr lvl="0"/>
            <a:r>
              <a:rPr lang="fr-FR" dirty="0" err="1"/>
              <a:t>Etc</a:t>
            </a:r>
            <a:endParaRPr lang="fr-FR" dirty="0"/>
          </a:p>
          <a:p>
            <a:pPr lvl="1"/>
            <a:r>
              <a:rPr lang="fr-FR" dirty="0"/>
              <a:t>Item 2</a:t>
            </a:r>
          </a:p>
          <a:p>
            <a:pPr lvl="1"/>
            <a:r>
              <a:rPr lang="fr-FR" dirty="0" err="1"/>
              <a:t>Etc</a:t>
            </a:r>
            <a:endParaRPr lang="fr-FR" dirty="0"/>
          </a:p>
          <a:p>
            <a:pPr lvl="2"/>
            <a:r>
              <a:rPr lang="fr-FR" dirty="0"/>
              <a:t>Item 3</a:t>
            </a:r>
          </a:p>
          <a:p>
            <a:pPr lvl="2"/>
            <a:r>
              <a:rPr lang="fr-FR" dirty="0" err="1"/>
              <a:t>Etc</a:t>
            </a:r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50792" y="6354146"/>
            <a:ext cx="2844800" cy="365125"/>
          </a:xfrm>
        </p:spPr>
        <p:txBody>
          <a:bodyPr/>
          <a:lstStyle/>
          <a:p>
            <a:fld id="{EFC044A0-4CEC-4CDF-AC21-6E5BF98B570C}" type="datetime1">
              <a:rPr lang="fr-FR" smtClean="0"/>
              <a:pPr/>
              <a:t>05/10/2018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ctrTitle" hasCustomPrompt="1"/>
          </p:nvPr>
        </p:nvSpPr>
        <p:spPr>
          <a:xfrm>
            <a:off x="2691643" y="332656"/>
            <a:ext cx="7680853" cy="504056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/>
          <a:lstStyle>
            <a:lvl1pPr>
              <a:defRPr sz="2400" b="1">
                <a:solidFill>
                  <a:srgbClr val="002060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the slide</a:t>
            </a:r>
          </a:p>
        </p:txBody>
      </p:sp>
    </p:spTree>
    <p:extLst>
      <p:ext uri="{BB962C8B-B14F-4D97-AF65-F5344CB8AC3E}">
        <p14:creationId xmlns:p14="http://schemas.microsoft.com/office/powerpoint/2010/main" val="24234513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15F53-DCC0-4B1D-B235-7C57EDE13339}" type="datetime1">
              <a:rPr lang="fr-FR" smtClean="0"/>
              <a:pPr/>
              <a:t>05/10/2018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71401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95709" y="6356352"/>
            <a:ext cx="49346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Architecture WG Call</a:t>
            </a: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555127" y="6356352"/>
            <a:ext cx="2055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0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757942" y="6356352"/>
            <a:ext cx="20130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2015-09-24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757916" y="189575"/>
            <a:ext cx="91440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0206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757916" y="1477928"/>
            <a:ext cx="9852837" cy="4688957"/>
          </a:xfrm>
          <a:prstGeom prst="rect">
            <a:avLst/>
          </a:prstGeom>
        </p:spPr>
        <p:txBody>
          <a:bodyPr/>
          <a:lstStyle>
            <a:lvl1pPr>
              <a:spcBef>
                <a:spcPts val="300"/>
              </a:spcBef>
              <a:defRPr sz="2800">
                <a:solidFill>
                  <a:srgbClr val="002060"/>
                </a:solidFill>
              </a:defRPr>
            </a:lvl1pPr>
            <a:lvl2pPr>
              <a:spcBef>
                <a:spcPts val="200"/>
              </a:spcBef>
              <a:defRPr sz="2400">
                <a:solidFill>
                  <a:srgbClr val="002060"/>
                </a:solidFill>
              </a:defRPr>
            </a:lvl2pPr>
            <a:lvl3pPr>
              <a:spcBef>
                <a:spcPts val="200"/>
              </a:spcBef>
              <a:defRPr sz="2000">
                <a:solidFill>
                  <a:srgbClr val="002060"/>
                </a:solidFill>
              </a:defRPr>
            </a:lvl3pPr>
            <a:lvl4pPr>
              <a:spcBef>
                <a:spcPts val="100"/>
              </a:spcBef>
              <a:defRPr sz="1800">
                <a:solidFill>
                  <a:srgbClr val="002060"/>
                </a:solidFill>
              </a:defRPr>
            </a:lvl4pPr>
            <a:lvl5pPr>
              <a:spcBef>
                <a:spcPts val="100"/>
              </a:spcBef>
              <a:defRPr sz="1800"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014824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8196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6984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002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5000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3231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0984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966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3256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0DACE-4A0C-494F-9CC5-AEABCFF8CCDE}" type="datetimeFigureOut">
              <a:rPr lang="en-GB" smtClean="0"/>
              <a:t>05/10/2018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5100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rot="5400000">
            <a:off x="8640347" y="3306352"/>
            <a:ext cx="6858004" cy="2453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0" name="Titre 1"/>
          <p:cNvSpPr txBox="1">
            <a:spLocks/>
          </p:cNvSpPr>
          <p:nvPr userDrawn="1"/>
        </p:nvSpPr>
        <p:spPr>
          <a:xfrm>
            <a:off x="1583500" y="19240"/>
            <a:ext cx="10363200" cy="103349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33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1571284" y="-2"/>
            <a:ext cx="10375417" cy="2606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pic>
        <p:nvPicPr>
          <p:cNvPr id="3" name="Immagine 2" descr="5gppp-header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397223" y="2397226"/>
            <a:ext cx="6858003" cy="2063553"/>
          </a:xfrm>
          <a:prstGeom prst="rect">
            <a:avLst/>
          </a:prstGeom>
        </p:spPr>
      </p:pic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FDE9D-3102-4FF8-BDA5-A3CFEFFBF532}" type="datetime1">
              <a:rPr lang="fr-FR" smtClean="0"/>
              <a:pPr/>
              <a:t>05/10/2018</a:t>
            </a:fld>
            <a:endParaRPr lang="fr-FR"/>
          </a:p>
        </p:txBody>
      </p:sp>
      <p:pic>
        <p:nvPicPr>
          <p:cNvPr id="2" name="Immagine 1" descr="logo-5G-positive_ia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1457" y="260648"/>
            <a:ext cx="136315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685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hdr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lobal5g.org/cartography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5g-ppp.eu/5g-trials-roadmap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11" Type="http://schemas.openxmlformats.org/officeDocument/2006/relationships/image" Target="../media/image12.emf"/><Relationship Id="rId5" Type="http://schemas.openxmlformats.org/officeDocument/2006/relationships/image" Target="../media/image6.png"/><Relationship Id="rId15" Type="http://schemas.openxmlformats.org/officeDocument/2006/relationships/image" Target="../media/image16.gif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jpg"/><Relationship Id="rId1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Need: bring together the 5G Verticals around 3GPP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scope of 3GPP is widening with 5G and the need for industry collaboration is increasing, more particularly to better capture requirements from Verticals. </a:t>
            </a:r>
          </a:p>
          <a:p>
            <a:r>
              <a:rPr lang="en-US" dirty="0"/>
              <a:t>3GPP WGs work bottom-up based on WID proposals and contributions. 3GPP PCG and OP mainly focus on project management of 3GPP.</a:t>
            </a:r>
          </a:p>
          <a:p>
            <a:pPr lvl="0"/>
            <a:r>
              <a:rPr lang="en-US" dirty="0"/>
              <a:t>3GPP would benefit from developing the role and usefulness of a subset of MRPs as representatives of the 5G vertical industries, which could play an important role to enhance strategy discussions in 3GPP. </a:t>
            </a:r>
            <a:endParaRPr lang="en-GB" dirty="0"/>
          </a:p>
          <a:p>
            <a:endParaRPr lang="en-GB" dirty="0"/>
          </a:p>
        </p:txBody>
      </p:sp>
      <p:sp>
        <p:nvSpPr>
          <p:cNvPr id="5" name="TextBox 2"/>
          <p:cNvSpPr txBox="1"/>
          <p:nvPr/>
        </p:nvSpPr>
        <p:spPr>
          <a:xfrm>
            <a:off x="9528152" y="119331"/>
            <a:ext cx="1825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b="1" dirty="0" smtClean="0"/>
              <a:t>PCG41_19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410195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6692087-9DCD-4300-8DA4-45DD1E8F3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5G Verticals as MRPs: where to start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7C309E6-3799-46B6-A8CE-4DEB2DA8ED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List most wanted 5G verticals: </a:t>
            </a:r>
            <a:r>
              <a:rPr lang="en-US" u="sng" dirty="0"/>
              <a:t>Automotive*</a:t>
            </a:r>
            <a:r>
              <a:rPr lang="en-US" dirty="0"/>
              <a:t>, </a:t>
            </a:r>
            <a:r>
              <a:rPr lang="en-US" u="sng" dirty="0"/>
              <a:t>Public safety*</a:t>
            </a:r>
            <a:r>
              <a:rPr lang="en-US" dirty="0"/>
              <a:t>, Manufacturing, Media, Energy, eHealth, Smart cities, Transport (Road, Rail, Sea, Air), Farming, Space, Drones, </a:t>
            </a:r>
            <a:r>
              <a:rPr lang="en-US" dirty="0" err="1"/>
              <a:t>etc</a:t>
            </a:r>
            <a:endParaRPr lang="en-US" dirty="0"/>
          </a:p>
          <a:p>
            <a:r>
              <a:rPr lang="en-US" dirty="0"/>
              <a:t>Identify existing 5G Vertical representation among existing MRPs </a:t>
            </a:r>
          </a:p>
          <a:p>
            <a:r>
              <a:rPr lang="en-US" dirty="0"/>
              <a:t>Identify missing 5G Verticals</a:t>
            </a:r>
          </a:p>
          <a:p>
            <a:r>
              <a:rPr lang="en-US" dirty="0"/>
              <a:t>Learn from regional initiatives: </a:t>
            </a:r>
          </a:p>
          <a:p>
            <a:pPr lvl="1"/>
            <a:r>
              <a:rPr lang="en-US" dirty="0"/>
              <a:t>5G-IA 5G verticals workshops </a:t>
            </a:r>
          </a:p>
          <a:p>
            <a:pPr lvl="1"/>
            <a:r>
              <a:rPr lang="en-US" dirty="0"/>
              <a:t>5G vertical cartography: </a:t>
            </a:r>
            <a:r>
              <a:rPr lang="en-US" dirty="0">
                <a:hlinkClick r:id="rId2"/>
              </a:rPr>
              <a:t>https://www.global5g.org/cartography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118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Organisation of a MRP Conference around 5G verticals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One proposal is to establish a MRP conference organized around the 5G verticals to consolidate inputs from various MRPs and allow 3GPP to make informed decisions for future Releases.  </a:t>
            </a:r>
            <a:endParaRPr lang="en-GB" dirty="0"/>
          </a:p>
          <a:p>
            <a:pPr marL="0" lvl="0" indent="0">
              <a:buNone/>
            </a:pPr>
            <a:r>
              <a:rPr lang="en-US" b="1" u="sng" dirty="0"/>
              <a:t>Objectives:</a:t>
            </a:r>
          </a:p>
          <a:p>
            <a:pPr lvl="0"/>
            <a:r>
              <a:rPr lang="en-US" dirty="0"/>
              <a:t>Establish a collaborative platform for strategic dialogue between vertical industry and 3GPP.</a:t>
            </a:r>
            <a:endParaRPr lang="en-GB" dirty="0"/>
          </a:p>
          <a:p>
            <a:pPr lvl="0"/>
            <a:r>
              <a:rPr lang="en-US" dirty="0"/>
              <a:t>Organize information exchange on upcoming hot topics between MRPs and 3GPP. </a:t>
            </a:r>
            <a:endParaRPr lang="en-GB" dirty="0"/>
          </a:p>
          <a:p>
            <a:pPr lvl="0"/>
            <a:r>
              <a:rPr lang="en-US" dirty="0"/>
              <a:t>Consolidate views from MRPs to provide a strategic vision to 3GPP.</a:t>
            </a:r>
          </a:p>
          <a:p>
            <a:pPr marL="0" lvl="0" indent="0">
              <a:buNone/>
            </a:pPr>
            <a:r>
              <a:rPr lang="en-US" b="1" u="sng" dirty="0"/>
              <a:t>Practical aspects:</a:t>
            </a:r>
          </a:p>
          <a:p>
            <a:pPr lvl="0"/>
            <a:r>
              <a:rPr lang="en-US" dirty="0"/>
              <a:t>MRP conferences could be organized back-to-back with PCG meetings.</a:t>
            </a:r>
            <a:endParaRPr lang="en-GB" dirty="0"/>
          </a:p>
          <a:p>
            <a:pPr lvl="0"/>
            <a:r>
              <a:rPr lang="en-US" dirty="0"/>
              <a:t>MRP conferences would be initiated and led by MRPs, with objective to serve their common interests and better coordinate with 3GPP.</a:t>
            </a:r>
          </a:p>
          <a:p>
            <a:pPr lvl="0"/>
            <a:r>
              <a:rPr lang="en-US" dirty="0"/>
              <a:t>Outcomes of the MRP conferences are discussed at PCG meeting and TSG plenaries. </a:t>
            </a:r>
            <a:endParaRPr lang="en-GB" dirty="0"/>
          </a:p>
          <a:p>
            <a:pPr lvl="0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434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E30C160F-2818-4663-94D9-795551E0A3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  <a:br>
              <a:rPr lang="en-US" dirty="0"/>
            </a:b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B5E073A1-9D76-42C4-BF0E-1B96217E12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Open for Discussion</a:t>
            </a:r>
          </a:p>
        </p:txBody>
      </p:sp>
    </p:spTree>
    <p:extLst>
      <p:ext uri="{BB962C8B-B14F-4D97-AF65-F5344CB8AC3E}">
        <p14:creationId xmlns:p14="http://schemas.microsoft.com/office/powerpoint/2010/main" val="95130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05/10/2018</a:t>
            </a:fld>
            <a:endParaRPr kumimoji="0" lang="fr-F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403425-B7E0-46C9-8668-1D222311AF4A}" type="slidenum"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ctrTitle"/>
          </p:nvPr>
        </p:nvSpPr>
        <p:spPr>
          <a:xfrm>
            <a:off x="3863752" y="381597"/>
            <a:ext cx="5760640" cy="967336"/>
          </a:xfrm>
        </p:spPr>
        <p:txBody>
          <a:bodyPr/>
          <a:lstStyle/>
          <a:p>
            <a:r>
              <a:rPr lang="en-US" sz="2800" dirty="0"/>
              <a:t>5G Pan-EU Trials Roadmap </a:t>
            </a:r>
            <a:br>
              <a:rPr lang="en-US" sz="2800" dirty="0"/>
            </a:br>
            <a:r>
              <a:rPr lang="en-US" sz="2800" dirty="0"/>
              <a:t>Vertical Pilots in 5G PPP Projects  </a:t>
            </a:r>
            <a:endParaRPr lang="fr-FR" sz="2800" dirty="0"/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xmlns="" id="{34B0472F-1037-4D28-9423-738F7C3D4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1178" y="6162040"/>
            <a:ext cx="7398822" cy="219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2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hlinkClick r:id="rId3"/>
              </a:rPr>
              <a:t>https://5g-ppp.eu/5g-trials-roadmap/</a:t>
            </a:r>
            <a:r>
              <a:rPr kumimoji="0" lang="fr-FR" altLang="fr-FR" sz="82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1949391-7931-4F1D-AB7B-B1B9646DA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1446089"/>
            <a:ext cx="8078108" cy="471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2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B49DDD-EB7E-43BB-87EF-AF97D554772E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Outputs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0"/>
          </p:nvPr>
        </p:nvSpPr>
        <p:spPr>
          <a:xfrm>
            <a:off x="1757916" y="1142367"/>
            <a:ext cx="9852837" cy="870012"/>
          </a:xfrm>
        </p:spPr>
        <p:txBody>
          <a:bodyPr/>
          <a:lstStyle/>
          <a:p>
            <a:r>
              <a:rPr lang="en-US" sz="1867" b="1" dirty="0"/>
              <a:t>MoUs – </a:t>
            </a:r>
            <a:r>
              <a:rPr lang="en-US" sz="1867" dirty="0"/>
              <a:t>list of targeted MoUs</a:t>
            </a:r>
          </a:p>
          <a:p>
            <a:pPr marL="0" indent="0">
              <a:buNone/>
            </a:pPr>
            <a:endParaRPr lang="en-US" sz="1867" dirty="0"/>
          </a:p>
        </p:txBody>
      </p:sp>
      <p:sp>
        <p:nvSpPr>
          <p:cNvPr id="7" name="Oval 6"/>
          <p:cNvSpPr/>
          <p:nvPr/>
        </p:nvSpPr>
        <p:spPr>
          <a:xfrm>
            <a:off x="5039885" y="3301635"/>
            <a:ext cx="3549036" cy="1008112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41972" y="3445930"/>
            <a:ext cx="334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5G-IA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Verticals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Trials Roadmap</a:t>
            </a:r>
          </a:p>
        </p:txBody>
      </p:sp>
      <p:cxnSp>
        <p:nvCxnSpPr>
          <p:cNvPr id="9" name="Straight Arrow Connector 32"/>
          <p:cNvCxnSpPr>
            <a:cxnSpLocks/>
          </p:cNvCxnSpPr>
          <p:nvPr/>
        </p:nvCxnSpPr>
        <p:spPr>
          <a:xfrm flipH="1" flipV="1">
            <a:off x="4311623" y="3047302"/>
            <a:ext cx="420331" cy="191679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Picture 29">
            <a:extLst>
              <a:ext uri="{FF2B5EF4-FFF2-40B4-BE49-F238E27FC236}">
                <a16:creationId xmlns:a16="http://schemas.microsoft.com/office/drawing/2014/main" xmlns="" id="{5534DF7B-0D6A-47DE-9576-5706FDE840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410" y="2107656"/>
            <a:ext cx="1845841" cy="459088"/>
          </a:xfrm>
          <a:prstGeom prst="rect">
            <a:avLst/>
          </a:prstGeom>
        </p:spPr>
      </p:pic>
      <p:sp>
        <p:nvSpPr>
          <p:cNvPr id="11" name="Rectangle 48">
            <a:extLst>
              <a:ext uri="{FF2B5EF4-FFF2-40B4-BE49-F238E27FC236}">
                <a16:creationId xmlns:a16="http://schemas.microsoft.com/office/drawing/2014/main" xmlns="" id="{BF076030-6A8B-4F13-A116-F606CCAB7193}"/>
              </a:ext>
            </a:extLst>
          </p:cNvPr>
          <p:cNvSpPr/>
          <p:nvPr/>
        </p:nvSpPr>
        <p:spPr>
          <a:xfrm>
            <a:off x="2811805" y="2674092"/>
            <a:ext cx="9773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EATA</a:t>
            </a:r>
          </a:p>
        </p:txBody>
      </p:sp>
      <p:pic>
        <p:nvPicPr>
          <p:cNvPr id="12" name="Picture 37">
            <a:extLst>
              <a:ext uri="{FF2B5EF4-FFF2-40B4-BE49-F238E27FC236}">
                <a16:creationId xmlns:a16="http://schemas.microsoft.com/office/drawing/2014/main" xmlns="" id="{3105460F-4F6C-4583-B225-55F7921DBE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170" y="3042653"/>
            <a:ext cx="1627673" cy="641881"/>
          </a:xfrm>
          <a:prstGeom prst="rect">
            <a:avLst/>
          </a:prstGeom>
        </p:spPr>
      </p:pic>
      <p:pic>
        <p:nvPicPr>
          <p:cNvPr id="13" name="Picture 52">
            <a:extLst>
              <a:ext uri="{FF2B5EF4-FFF2-40B4-BE49-F238E27FC236}">
                <a16:creationId xmlns:a16="http://schemas.microsoft.com/office/drawing/2014/main" xmlns="" id="{297CAFF4-400E-4B8F-8E45-630DEB80AB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019" y="5197580"/>
            <a:ext cx="2245237" cy="359160"/>
          </a:xfrm>
          <a:prstGeom prst="rect">
            <a:avLst/>
          </a:prstGeom>
        </p:spPr>
      </p:pic>
      <p:pic>
        <p:nvPicPr>
          <p:cNvPr id="14" name="Picture 57">
            <a:extLst>
              <a:ext uri="{FF2B5EF4-FFF2-40B4-BE49-F238E27FC236}">
                <a16:creationId xmlns:a16="http://schemas.microsoft.com/office/drawing/2014/main" xmlns="" id="{1AF666FB-7532-4664-A2C9-C249CC19C5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658" y="2460397"/>
            <a:ext cx="1417481" cy="547804"/>
          </a:xfrm>
          <a:prstGeom prst="rect">
            <a:avLst/>
          </a:prstGeom>
        </p:spPr>
      </p:pic>
      <p:pic>
        <p:nvPicPr>
          <p:cNvPr id="15" name="Picture 61">
            <a:extLst>
              <a:ext uri="{FF2B5EF4-FFF2-40B4-BE49-F238E27FC236}">
                <a16:creationId xmlns:a16="http://schemas.microsoft.com/office/drawing/2014/main" xmlns="" id="{43343676-5514-4DE4-9789-AB0BD41B85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490" y="2452543"/>
            <a:ext cx="1371377" cy="418589"/>
          </a:xfrm>
          <a:prstGeom prst="rect">
            <a:avLst/>
          </a:prstGeom>
        </p:spPr>
      </p:pic>
      <p:pic>
        <p:nvPicPr>
          <p:cNvPr id="16" name="Picture 68">
            <a:extLst>
              <a:ext uri="{FF2B5EF4-FFF2-40B4-BE49-F238E27FC236}">
                <a16:creationId xmlns:a16="http://schemas.microsoft.com/office/drawing/2014/main" xmlns="" id="{A878860A-D9B5-451E-BB19-2BD1EBE9A3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928" y="4271124"/>
            <a:ext cx="1511616" cy="431891"/>
          </a:xfrm>
          <a:prstGeom prst="rect">
            <a:avLst/>
          </a:prstGeom>
        </p:spPr>
      </p:pic>
      <p:pic>
        <p:nvPicPr>
          <p:cNvPr id="17" name="Picture 72">
            <a:extLst>
              <a:ext uri="{FF2B5EF4-FFF2-40B4-BE49-F238E27FC236}">
                <a16:creationId xmlns:a16="http://schemas.microsoft.com/office/drawing/2014/main" xmlns="" id="{031A768D-4A78-4B4D-8761-862F570F2C5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673" y="4408664"/>
            <a:ext cx="1123996" cy="842997"/>
          </a:xfrm>
          <a:prstGeom prst="rect">
            <a:avLst/>
          </a:prstGeom>
        </p:spPr>
      </p:pic>
      <p:sp>
        <p:nvSpPr>
          <p:cNvPr id="18" name="Rectangle 78">
            <a:extLst>
              <a:ext uri="{FF2B5EF4-FFF2-40B4-BE49-F238E27FC236}">
                <a16:creationId xmlns:a16="http://schemas.microsoft.com/office/drawing/2014/main" xmlns="" id="{C923B550-8971-4C03-B4E6-78F73631F5CB}"/>
              </a:ext>
            </a:extLst>
          </p:cNvPr>
          <p:cNvSpPr/>
          <p:nvPr/>
        </p:nvSpPr>
        <p:spPr>
          <a:xfrm>
            <a:off x="1967545" y="1952893"/>
            <a:ext cx="9505055" cy="429895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Rectangle 10">
            <a:extLst>
              <a:ext uri="{FF2B5EF4-FFF2-40B4-BE49-F238E27FC236}">
                <a16:creationId xmlns:a16="http://schemas.microsoft.com/office/drawing/2014/main" xmlns="" id="{D39F7C66-A139-4D92-A116-67A64D3FC41E}"/>
              </a:ext>
            </a:extLst>
          </p:cNvPr>
          <p:cNvSpPr/>
          <p:nvPr/>
        </p:nvSpPr>
        <p:spPr>
          <a:xfrm>
            <a:off x="2482273" y="5755929"/>
            <a:ext cx="3264163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Additional</a:t>
            </a:r>
            <a:r>
              <a:rPr kumimoji="0" lang="fr-FR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interactions </a:t>
            </a:r>
            <a:r>
              <a:rPr kumimoji="0" lang="fr-FR" sz="21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with</a:t>
            </a:r>
            <a:endParaRPr kumimoji="0" lang="fr-FR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" name="Picture 11">
            <a:extLst>
              <a:ext uri="{FF2B5EF4-FFF2-40B4-BE49-F238E27FC236}">
                <a16:creationId xmlns:a16="http://schemas.microsoft.com/office/drawing/2014/main" xmlns="" id="{7AA81E89-7AB0-4605-98AD-90034E4EEE2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204" y="5613200"/>
            <a:ext cx="849379" cy="539925"/>
          </a:xfrm>
          <a:prstGeom prst="rect">
            <a:avLst/>
          </a:prstGeom>
        </p:spPr>
      </p:pic>
      <p:pic>
        <p:nvPicPr>
          <p:cNvPr id="21" name="Picture 14">
            <a:extLst>
              <a:ext uri="{FF2B5EF4-FFF2-40B4-BE49-F238E27FC236}">
                <a16:creationId xmlns:a16="http://schemas.microsoft.com/office/drawing/2014/main" xmlns="" id="{541EDBEA-0EF6-4CA9-A9E0-CA26576300B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81200" y="5699868"/>
            <a:ext cx="1368091" cy="502699"/>
          </a:xfrm>
          <a:prstGeom prst="rect">
            <a:avLst/>
          </a:prstGeom>
        </p:spPr>
      </p:pic>
      <p:pic>
        <p:nvPicPr>
          <p:cNvPr id="22" name="Picture 20">
            <a:extLst>
              <a:ext uri="{FF2B5EF4-FFF2-40B4-BE49-F238E27FC236}">
                <a16:creationId xmlns:a16="http://schemas.microsoft.com/office/drawing/2014/main" xmlns="" id="{7C05DF5B-BB5F-416F-BB99-27E7103FDF1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137" y="5640991"/>
            <a:ext cx="665164" cy="48434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E9EFAABE-B00B-4E1B-B0FF-3AA42F28EFA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049" y="4750585"/>
            <a:ext cx="1093895" cy="444807"/>
          </a:xfrm>
          <a:prstGeom prst="rect">
            <a:avLst/>
          </a:prstGeom>
        </p:spPr>
      </p:pic>
      <p:pic>
        <p:nvPicPr>
          <p:cNvPr id="24" name="Picture 12">
            <a:extLst>
              <a:ext uri="{FF2B5EF4-FFF2-40B4-BE49-F238E27FC236}">
                <a16:creationId xmlns:a16="http://schemas.microsoft.com/office/drawing/2014/main" xmlns="" id="{515DE391-CBE3-4638-AB13-0A3400E07EF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525" y="2058672"/>
            <a:ext cx="1762319" cy="359073"/>
          </a:xfrm>
          <a:prstGeom prst="rect">
            <a:avLst/>
          </a:prstGeom>
        </p:spPr>
      </p:pic>
      <p:sp>
        <p:nvSpPr>
          <p:cNvPr id="26" name="Rectangle 8">
            <a:extLst>
              <a:ext uri="{FF2B5EF4-FFF2-40B4-BE49-F238E27FC236}">
                <a16:creationId xmlns:a16="http://schemas.microsoft.com/office/drawing/2014/main" xmlns="" id="{7BAD7B55-3AEE-4BB7-AEB0-EB725347805B}"/>
              </a:ext>
            </a:extLst>
          </p:cNvPr>
          <p:cNvSpPr/>
          <p:nvPr/>
        </p:nvSpPr>
        <p:spPr>
          <a:xfrm>
            <a:off x="6209938" y="3064300"/>
            <a:ext cx="1101455" cy="3184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Industry</a:t>
            </a:r>
            <a:endParaRPr kumimoji="0" lang="fr-FR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7" name="Straight Arrow Connector 28"/>
          <p:cNvCxnSpPr>
            <a:cxnSpLocks/>
          </p:cNvCxnSpPr>
          <p:nvPr/>
        </p:nvCxnSpPr>
        <p:spPr>
          <a:xfrm flipV="1">
            <a:off x="6788554" y="2834680"/>
            <a:ext cx="4201" cy="254739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Rectangle 34">
            <a:extLst>
              <a:ext uri="{FF2B5EF4-FFF2-40B4-BE49-F238E27FC236}">
                <a16:creationId xmlns:a16="http://schemas.microsoft.com/office/drawing/2014/main" xmlns="" id="{97CD38C8-B96A-4E11-A97D-AB87E9C85BC7}"/>
              </a:ext>
            </a:extLst>
          </p:cNvPr>
          <p:cNvSpPr/>
          <p:nvPr/>
        </p:nvSpPr>
        <p:spPr>
          <a:xfrm>
            <a:off x="8062250" y="3263958"/>
            <a:ext cx="920445" cy="3184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Health</a:t>
            </a:r>
            <a:endParaRPr kumimoji="0" lang="fr-FR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9" name="Straight Arrow Connector 26"/>
          <p:cNvCxnSpPr>
            <a:cxnSpLocks/>
          </p:cNvCxnSpPr>
          <p:nvPr/>
        </p:nvCxnSpPr>
        <p:spPr>
          <a:xfrm flipV="1">
            <a:off x="8799342" y="3008201"/>
            <a:ext cx="465749" cy="223419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ectangle 36">
            <a:extLst>
              <a:ext uri="{FF2B5EF4-FFF2-40B4-BE49-F238E27FC236}">
                <a16:creationId xmlns:a16="http://schemas.microsoft.com/office/drawing/2014/main" xmlns="" id="{B690B969-243D-497E-8FB3-DF58B248EEC6}"/>
              </a:ext>
            </a:extLst>
          </p:cNvPr>
          <p:cNvSpPr/>
          <p:nvPr/>
        </p:nvSpPr>
        <p:spPr>
          <a:xfrm>
            <a:off x="7920204" y="4202306"/>
            <a:ext cx="865686" cy="52360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Public</a:t>
            </a:r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Safety</a:t>
            </a:r>
            <a:endParaRPr kumimoji="0" lang="fr-FR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1" name="Straight Arrow Connector 69">
            <a:extLst>
              <a:ext uri="{FF2B5EF4-FFF2-40B4-BE49-F238E27FC236}">
                <a16:creationId xmlns:a16="http://schemas.microsoft.com/office/drawing/2014/main" xmlns="" id="{00D1B39F-73C2-49EE-9940-E22B0F6B6D3B}"/>
              </a:ext>
            </a:extLst>
          </p:cNvPr>
          <p:cNvCxnSpPr>
            <a:cxnSpLocks/>
          </p:cNvCxnSpPr>
          <p:nvPr/>
        </p:nvCxnSpPr>
        <p:spPr>
          <a:xfrm flipH="1" flipV="1">
            <a:off x="8874218" y="4481080"/>
            <a:ext cx="390293" cy="191301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Rectangle 39">
            <a:extLst>
              <a:ext uri="{FF2B5EF4-FFF2-40B4-BE49-F238E27FC236}">
                <a16:creationId xmlns:a16="http://schemas.microsoft.com/office/drawing/2014/main" xmlns="" id="{F25E4C17-51E2-4006-B443-370290F94A86}"/>
              </a:ext>
            </a:extLst>
          </p:cNvPr>
          <p:cNvSpPr/>
          <p:nvPr/>
        </p:nvSpPr>
        <p:spPr>
          <a:xfrm>
            <a:off x="6314883" y="4349876"/>
            <a:ext cx="893193" cy="3184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Media</a:t>
            </a:r>
          </a:p>
        </p:txBody>
      </p:sp>
      <p:cxnSp>
        <p:nvCxnSpPr>
          <p:cNvPr id="33" name="Straight Arrow Connector 25"/>
          <p:cNvCxnSpPr>
            <a:cxnSpLocks/>
          </p:cNvCxnSpPr>
          <p:nvPr/>
        </p:nvCxnSpPr>
        <p:spPr>
          <a:xfrm flipV="1">
            <a:off x="6790652" y="4514900"/>
            <a:ext cx="0" cy="314965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 40">
            <a:extLst>
              <a:ext uri="{FF2B5EF4-FFF2-40B4-BE49-F238E27FC236}">
                <a16:creationId xmlns:a16="http://schemas.microsoft.com/office/drawing/2014/main" xmlns="" id="{CADAD48C-2D79-4EBF-98CC-A11F73369597}"/>
              </a:ext>
            </a:extLst>
          </p:cNvPr>
          <p:cNvSpPr/>
          <p:nvPr/>
        </p:nvSpPr>
        <p:spPr>
          <a:xfrm>
            <a:off x="4562483" y="4202306"/>
            <a:ext cx="940770" cy="3184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Energy</a:t>
            </a:r>
          </a:p>
        </p:txBody>
      </p:sp>
      <p:cxnSp>
        <p:nvCxnSpPr>
          <p:cNvPr id="35" name="Straight Arrow Connector 73">
            <a:extLst>
              <a:ext uri="{FF2B5EF4-FFF2-40B4-BE49-F238E27FC236}">
                <a16:creationId xmlns:a16="http://schemas.microsoft.com/office/drawing/2014/main" xmlns="" id="{D164FD6B-414F-4261-8DAE-82CE96D91EA4}"/>
              </a:ext>
            </a:extLst>
          </p:cNvPr>
          <p:cNvCxnSpPr>
            <a:cxnSpLocks/>
          </p:cNvCxnSpPr>
          <p:nvPr/>
        </p:nvCxnSpPr>
        <p:spPr>
          <a:xfrm flipH="1">
            <a:off x="4250257" y="4408664"/>
            <a:ext cx="456833" cy="214955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Rectangle 43">
            <a:extLst>
              <a:ext uri="{FF2B5EF4-FFF2-40B4-BE49-F238E27FC236}">
                <a16:creationId xmlns:a16="http://schemas.microsoft.com/office/drawing/2014/main" xmlns="" id="{0ABC9704-B052-4C3B-9020-94A62B5C1F2E}"/>
              </a:ext>
            </a:extLst>
          </p:cNvPr>
          <p:cNvSpPr/>
          <p:nvPr/>
        </p:nvSpPr>
        <p:spPr>
          <a:xfrm>
            <a:off x="4133505" y="3263958"/>
            <a:ext cx="1493742" cy="3184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Automotive</a:t>
            </a:r>
          </a:p>
        </p:txBody>
      </p:sp>
      <p:pic>
        <p:nvPicPr>
          <p:cNvPr id="37" name="Picture 13">
            <a:extLst>
              <a:ext uri="{FF2B5EF4-FFF2-40B4-BE49-F238E27FC236}">
                <a16:creationId xmlns:a16="http://schemas.microsoft.com/office/drawing/2014/main" xmlns="" id="{D23137FA-AD8E-4098-810F-BDB36700F72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262" y="4859707"/>
            <a:ext cx="1345215" cy="32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1016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7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336</Words>
  <Application>Microsoft Office PowerPoint</Application>
  <PresentationFormat>Widescreen</PresentationFormat>
  <Paragraphs>43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ヒラギノ角ゴ Pro W3</vt:lpstr>
      <vt:lpstr>Office Theme</vt:lpstr>
      <vt:lpstr>7_Thème Office</vt:lpstr>
      <vt:lpstr>Need: bring together the 5G Verticals around 3GPP</vt:lpstr>
      <vt:lpstr>5G Verticals as MRPs: where to start</vt:lpstr>
      <vt:lpstr>Organisation of a MRP Conference around 5G verticals</vt:lpstr>
      <vt:lpstr>Thank you! </vt:lpstr>
      <vt:lpstr>5G Pan-EU Trials Roadmap  Vertical Pilots in 5G PPP Projects  </vt:lpstr>
      <vt:lpstr>Outputs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Christiantoche</dc:creator>
  <cp:lastModifiedBy>Adrian Scrase</cp:lastModifiedBy>
  <cp:revision>13</cp:revision>
  <dcterms:created xsi:type="dcterms:W3CDTF">2018-10-04T09:18:05Z</dcterms:created>
  <dcterms:modified xsi:type="dcterms:W3CDTF">2018-10-05T17:37:31Z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1538645812</vt:lpwstr>
  </property>
</Properties>
</file>