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</p:sldMasterIdLst>
  <p:notesMasterIdLst>
    <p:notesMasterId r:id="rId8"/>
  </p:notesMasterIdLst>
  <p:handoutMasterIdLst>
    <p:handoutMasterId r:id="rId9"/>
  </p:handoutMasterIdLst>
  <p:sldIdLst>
    <p:sldId id="262" r:id="rId3"/>
    <p:sldId id="302" r:id="rId4"/>
    <p:sldId id="303" r:id="rId5"/>
    <p:sldId id="305" r:id="rId6"/>
    <p:sldId id="298" r:id="rId7"/>
  </p:sldIdLst>
  <p:sldSz cx="9144000" cy="5143500" type="screen16x9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287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2342"/>
    <a:srgbClr val="3666AE"/>
    <a:srgbClr val="2F5AA5"/>
    <a:srgbClr val="4C83C3"/>
    <a:srgbClr val="3662AC"/>
    <a:srgbClr val="1F2B54"/>
    <a:srgbClr val="1A203D"/>
    <a:srgbClr val="4A83C4"/>
    <a:srgbClr val="335CA8"/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23" autoAdjust="0"/>
    <p:restoredTop sz="94640"/>
  </p:normalViewPr>
  <p:slideViewPr>
    <p:cSldViewPr snapToGrid="0" snapToObjects="1">
      <p:cViewPr varScale="1">
        <p:scale>
          <a:sx n="145" d="100"/>
          <a:sy n="145" d="100"/>
        </p:scale>
        <p:origin x="516" y="120"/>
      </p:cViewPr>
      <p:guideLst>
        <p:guide orient="horz" pos="1620"/>
        <p:guide pos="2880"/>
        <p:guide pos="287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 snapToObjects="1">
      <p:cViewPr varScale="1">
        <p:scale>
          <a:sx n="79" d="100"/>
          <a:sy n="79" d="100"/>
        </p:scale>
        <p:origin x="3960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6F990-A4F6-F74A-A554-00520616D186}" type="datetimeFigureOut">
              <a:rPr lang="en-US" smtClean="0"/>
              <a:pPr/>
              <a:t>9/17/2018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F502C2-B860-E744-98F5-920F0D60F7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4357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29BBDD-93E0-4567-A5AE-32FCAB385B07}" type="datetimeFigureOut">
              <a:rPr lang="en-GB" smtClean="0"/>
              <a:pPr/>
              <a:t>17/09/2018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66FE73-F779-4997-B175-6DC16E02F3D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70400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66FE73-F779-4997-B175-6DC16E02F3DF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4282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66FE73-F779-4997-B175-6DC16E02F3D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6824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66FE73-F779-4997-B175-6DC16E02F3DF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2329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66FE73-F779-4997-B175-6DC16E02F3D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4282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457200" y="2482447"/>
            <a:ext cx="8229600" cy="867909"/>
          </a:xfrm>
          <a:prstGeom prst="rect">
            <a:avLst/>
          </a:prstGeom>
        </p:spPr>
        <p:txBody>
          <a:bodyPr vert="horz"/>
          <a:lstStyle>
            <a:lvl1pPr>
              <a:defRPr sz="32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033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98728" y="293590"/>
            <a:ext cx="6627186" cy="730495"/>
          </a:xfrm>
          <a:prstGeom prst="rect">
            <a:avLst/>
          </a:prstGeom>
        </p:spPr>
        <p:txBody>
          <a:bodyPr vert="horz"/>
          <a:lstStyle>
            <a:lvl1pPr algn="l">
              <a:defRPr sz="32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84466" y="1435319"/>
            <a:ext cx="8041448" cy="2727108"/>
          </a:xfrm>
          <a:prstGeom prst="rect">
            <a:avLst/>
          </a:prstGeom>
        </p:spPr>
        <p:txBody>
          <a:bodyPr vert="horz"/>
          <a:lstStyle>
            <a:lvl1pPr>
              <a:buNone/>
              <a:defRPr sz="24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723132" y="1435319"/>
            <a:ext cx="3902782" cy="1937682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1998728" y="293590"/>
            <a:ext cx="6627186" cy="730495"/>
          </a:xfrm>
          <a:prstGeom prst="rect">
            <a:avLst/>
          </a:prstGeom>
        </p:spPr>
        <p:txBody>
          <a:bodyPr vert="horz"/>
          <a:lstStyle>
            <a:lvl1pPr algn="l">
              <a:defRPr sz="32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84468" y="1435319"/>
            <a:ext cx="3896437" cy="2727108"/>
          </a:xfrm>
          <a:prstGeom prst="rect">
            <a:avLst/>
          </a:prstGeom>
        </p:spPr>
        <p:txBody>
          <a:bodyPr vert="horz"/>
          <a:lstStyle>
            <a:lvl1pPr>
              <a:buNone/>
              <a:defRPr sz="24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47883" y="1435319"/>
            <a:ext cx="3878033" cy="2727108"/>
          </a:xfrm>
          <a:prstGeom prst="rect">
            <a:avLst/>
          </a:prstGeom>
        </p:spPr>
        <p:txBody>
          <a:bodyPr vert="horz"/>
          <a:lstStyle>
            <a:lvl1pPr>
              <a:buNone/>
              <a:defRPr sz="24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597806" y="1435319"/>
            <a:ext cx="3902782" cy="1937682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1998728" y="293590"/>
            <a:ext cx="6627186" cy="730495"/>
          </a:xfrm>
          <a:prstGeom prst="rect">
            <a:avLst/>
          </a:prstGeom>
        </p:spPr>
        <p:txBody>
          <a:bodyPr vert="horz"/>
          <a:lstStyle>
            <a:lvl1pPr algn="l">
              <a:defRPr sz="32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image" Target="../media/image3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196C6-B927-5C4C-8E51-A155C4C7798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C1988 TCCA_PPT Template 0817 v1.3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546"/>
            <a:ext cx="9144000" cy="5141954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 userDrawn="1"/>
        </p:nvSpPr>
        <p:spPr>
          <a:xfrm>
            <a:off x="685800" y="4475333"/>
            <a:ext cx="7772400" cy="5329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dirty="0">
                <a:solidFill>
                  <a:srgbClr val="3BC6E8"/>
                </a:solidFill>
              </a:rPr>
              <a:t>Critical communications for all professional users</a:t>
            </a:r>
          </a:p>
        </p:txBody>
      </p:sp>
      <p:pic>
        <p:nvPicPr>
          <p:cNvPr id="11" name="Picture 10" descr="3GPP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690" y="417564"/>
            <a:ext cx="919854" cy="53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35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886A3-78DD-5842-83B6-40F815C1596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C1988 TCCA_PPT Template 0817 v1.2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95" y="1"/>
            <a:ext cx="9129810" cy="5142356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 userDrawn="1"/>
        </p:nvSpPr>
        <p:spPr>
          <a:xfrm>
            <a:off x="685800" y="4290662"/>
            <a:ext cx="7772400" cy="4477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BC6E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Critical communications for all professional users</a:t>
            </a:r>
          </a:p>
        </p:txBody>
      </p:sp>
      <p:pic>
        <p:nvPicPr>
          <p:cNvPr id="11" name="Picture 10" descr="3GPP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690" y="417564"/>
            <a:ext cx="919854" cy="53964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3" r:id="rId2"/>
    <p:sldLayoutId id="2147483654" r:id="rId3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itical-communications-world.com/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1968026" y="2195964"/>
            <a:ext cx="5203880" cy="78365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rgbClr val="3BC6E8"/>
                </a:solidFill>
                <a:cs typeface="Calibri"/>
              </a:rPr>
              <a:t>MRP update - PCG#41 </a:t>
            </a:r>
            <a:r>
              <a:rPr lang="en-US" sz="2400" b="1" dirty="0" err="1">
                <a:solidFill>
                  <a:srgbClr val="3BC6E8"/>
                </a:solidFill>
                <a:cs typeface="Calibri"/>
              </a:rPr>
              <a:t>Makuhari</a:t>
            </a:r>
            <a:r>
              <a:rPr lang="en-US" sz="2400" b="1" dirty="0">
                <a:solidFill>
                  <a:srgbClr val="3BC6E8"/>
                </a:solidFill>
                <a:cs typeface="Calibri"/>
              </a:rPr>
              <a:t>, Japan</a:t>
            </a:r>
          </a:p>
          <a:p>
            <a:pPr marL="0" indent="0" algn="ctr">
              <a:buNone/>
            </a:pPr>
            <a:r>
              <a:rPr lang="en-US" sz="1600" b="1" dirty="0">
                <a:solidFill>
                  <a:srgbClr val="3BC6E8"/>
                </a:solidFill>
                <a:latin typeface="Calibri"/>
                <a:cs typeface="Calibri"/>
              </a:rPr>
              <a:t>October 2018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21841" y="3187726"/>
            <a:ext cx="13003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Tony Gray</a:t>
            </a:r>
          </a:p>
          <a:p>
            <a:pPr algn="ctr"/>
            <a:r>
              <a:rPr lang="en-GB" sz="1400" dirty="0">
                <a:solidFill>
                  <a:schemeClr val="bg1"/>
                </a:solidFill>
              </a:rPr>
              <a:t>Chief Executive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92058" y="401283"/>
            <a:ext cx="1894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chemeClr val="bg1"/>
                </a:solidFill>
              </a:rPr>
              <a:t>PCG41_11</a:t>
            </a:r>
            <a:endParaRPr lang="en-GB" sz="24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024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690257" y="285750"/>
            <a:ext cx="5928027" cy="762000"/>
          </a:xfrm>
          <a:prstGeom prst="rect">
            <a:avLst/>
          </a:prstGeom>
        </p:spPr>
        <p:txBody>
          <a:bodyPr anchor="ctr"/>
          <a:lstStyle/>
          <a:p>
            <a:pPr marL="0" indent="0">
              <a:buNone/>
            </a:pPr>
            <a:r>
              <a:rPr lang="en-GB" b="1" dirty="0">
                <a:solidFill>
                  <a:srgbClr val="3BC6E8"/>
                </a:solidFill>
                <a:cs typeface="Calibri"/>
              </a:rPr>
              <a:t>News updates</a:t>
            </a:r>
            <a:endParaRPr lang="en-US" b="1" dirty="0">
              <a:solidFill>
                <a:srgbClr val="3BC6E8"/>
              </a:solidFill>
              <a:cs typeface="Calibri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04184" y="1436914"/>
            <a:ext cx="1967839" cy="2701396"/>
            <a:chOff x="597706" y="1436913"/>
            <a:chExt cx="2263908" cy="2701396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xmlns="" id="{1B702CF9-EC6B-4277-9E62-76A29F359D9A}"/>
                </a:ext>
              </a:extLst>
            </p:cNvPr>
            <p:cNvSpPr/>
            <p:nvPr/>
          </p:nvSpPr>
          <p:spPr>
            <a:xfrm>
              <a:off x="597706" y="1436913"/>
              <a:ext cx="2263908" cy="1285283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350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AF85C197-33BF-4C55-B8F3-A189F2AA2DC6}"/>
                </a:ext>
              </a:extLst>
            </p:cNvPr>
            <p:cNvSpPr/>
            <p:nvPr/>
          </p:nvSpPr>
          <p:spPr>
            <a:xfrm>
              <a:off x="597706" y="2723741"/>
              <a:ext cx="2263908" cy="1414568"/>
            </a:xfrm>
            <a:prstGeom prst="rect">
              <a:avLst/>
            </a:prstGeom>
            <a:solidFill>
              <a:schemeClr val="tx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108000" rIns="108000" bIns="108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66725">
                <a:lnSpc>
                  <a:spcPct val="90000"/>
                </a:lnSpc>
                <a:spcBef>
                  <a:spcPct val="0"/>
                </a:spcBef>
                <a:buSzPts val="1000"/>
                <a:defRPr/>
              </a:pPr>
              <a:r>
                <a:rPr lang="en-GB" sz="1200" dirty="0">
                  <a:solidFill>
                    <a:schemeClr val="bg1"/>
                  </a:solidFill>
                </a:rPr>
                <a:t>Supported highly successful ETSI MCPTT Plugtests#2 at Disaster City, Texas A&amp;M University, USA June ‘18</a:t>
              </a:r>
            </a:p>
            <a:p>
              <a:pPr algn="ctr" defTabSz="466725">
                <a:lnSpc>
                  <a:spcPct val="90000"/>
                </a:lnSpc>
                <a:spcBef>
                  <a:spcPct val="0"/>
                </a:spcBef>
                <a:buSzPts val="1000"/>
                <a:defRPr/>
              </a:pPr>
              <a:endParaRPr lang="en-GB" sz="1200" dirty="0">
                <a:solidFill>
                  <a:schemeClr val="bg1"/>
                </a:solidFill>
              </a:endParaRPr>
            </a:p>
            <a:p>
              <a:pPr algn="ctr" defTabSz="466725">
                <a:lnSpc>
                  <a:spcPct val="90000"/>
                </a:lnSpc>
                <a:spcBef>
                  <a:spcPct val="0"/>
                </a:spcBef>
                <a:buSzPts val="1000"/>
                <a:defRPr/>
              </a:pPr>
              <a:r>
                <a:rPr lang="en-GB" sz="1200" dirty="0">
                  <a:solidFill>
                    <a:schemeClr val="bg1"/>
                  </a:solidFill>
                </a:rPr>
                <a:t>Further MCX </a:t>
              </a:r>
              <a:r>
                <a:rPr lang="en-GB" sz="1200" dirty="0" err="1">
                  <a:solidFill>
                    <a:schemeClr val="bg1"/>
                  </a:solidFill>
                </a:rPr>
                <a:t>Plugtests</a:t>
              </a:r>
              <a:r>
                <a:rPr lang="en-GB" sz="1200" dirty="0">
                  <a:solidFill>
                    <a:schemeClr val="bg1"/>
                  </a:solidFill>
                </a:rPr>
                <a:t> planned in 2018/19</a:t>
              </a:r>
            </a:p>
          </p:txBody>
        </p:sp>
        <p:pic>
          <p:nvPicPr>
            <p:cNvPr id="14" name="Picture 13" descr="ETSI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777" y="1436913"/>
              <a:ext cx="2163764" cy="562374"/>
            </a:xfrm>
            <a:prstGeom prst="rect">
              <a:avLst/>
            </a:prstGeom>
          </p:spPr>
        </p:pic>
        <p:pic>
          <p:nvPicPr>
            <p:cNvPr id="15" name="Picture 14" descr="Plugtests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498" y="2060963"/>
              <a:ext cx="2200948" cy="602000"/>
            </a:xfrm>
            <a:prstGeom prst="rect">
              <a:avLst/>
            </a:prstGeom>
          </p:spPr>
        </p:pic>
      </p:grpSp>
      <p:grpSp>
        <p:nvGrpSpPr>
          <p:cNvPr id="21" name="Group 20"/>
          <p:cNvGrpSpPr/>
          <p:nvPr/>
        </p:nvGrpSpPr>
        <p:grpSpPr>
          <a:xfrm>
            <a:off x="2525166" y="1436914"/>
            <a:ext cx="2005035" cy="2701396"/>
            <a:chOff x="3470915" y="1436914"/>
            <a:chExt cx="2268700" cy="270139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901B00AC-BD89-48F6-95DB-A5684CE9771D}"/>
                </a:ext>
              </a:extLst>
            </p:cNvPr>
            <p:cNvGrpSpPr/>
            <p:nvPr/>
          </p:nvGrpSpPr>
          <p:grpSpPr>
            <a:xfrm>
              <a:off x="3475707" y="1436914"/>
              <a:ext cx="2263908" cy="2701396"/>
              <a:chOff x="3702813" y="1360241"/>
              <a:chExt cx="1809695" cy="2701396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xmlns="" id="{A69851AF-0EB8-4C38-9E53-AA514DA318D5}"/>
                  </a:ext>
                </a:extLst>
              </p:cNvPr>
              <p:cNvSpPr/>
              <p:nvPr/>
            </p:nvSpPr>
            <p:spPr>
              <a:xfrm>
                <a:off x="3702813" y="1360241"/>
                <a:ext cx="1809695" cy="1283738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1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 sz="1350" dirty="0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xmlns="" id="{1D24EAAA-9EF4-4710-8372-18A1ACCE3800}"/>
                  </a:ext>
                </a:extLst>
              </p:cNvPr>
              <p:cNvSpPr/>
              <p:nvPr/>
            </p:nvSpPr>
            <p:spPr>
              <a:xfrm>
                <a:off x="3702813" y="2645524"/>
                <a:ext cx="1809695" cy="1416113"/>
              </a:xfrm>
              <a:prstGeom prst="rect">
                <a:avLst/>
              </a:prstGeom>
              <a:solidFill>
                <a:srgbClr val="1F497D"/>
              </a:solidFill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108000" rIns="108000" bIns="108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6672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SzPts val="1000"/>
                  <a:defRPr/>
                </a:pPr>
                <a:r>
                  <a:rPr lang="en-GB" sz="1200" dirty="0">
                    <a:solidFill>
                      <a:schemeClr val="bg1"/>
                    </a:solidFill>
                  </a:rPr>
                  <a:t>Open Source platform &amp; APIs for MCPTT apps published and in continuing development.</a:t>
                </a:r>
              </a:p>
              <a:p>
                <a:pPr algn="ctr" defTabSz="46672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SzPts val="1000"/>
                  <a:defRPr/>
                </a:pPr>
                <a:r>
                  <a:rPr lang="en-GB" sz="1200" dirty="0">
                    <a:solidFill>
                      <a:schemeClr val="bg1"/>
                    </a:solidFill>
                  </a:rPr>
                  <a:t>High interest amongst UE and other vendors plus users.</a:t>
                </a:r>
              </a:p>
            </p:txBody>
          </p:sp>
        </p:grp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70915" y="1525657"/>
              <a:ext cx="2263907" cy="913109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/>
        </p:nvGrpSpPr>
        <p:grpSpPr>
          <a:xfrm>
            <a:off x="4683344" y="1436914"/>
            <a:ext cx="1916018" cy="2701396"/>
            <a:chOff x="6177728" y="1436914"/>
            <a:chExt cx="2263908" cy="270139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83895808-3B4F-42E2-AA23-41C06B70DE3D}"/>
                </a:ext>
              </a:extLst>
            </p:cNvPr>
            <p:cNvGrpSpPr/>
            <p:nvPr/>
          </p:nvGrpSpPr>
          <p:grpSpPr>
            <a:xfrm>
              <a:off x="6177728" y="1436914"/>
              <a:ext cx="2263908" cy="2701396"/>
              <a:chOff x="6404834" y="1360241"/>
              <a:chExt cx="1809695" cy="2701396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xmlns="" id="{031DE889-F4BB-4E2D-8C61-796C223F97AD}"/>
                  </a:ext>
                </a:extLst>
              </p:cNvPr>
              <p:cNvSpPr/>
              <p:nvPr/>
            </p:nvSpPr>
            <p:spPr>
              <a:xfrm>
                <a:off x="6404834" y="1360241"/>
                <a:ext cx="1809695" cy="1283738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1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 sz="1350" dirty="0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xmlns="" id="{DE25E36C-0D5C-4600-AE2F-54BA96E8F85B}"/>
                  </a:ext>
                </a:extLst>
              </p:cNvPr>
              <p:cNvSpPr/>
              <p:nvPr/>
            </p:nvSpPr>
            <p:spPr>
              <a:xfrm>
                <a:off x="6404834" y="2645524"/>
                <a:ext cx="1809695" cy="1416113"/>
              </a:xfrm>
              <a:prstGeom prst="rect">
                <a:avLst/>
              </a:prstGeom>
              <a:solidFill>
                <a:srgbClr val="1F497D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108000" rIns="108000" bIns="108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6672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SzPts val="1000"/>
                  <a:defRPr/>
                </a:pPr>
                <a:r>
                  <a:rPr lang="en-GB" sz="1200" dirty="0">
                    <a:solidFill>
                      <a:schemeClr val="bg1"/>
                    </a:solidFill>
                  </a:rPr>
                  <a:t>Continuing collaboration on test &amp; certification of Mission Critical UE devices.</a:t>
                </a:r>
              </a:p>
              <a:p>
                <a:pPr algn="ctr" defTabSz="46672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SzPts val="1000"/>
                  <a:defRPr/>
                </a:pPr>
                <a:r>
                  <a:rPr lang="en-GB" sz="1200" dirty="0">
                    <a:solidFill>
                      <a:schemeClr val="bg1"/>
                    </a:solidFill>
                  </a:rPr>
                  <a:t>Need for support from test equipment manufacturers.</a:t>
                </a:r>
              </a:p>
            </p:txBody>
          </p:sp>
        </p:grp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91860" y="1687721"/>
              <a:ext cx="2249776" cy="712900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5074BDFB-16AC-4C41-A7A3-FD71F3A12223}"/>
              </a:ext>
            </a:extLst>
          </p:cNvPr>
          <p:cNvGrpSpPr/>
          <p:nvPr/>
        </p:nvGrpSpPr>
        <p:grpSpPr>
          <a:xfrm>
            <a:off x="6752505" y="1437550"/>
            <a:ext cx="1916018" cy="2704338"/>
            <a:chOff x="6945836" y="1437550"/>
            <a:chExt cx="1916018" cy="2704338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8B4D1FD6-C1B9-1B46-B51F-91CDFCBC1FC0}"/>
                </a:ext>
              </a:extLst>
            </p:cNvPr>
            <p:cNvSpPr/>
            <p:nvPr/>
          </p:nvSpPr>
          <p:spPr>
            <a:xfrm>
              <a:off x="6945836" y="2725775"/>
              <a:ext cx="1916018" cy="1416113"/>
            </a:xfrm>
            <a:prstGeom prst="rect">
              <a:avLst/>
            </a:prstGeom>
            <a:solidFill>
              <a:srgbClr val="1F497D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108000" rIns="108000" bIns="108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SzPts val="1000"/>
                <a:defRPr/>
              </a:pPr>
              <a:r>
                <a:rPr lang="en-GB" sz="1200" dirty="0">
                  <a:solidFill>
                    <a:schemeClr val="bg1"/>
                  </a:solidFill>
                </a:rPr>
                <a:t>Supported successful first ever 3GPP Australian government briefing, Melbourne Sept ‘18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910FC03C-718D-1746-B51C-07C6FD32C01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956285" y="1437550"/>
              <a:ext cx="1902483" cy="128310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50345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4333" y="685800"/>
            <a:ext cx="18466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3200" b="1" dirty="0">
              <a:solidFill>
                <a:srgbClr val="3BC6E8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795154" y="392628"/>
            <a:ext cx="6627186" cy="549058"/>
          </a:xfrm>
        </p:spPr>
        <p:txBody>
          <a:bodyPr/>
          <a:lstStyle/>
          <a:p>
            <a:r>
              <a:rPr lang="en-US" sz="2400" dirty="0"/>
              <a:t>Continuing MNO engagement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26301" y="1333532"/>
            <a:ext cx="8102061" cy="2727108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en-GB" sz="1600" b="1" dirty="0"/>
              <a:t>The evolution of Critical Mobile Communications to leverage 4G/5G standards as supplements to today’s PMR/LMR systems creates new business opportunities for MNOs.</a:t>
            </a:r>
          </a:p>
          <a:p>
            <a:pPr>
              <a:buFont typeface="Arial"/>
              <a:buChar char="•"/>
            </a:pPr>
            <a:r>
              <a:rPr lang="en-GB" sz="1600" b="1" dirty="0"/>
              <a:t>Significant new business opportunities:</a:t>
            </a:r>
          </a:p>
          <a:p>
            <a:pPr lvl="1">
              <a:buFont typeface="Courier New"/>
              <a:buChar char="o"/>
            </a:pPr>
            <a:r>
              <a:rPr lang="en-GB" sz="1200" i="1" dirty="0"/>
              <a:t>For commercial MNOs looking to leverage their existing infrastructures to enter the CMC market.</a:t>
            </a:r>
          </a:p>
          <a:p>
            <a:pPr lvl="1">
              <a:buFont typeface="Courier New"/>
              <a:buChar char="o"/>
            </a:pPr>
            <a:r>
              <a:rPr lang="en-GB" sz="1200" i="1" dirty="0"/>
              <a:t>For PPDR operators wishing to complement existing PMR/LMR services with critical broadband capability.</a:t>
            </a:r>
          </a:p>
        </p:txBody>
      </p:sp>
    </p:spTree>
    <p:extLst>
      <p:ext uri="{BB962C8B-B14F-4D97-AF65-F5344CB8AC3E}">
        <p14:creationId xmlns:p14="http://schemas.microsoft.com/office/powerpoint/2010/main" val="31892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5D5A7F4E-A5BB-4633-9667-CBEBCB8E8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5284" y="445698"/>
            <a:ext cx="1062060" cy="578387"/>
          </a:xfrm>
        </p:spPr>
        <p:txBody>
          <a:bodyPr/>
          <a:lstStyle/>
          <a:p>
            <a:r>
              <a:rPr lang="en-GB" sz="2400" dirty="0"/>
              <a:t>Events</a:t>
            </a:r>
            <a:endParaRPr lang="en-GB" sz="24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2470851" y="3794463"/>
            <a:ext cx="42017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hlinkClick r:id="rId3"/>
              </a:rPr>
              <a:t>http://www.critical-communications-world.com</a:t>
            </a:r>
            <a:endParaRPr lang="en-GB" sz="16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0A499CA9-FA64-1F43-AB18-10D9F28BC4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9775" y="-50234"/>
            <a:ext cx="1557934" cy="1557934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43766E4C-8E1B-D64A-99C8-F6D0FFB7D02E}"/>
              </a:ext>
            </a:extLst>
          </p:cNvPr>
          <p:cNvGrpSpPr/>
          <p:nvPr/>
        </p:nvGrpSpPr>
        <p:grpSpPr>
          <a:xfrm>
            <a:off x="782328" y="1473305"/>
            <a:ext cx="2409085" cy="2124311"/>
            <a:chOff x="782328" y="1473305"/>
            <a:chExt cx="2409085" cy="2124311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xmlns="" id="{9E0BDB25-60F5-124C-888B-FE2A172DE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2328" y="1473305"/>
              <a:ext cx="2409085" cy="1789956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E3045F4F-4A54-7642-BDC0-9A4917D7D86D}"/>
                </a:ext>
              </a:extLst>
            </p:cNvPr>
            <p:cNvSpPr txBox="1"/>
            <p:nvPr/>
          </p:nvSpPr>
          <p:spPr>
            <a:xfrm>
              <a:off x="1236366" y="3289839"/>
              <a:ext cx="15010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accent1"/>
                  </a:solidFill>
                </a:rPr>
                <a:t>Dubai, Sept ‘18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A3D2C7D4-B8E4-3D4B-BF27-F8B13827EB04}"/>
              </a:ext>
            </a:extLst>
          </p:cNvPr>
          <p:cNvGrpSpPr/>
          <p:nvPr/>
        </p:nvGrpSpPr>
        <p:grpSpPr>
          <a:xfrm>
            <a:off x="3380807" y="1473305"/>
            <a:ext cx="2409085" cy="2124849"/>
            <a:chOff x="3380807" y="1473305"/>
            <a:chExt cx="2409085" cy="212484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137D5753-B908-3043-A078-51D0F483AA6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80807" y="1473305"/>
              <a:ext cx="2409085" cy="1789956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E8DE8F15-C66F-114C-B306-AC81825A7252}"/>
                </a:ext>
              </a:extLst>
            </p:cNvPr>
            <p:cNvSpPr txBox="1"/>
            <p:nvPr/>
          </p:nvSpPr>
          <p:spPr>
            <a:xfrm>
              <a:off x="3821245" y="3290377"/>
              <a:ext cx="15010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accent1"/>
                  </a:solidFill>
                </a:rPr>
                <a:t>UK, March ‘19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CE02FB45-E7DF-C24B-8F5A-C695395298C1}"/>
              </a:ext>
            </a:extLst>
          </p:cNvPr>
          <p:cNvGrpSpPr/>
          <p:nvPr/>
        </p:nvGrpSpPr>
        <p:grpSpPr>
          <a:xfrm>
            <a:off x="5979286" y="1429161"/>
            <a:ext cx="2409085" cy="2168455"/>
            <a:chOff x="5979286" y="1429161"/>
            <a:chExt cx="2409085" cy="2168455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xmlns="" id="{8F44BBAB-6FA6-284B-BCE5-1DC9D169056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79286" y="1429161"/>
              <a:ext cx="2409085" cy="1789956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03A8EDD8-3ADB-9841-A17C-B09235C0EAF3}"/>
                </a:ext>
              </a:extLst>
            </p:cNvPr>
            <p:cNvSpPr txBox="1"/>
            <p:nvPr/>
          </p:nvSpPr>
          <p:spPr>
            <a:xfrm>
              <a:off x="6260669" y="3289839"/>
              <a:ext cx="18463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accent1"/>
                  </a:solidFill>
                </a:rPr>
                <a:t>Kuala Lumpur, June ‘19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9585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11505" y="3255364"/>
            <a:ext cx="2910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chemeClr val="bg1"/>
                </a:solidFill>
              </a:rPr>
              <a:t>Tony Gray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Chief Executive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Mob: +48 69 228 2883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Email: </a:t>
            </a:r>
            <a:r>
              <a:rPr lang="en-GB" sz="1200" dirty="0" err="1">
                <a:solidFill>
                  <a:schemeClr val="bg1"/>
                </a:solidFill>
              </a:rPr>
              <a:t>tony.gray@tcca.info</a:t>
            </a:r>
            <a:endParaRPr lang="en-GB" sz="1200" dirty="0">
              <a:solidFill>
                <a:schemeClr val="bg1"/>
              </a:solidFill>
            </a:endParaRP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www.tcca.info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2178509" y="2142229"/>
            <a:ext cx="4794669" cy="101129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rgbClr val="3BC6E8"/>
                </a:solidFill>
                <a:cs typeface="Calibri"/>
              </a:rPr>
              <a:t>Thank you</a:t>
            </a:r>
          </a:p>
          <a:p>
            <a:pPr marL="0" indent="0" algn="ctr">
              <a:buNone/>
            </a:pPr>
            <a:r>
              <a:rPr lang="en-US" sz="1800" b="1" dirty="0">
                <a:solidFill>
                  <a:srgbClr val="3BC6E8"/>
                </a:solidFill>
                <a:latin typeface="Calibri"/>
                <a:cs typeface="Calibri"/>
              </a:rPr>
              <a:t>Questions / Comments?</a:t>
            </a:r>
          </a:p>
        </p:txBody>
      </p:sp>
    </p:spTree>
    <p:extLst>
      <p:ext uri="{BB962C8B-B14F-4D97-AF65-F5344CB8AC3E}">
        <p14:creationId xmlns:p14="http://schemas.microsoft.com/office/powerpoint/2010/main" val="17042911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sz="3200" b="1" dirty="0" smtClean="0">
            <a:solidFill>
              <a:srgbClr val="3BC6E8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2934</TotalTime>
  <Words>203</Words>
  <Application>Microsoft Office PowerPoint</Application>
  <PresentationFormat>On-screen Show (16:9)</PresentationFormat>
  <Paragraphs>35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Courier New</vt:lpstr>
      <vt:lpstr>Office Theme</vt:lpstr>
      <vt:lpstr>Office Theme</vt:lpstr>
      <vt:lpstr>PowerPoint Presentation</vt:lpstr>
      <vt:lpstr>PowerPoint Presentation</vt:lpstr>
      <vt:lpstr>Continuing MNO engagement</vt:lpstr>
      <vt:lpstr>Events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Critical communications for all professional users</dc:title>
  <dc:creator>Rob</dc:creator>
  <cp:lastModifiedBy>Adrian Scrase</cp:lastModifiedBy>
  <cp:revision>130</cp:revision>
  <cp:lastPrinted>2018-01-12T09:24:25Z</cp:lastPrinted>
  <dcterms:created xsi:type="dcterms:W3CDTF">2017-10-28T17:04:08Z</dcterms:created>
  <dcterms:modified xsi:type="dcterms:W3CDTF">2018-09-17T01:55:21Z</dcterms:modified>
</cp:coreProperties>
</file>