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26" r:id="rId2"/>
    <p:sldMasterId id="2147483743" r:id="rId3"/>
    <p:sldMasterId id="2147483747" r:id="rId4"/>
  </p:sldMasterIdLst>
  <p:notesMasterIdLst>
    <p:notesMasterId r:id="rId16"/>
  </p:notesMasterIdLst>
  <p:sldIdLst>
    <p:sldId id="533" r:id="rId5"/>
    <p:sldId id="665" r:id="rId6"/>
    <p:sldId id="702" r:id="rId7"/>
    <p:sldId id="703" r:id="rId8"/>
    <p:sldId id="698" r:id="rId9"/>
    <p:sldId id="699" r:id="rId10"/>
    <p:sldId id="686" r:id="rId11"/>
    <p:sldId id="687" r:id="rId12"/>
    <p:sldId id="692" r:id="rId13"/>
    <p:sldId id="701" r:id="rId14"/>
    <p:sldId id="700" r:id="rId15"/>
  </p:sldIdLst>
  <p:sldSz cx="9144000" cy="6858000" type="screen4x3"/>
  <p:notesSz cx="6797675" cy="9928225"/>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572">
          <p15:clr>
            <a:srgbClr val="A4A3A4"/>
          </p15:clr>
        </p15:guide>
        <p15:guide id="2" pos="5759">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ra Walker" initials="CW"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8329"/>
    <a:srgbClr val="699419"/>
    <a:srgbClr val="00FF00"/>
    <a:srgbClr val="00CC99"/>
    <a:srgbClr val="00CC66"/>
    <a:srgbClr val="000000"/>
    <a:srgbClr val="FFA3A3"/>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9" autoAdjust="0"/>
    <p:restoredTop sz="92288" autoAdjust="0"/>
  </p:normalViewPr>
  <p:slideViewPr>
    <p:cSldViewPr>
      <p:cViewPr varScale="1">
        <p:scale>
          <a:sx n="46" d="100"/>
          <a:sy n="46" d="100"/>
        </p:scale>
        <p:origin x="60" y="1038"/>
      </p:cViewPr>
      <p:guideLst>
        <p:guide orient="horz" pos="572"/>
        <p:guide pos="5759"/>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4140" y="-6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60" cy="496411"/>
          </a:xfrm>
          <a:prstGeom prst="rect">
            <a:avLst/>
          </a:prstGeom>
        </p:spPr>
        <p:txBody>
          <a:bodyPr vert="horz" lIns="92108" tIns="46054" rIns="92108" bIns="46054" rtlCol="0"/>
          <a:lstStyle>
            <a:lvl1pPr algn="l">
              <a:defRPr sz="1200"/>
            </a:lvl1pPr>
          </a:lstStyle>
          <a:p>
            <a:pPr>
              <a:defRPr/>
            </a:pPr>
            <a:endParaRPr lang="de-CH"/>
          </a:p>
        </p:txBody>
      </p:sp>
      <p:sp>
        <p:nvSpPr>
          <p:cNvPr id="3" name="Datumsplatzhalter 2"/>
          <p:cNvSpPr>
            <a:spLocks noGrp="1"/>
          </p:cNvSpPr>
          <p:nvPr>
            <p:ph type="dt" idx="1"/>
          </p:nvPr>
        </p:nvSpPr>
        <p:spPr>
          <a:xfrm>
            <a:off x="3850442" y="0"/>
            <a:ext cx="2945660" cy="496411"/>
          </a:xfrm>
          <a:prstGeom prst="rect">
            <a:avLst/>
          </a:prstGeom>
        </p:spPr>
        <p:txBody>
          <a:bodyPr vert="horz" lIns="92108" tIns="46054" rIns="92108" bIns="46054" rtlCol="0"/>
          <a:lstStyle>
            <a:lvl1pPr algn="r">
              <a:defRPr sz="1200"/>
            </a:lvl1pPr>
          </a:lstStyle>
          <a:p>
            <a:pPr>
              <a:defRPr/>
            </a:pPr>
            <a:fld id="{24F5DFA2-70BB-4F5F-B089-006631623FFB}" type="datetimeFigureOut">
              <a:rPr lang="de-DE"/>
              <a:pPr>
                <a:defRPr/>
              </a:pPr>
              <a:t>29.03.2018</a:t>
            </a:fld>
            <a:endParaRPr lang="de-CH"/>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2108" tIns="46054" rIns="92108" bIns="46054" rtlCol="0" anchor="ctr"/>
          <a:lstStyle/>
          <a:p>
            <a:pPr lvl="0"/>
            <a:endParaRPr lang="de-CH" noProof="0" smtClean="0"/>
          </a:p>
        </p:txBody>
      </p:sp>
      <p:sp>
        <p:nvSpPr>
          <p:cNvPr id="5" name="Notizenplatzhalter 4"/>
          <p:cNvSpPr>
            <a:spLocks noGrp="1"/>
          </p:cNvSpPr>
          <p:nvPr>
            <p:ph type="body" sz="quarter" idx="3"/>
          </p:nvPr>
        </p:nvSpPr>
        <p:spPr>
          <a:xfrm>
            <a:off x="679768" y="4715908"/>
            <a:ext cx="5438140" cy="4467701"/>
          </a:xfrm>
          <a:prstGeom prst="rect">
            <a:avLst/>
          </a:prstGeom>
        </p:spPr>
        <p:txBody>
          <a:bodyPr vert="horz" lIns="92108" tIns="46054" rIns="92108" bIns="46054"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CH" noProof="0" smtClean="0"/>
          </a:p>
        </p:txBody>
      </p:sp>
      <p:sp>
        <p:nvSpPr>
          <p:cNvPr id="6" name="Fußzeilenplatzhalter 5"/>
          <p:cNvSpPr>
            <a:spLocks noGrp="1"/>
          </p:cNvSpPr>
          <p:nvPr>
            <p:ph type="ftr" sz="quarter" idx="4"/>
          </p:nvPr>
        </p:nvSpPr>
        <p:spPr>
          <a:xfrm>
            <a:off x="0" y="9430091"/>
            <a:ext cx="2945660" cy="496411"/>
          </a:xfrm>
          <a:prstGeom prst="rect">
            <a:avLst/>
          </a:prstGeom>
        </p:spPr>
        <p:txBody>
          <a:bodyPr vert="horz" lIns="92108" tIns="46054" rIns="92108" bIns="46054" rtlCol="0" anchor="b"/>
          <a:lstStyle>
            <a:lvl1pPr algn="l">
              <a:defRPr sz="1200"/>
            </a:lvl1pPr>
          </a:lstStyle>
          <a:p>
            <a:pPr>
              <a:defRPr/>
            </a:pPr>
            <a:endParaRPr lang="de-CH"/>
          </a:p>
        </p:txBody>
      </p:sp>
      <p:sp>
        <p:nvSpPr>
          <p:cNvPr id="7" name="Foliennummernplatzhalter 6"/>
          <p:cNvSpPr>
            <a:spLocks noGrp="1"/>
          </p:cNvSpPr>
          <p:nvPr>
            <p:ph type="sldNum" sz="quarter" idx="5"/>
          </p:nvPr>
        </p:nvSpPr>
        <p:spPr>
          <a:xfrm>
            <a:off x="3850442" y="9430091"/>
            <a:ext cx="2945660" cy="496411"/>
          </a:xfrm>
          <a:prstGeom prst="rect">
            <a:avLst/>
          </a:prstGeom>
        </p:spPr>
        <p:txBody>
          <a:bodyPr vert="horz" lIns="92108" tIns="46054" rIns="92108" bIns="46054" rtlCol="0" anchor="b"/>
          <a:lstStyle>
            <a:lvl1pPr algn="r">
              <a:defRPr sz="1200"/>
            </a:lvl1pPr>
          </a:lstStyle>
          <a:p>
            <a:pPr>
              <a:defRPr/>
            </a:pPr>
            <a:fld id="{60A58C19-B47E-4ADE-BF75-7C1D948D4CE6}" type="slidenum">
              <a:rPr lang="de-CH"/>
              <a:pPr>
                <a:defRPr/>
              </a:pPr>
              <a:t>‹Nr.›</a:t>
            </a:fld>
            <a:endParaRPr lang="de-CH"/>
          </a:p>
        </p:txBody>
      </p:sp>
    </p:spTree>
    <p:extLst>
      <p:ext uri="{BB962C8B-B14F-4D97-AF65-F5344CB8AC3E}">
        <p14:creationId xmlns:p14="http://schemas.microsoft.com/office/powerpoint/2010/main" val="26160112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12292"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8374" indent="-287836" eaLnBrk="0" hangingPunct="0">
              <a:defRPr>
                <a:solidFill>
                  <a:schemeClr val="tx1"/>
                </a:solidFill>
                <a:latin typeface="Arial" pitchFamily="34" charset="0"/>
              </a:defRPr>
            </a:lvl2pPr>
            <a:lvl3pPr marL="1151344" indent="-230269" eaLnBrk="0" hangingPunct="0">
              <a:defRPr>
                <a:solidFill>
                  <a:schemeClr val="tx1"/>
                </a:solidFill>
                <a:latin typeface="Arial" pitchFamily="34" charset="0"/>
              </a:defRPr>
            </a:lvl3pPr>
            <a:lvl4pPr marL="1611881" indent="-230269" eaLnBrk="0" hangingPunct="0">
              <a:defRPr>
                <a:solidFill>
                  <a:schemeClr val="tx1"/>
                </a:solidFill>
                <a:latin typeface="Arial" pitchFamily="34" charset="0"/>
              </a:defRPr>
            </a:lvl4pPr>
            <a:lvl5pPr marL="2072419" indent="-230269" eaLnBrk="0" hangingPunct="0">
              <a:defRPr>
                <a:solidFill>
                  <a:schemeClr val="tx1"/>
                </a:solidFill>
                <a:latin typeface="Arial" pitchFamily="34" charset="0"/>
              </a:defRPr>
            </a:lvl5pPr>
            <a:lvl6pPr marL="2532957" indent="-230269" eaLnBrk="0" fontAlgn="base" hangingPunct="0">
              <a:spcBef>
                <a:spcPct val="0"/>
              </a:spcBef>
              <a:spcAft>
                <a:spcPct val="0"/>
              </a:spcAft>
              <a:defRPr>
                <a:solidFill>
                  <a:schemeClr val="tx1"/>
                </a:solidFill>
                <a:latin typeface="Arial" pitchFamily="34" charset="0"/>
              </a:defRPr>
            </a:lvl6pPr>
            <a:lvl7pPr marL="2993494" indent="-230269" eaLnBrk="0" fontAlgn="base" hangingPunct="0">
              <a:spcBef>
                <a:spcPct val="0"/>
              </a:spcBef>
              <a:spcAft>
                <a:spcPct val="0"/>
              </a:spcAft>
              <a:defRPr>
                <a:solidFill>
                  <a:schemeClr val="tx1"/>
                </a:solidFill>
                <a:latin typeface="Arial" pitchFamily="34" charset="0"/>
              </a:defRPr>
            </a:lvl7pPr>
            <a:lvl8pPr marL="3454032" indent="-230269" eaLnBrk="0" fontAlgn="base" hangingPunct="0">
              <a:spcBef>
                <a:spcPct val="0"/>
              </a:spcBef>
              <a:spcAft>
                <a:spcPct val="0"/>
              </a:spcAft>
              <a:defRPr>
                <a:solidFill>
                  <a:schemeClr val="tx1"/>
                </a:solidFill>
                <a:latin typeface="Arial" pitchFamily="34" charset="0"/>
              </a:defRPr>
            </a:lvl8pPr>
            <a:lvl9pPr marL="3914569" indent="-230269" eaLnBrk="0" fontAlgn="base" hangingPunct="0">
              <a:spcBef>
                <a:spcPct val="0"/>
              </a:spcBef>
              <a:spcAft>
                <a:spcPct val="0"/>
              </a:spcAft>
              <a:defRPr>
                <a:solidFill>
                  <a:schemeClr val="tx1"/>
                </a:solidFill>
                <a:latin typeface="Arial" pitchFamily="34" charset="0"/>
              </a:defRPr>
            </a:lvl9pPr>
          </a:lstStyle>
          <a:p>
            <a:pPr eaLnBrk="1" hangingPunct="1"/>
            <a:fld id="{E30B7708-7774-4AB2-93A0-06F9AE024BD4}" type="slidenum">
              <a:rPr lang="de-CH" smtClean="0"/>
              <a:pPr eaLnBrk="1" hangingPunct="1"/>
              <a:t>1</a:t>
            </a:fld>
            <a:endParaRPr lang="de-CH"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TextEdit="1"/>
          </p:cNvSpPr>
          <p:nvPr>
            <p:ph type="sldImg"/>
          </p:nvPr>
        </p:nvSpPr>
        <p:spPr bwMode="auto">
          <a:xfrm>
            <a:off x="915988" y="744538"/>
            <a:ext cx="4965700"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p:cNvSpPr>
            <a:spLocks noGrp="1"/>
          </p:cNvSpPr>
          <p:nvPr>
            <p:ph type="body" idx="1"/>
          </p:nvPr>
        </p:nvSpPr>
        <p:spPr>
          <a:ln/>
        </p:spPr>
        <p:txBody>
          <a:bodyPr>
            <a:normAutofit lnSpcReduction="10000"/>
          </a:bodyPr>
          <a:lstStyle/>
          <a:p>
            <a:pPr marL="228609" indent="-228609">
              <a:lnSpc>
                <a:spcPct val="80000"/>
              </a:lnSpc>
              <a:defRPr/>
            </a:pPr>
            <a:endParaRPr lang="en-GB" sz="800" dirty="0"/>
          </a:p>
          <a:p>
            <a:pPr marL="228609" indent="-228609">
              <a:lnSpc>
                <a:spcPct val="80000"/>
              </a:lnSpc>
              <a:defRPr/>
            </a:pPr>
            <a:endParaRPr lang="en-GB" sz="800" dirty="0"/>
          </a:p>
          <a:p>
            <a:pPr marL="228609" indent="-228609">
              <a:lnSpc>
                <a:spcPct val="80000"/>
              </a:lnSpc>
              <a:defRPr/>
            </a:pPr>
            <a:r>
              <a:rPr lang="en-GB" sz="800" dirty="0"/>
              <a:t>The goal of the NGMN alliance is:</a:t>
            </a:r>
          </a:p>
          <a:p>
            <a:pPr marL="228609" indent="-228609">
              <a:lnSpc>
                <a:spcPct val="80000"/>
              </a:lnSpc>
              <a:defRPr/>
            </a:pPr>
            <a:r>
              <a:rPr lang="en-GB" sz="800" dirty="0"/>
              <a:t>	- </a:t>
            </a:r>
            <a:r>
              <a:rPr lang="en-GB" sz="900" dirty="0"/>
              <a:t>Enable creation of desirable products</a:t>
            </a:r>
          </a:p>
          <a:p>
            <a:pPr marL="228609" indent="-228609">
              <a:lnSpc>
                <a:spcPct val="110000"/>
              </a:lnSpc>
              <a:defRPr/>
            </a:pPr>
            <a:r>
              <a:rPr lang="en-GB" sz="900" dirty="0"/>
              <a:t>	- Provide viable economic incentives </a:t>
            </a:r>
          </a:p>
          <a:p>
            <a:pPr marL="228609" indent="-228609">
              <a:lnSpc>
                <a:spcPct val="110000"/>
              </a:lnSpc>
              <a:defRPr/>
            </a:pPr>
            <a:r>
              <a:rPr lang="en-GB" sz="900" dirty="0"/>
              <a:t>	- Be built on feasible technology</a:t>
            </a:r>
          </a:p>
          <a:p>
            <a:pPr marL="228609" indent="-228609">
              <a:lnSpc>
                <a:spcPct val="110000"/>
              </a:lnSpc>
              <a:defRPr/>
            </a:pPr>
            <a:endParaRPr lang="en-GB" sz="800" dirty="0"/>
          </a:p>
          <a:p>
            <a:pPr marL="228609" indent="-228609">
              <a:lnSpc>
                <a:spcPct val="110000"/>
              </a:lnSpc>
              <a:defRPr/>
            </a:pPr>
            <a:r>
              <a:rPr lang="en-GB" sz="800" dirty="0"/>
              <a:t>The role of NGMN alliance is to:</a:t>
            </a:r>
          </a:p>
          <a:p>
            <a:pPr marL="228609" indent="-228609">
              <a:lnSpc>
                <a:spcPct val="110000"/>
              </a:lnSpc>
              <a:defRPr/>
            </a:pPr>
            <a:r>
              <a:rPr lang="en-GB" sz="800" dirty="0"/>
              <a:t>	- </a:t>
            </a:r>
            <a:r>
              <a:rPr lang="en-GB" sz="900" dirty="0"/>
              <a:t>Articulate requirements of future mobile broadband</a:t>
            </a:r>
            <a:r>
              <a:rPr lang="en-GB" sz="900" dirty="0">
                <a:solidFill>
                  <a:srgbClr val="CC3300"/>
                </a:solidFill>
              </a:rPr>
              <a:t> </a:t>
            </a:r>
            <a:r>
              <a:rPr lang="en-GB" sz="900" dirty="0"/>
              <a:t>networks, devices &amp; services</a:t>
            </a:r>
          </a:p>
          <a:p>
            <a:pPr marL="228609" indent="-228609">
              <a:lnSpc>
                <a:spcPct val="110000"/>
              </a:lnSpc>
              <a:defRPr/>
            </a:pPr>
            <a:r>
              <a:rPr lang="en-GB" sz="900" dirty="0"/>
              <a:t>	- Drive customer &amp; service centric innovation</a:t>
            </a:r>
          </a:p>
          <a:p>
            <a:pPr marL="228609" indent="-228609">
              <a:lnSpc>
                <a:spcPct val="110000"/>
              </a:lnSpc>
              <a:defRPr/>
            </a:pPr>
            <a:r>
              <a:rPr lang="en-GB" sz="900" dirty="0"/>
              <a:t>	- Collate and uses the expertise of its partners to develop a viable ecosystem</a:t>
            </a:r>
          </a:p>
          <a:p>
            <a:pPr marL="228609" indent="-228609">
              <a:lnSpc>
                <a:spcPct val="110000"/>
              </a:lnSpc>
              <a:defRPr/>
            </a:pPr>
            <a:r>
              <a:rPr lang="en-GB" sz="900" dirty="0"/>
              <a:t>	- Promote the adoption of NGMN technologies by the industry and users</a:t>
            </a:r>
          </a:p>
          <a:p>
            <a:pPr marL="228609" indent="-228609">
              <a:lnSpc>
                <a:spcPct val="110000"/>
              </a:lnSpc>
              <a:defRPr/>
            </a:pPr>
            <a:r>
              <a:rPr lang="en-GB" sz="900" dirty="0"/>
              <a:t>	- Be business driven with a strong focus on end-to-end requirements</a:t>
            </a:r>
          </a:p>
          <a:p>
            <a:pPr marL="228609" indent="-228609">
              <a:lnSpc>
                <a:spcPct val="110000"/>
              </a:lnSpc>
              <a:defRPr/>
            </a:pPr>
            <a:r>
              <a:rPr lang="en-GB" sz="900" dirty="0"/>
              <a:t>	- Minimise fragmentation of technologies &amp; maximises economies of scale</a:t>
            </a:r>
          </a:p>
          <a:p>
            <a:pPr marL="228609" indent="-228609">
              <a:lnSpc>
                <a:spcPct val="80000"/>
              </a:lnSpc>
              <a:defRPr/>
            </a:pPr>
            <a:endParaRPr lang="en-GB" sz="800" dirty="0"/>
          </a:p>
          <a:p>
            <a:pPr marL="228609" indent="-228609">
              <a:lnSpc>
                <a:spcPct val="80000"/>
              </a:lnSpc>
              <a:defRPr/>
            </a:pPr>
            <a:r>
              <a:rPr lang="en-GB" sz="800" dirty="0"/>
              <a:t>The organisation of the NGMN as of </a:t>
            </a:r>
            <a:r>
              <a:rPr lang="en-GB" sz="800" dirty="0" err="1"/>
              <a:t>JUne</a:t>
            </a:r>
            <a:r>
              <a:rPr lang="en-GB" sz="800" dirty="0"/>
              <a:t> 2008:</a:t>
            </a:r>
          </a:p>
          <a:p>
            <a:pPr marL="1600270" lvl="3" indent="-228609">
              <a:lnSpc>
                <a:spcPct val="80000"/>
              </a:lnSpc>
              <a:buFontTx/>
              <a:buChar char="•"/>
              <a:defRPr/>
            </a:pPr>
            <a:r>
              <a:rPr lang="en-GB" sz="800" dirty="0"/>
              <a:t>19 Members who are mobile operators</a:t>
            </a:r>
          </a:p>
          <a:p>
            <a:pPr marL="1600270" lvl="3" indent="-228609">
              <a:lnSpc>
                <a:spcPct val="80000"/>
              </a:lnSpc>
              <a:buFontTx/>
              <a:buChar char="•"/>
              <a:defRPr/>
            </a:pPr>
            <a:r>
              <a:rPr lang="en-GB" sz="800" dirty="0"/>
              <a:t>28 Sponsors who are vendors of various size, but do include all the key manufacturers of devices and infrastructures</a:t>
            </a:r>
          </a:p>
          <a:p>
            <a:pPr marL="1600270" lvl="3" indent="-228609">
              <a:lnSpc>
                <a:spcPct val="80000"/>
              </a:lnSpc>
              <a:buFontTx/>
              <a:buChar char="•"/>
              <a:defRPr/>
            </a:pPr>
            <a:r>
              <a:rPr lang="en-GB" sz="800" dirty="0"/>
              <a:t>3 University advisors</a:t>
            </a:r>
          </a:p>
          <a:p>
            <a:pPr marL="1600270" lvl="3" indent="-228609">
              <a:lnSpc>
                <a:spcPct val="80000"/>
              </a:lnSpc>
              <a:buFontTx/>
              <a:buChar char="•"/>
              <a:defRPr/>
            </a:pPr>
            <a:endParaRPr lang="en-GB" sz="800" dirty="0"/>
          </a:p>
          <a:p>
            <a:pPr marL="1600270" lvl="3" indent="-228609">
              <a:lnSpc>
                <a:spcPct val="80000"/>
              </a:lnSpc>
              <a:defRPr/>
            </a:pPr>
            <a:r>
              <a:rPr lang="en-GB" sz="800" dirty="0"/>
              <a:t> </a:t>
            </a:r>
          </a:p>
          <a:p>
            <a:pPr marL="228609" indent="-228609">
              <a:lnSpc>
                <a:spcPct val="80000"/>
              </a:lnSpc>
              <a:defRPr/>
            </a:pPr>
            <a:r>
              <a:rPr lang="en-GB" sz="800" dirty="0"/>
              <a:t>The key working groups of the NGMN are:</a:t>
            </a:r>
          </a:p>
          <a:p>
            <a:pPr marL="685830" lvl="1" indent="-228609">
              <a:lnSpc>
                <a:spcPct val="80000"/>
              </a:lnSpc>
              <a:buFontTx/>
              <a:buAutoNum type="arabicPeriod"/>
              <a:defRPr/>
            </a:pPr>
            <a:r>
              <a:rPr lang="en-GB" sz="800" dirty="0"/>
              <a:t>IPR</a:t>
            </a:r>
          </a:p>
          <a:p>
            <a:pPr marL="685830" lvl="1" indent="-228609">
              <a:lnSpc>
                <a:spcPct val="80000"/>
              </a:lnSpc>
              <a:buFontTx/>
              <a:buAutoNum type="arabicPeriod"/>
              <a:defRPr/>
            </a:pPr>
            <a:r>
              <a:rPr lang="en-GB" sz="800" dirty="0"/>
              <a:t>Spectrum</a:t>
            </a:r>
          </a:p>
          <a:p>
            <a:pPr marL="685830" lvl="1" indent="-228609">
              <a:lnSpc>
                <a:spcPct val="80000"/>
              </a:lnSpc>
              <a:buFontTx/>
              <a:buAutoNum type="arabicPeriod"/>
              <a:defRPr/>
            </a:pPr>
            <a:r>
              <a:rPr lang="en-GB" sz="800" dirty="0"/>
              <a:t>Ecosystem Development</a:t>
            </a:r>
          </a:p>
          <a:p>
            <a:pPr marL="685830" lvl="1" indent="-228609">
              <a:lnSpc>
                <a:spcPct val="80000"/>
              </a:lnSpc>
              <a:buFontTx/>
              <a:buAutoNum type="arabicPeriod"/>
              <a:defRPr/>
            </a:pPr>
            <a:r>
              <a:rPr lang="en-GB" sz="800" dirty="0"/>
              <a:t>Technology currently focused on the networks and devices and </a:t>
            </a:r>
          </a:p>
          <a:p>
            <a:pPr marL="685830" lvl="1" indent="-228609">
              <a:lnSpc>
                <a:spcPct val="80000"/>
              </a:lnSpc>
              <a:buFontTx/>
              <a:buAutoNum type="arabicPeriod"/>
              <a:defRPr/>
            </a:pPr>
            <a:r>
              <a:rPr lang="en-GB" sz="800" dirty="0"/>
              <a:t>Trials, both technology trials and eventually customer trials. </a:t>
            </a:r>
          </a:p>
          <a:p>
            <a:pPr marL="685830" lvl="1" indent="-228609">
              <a:lnSpc>
                <a:spcPct val="80000"/>
              </a:lnSpc>
              <a:buFontTx/>
              <a:buAutoNum type="arabicPeriod"/>
              <a:defRPr/>
            </a:pPr>
            <a:endParaRPr lang="en-GB" sz="800" dirty="0"/>
          </a:p>
          <a:p>
            <a:pPr marL="685830" lvl="1" indent="-228609">
              <a:lnSpc>
                <a:spcPct val="80000"/>
              </a:lnSpc>
              <a:defRPr/>
            </a:pPr>
            <a:r>
              <a:rPr lang="en-GB" sz="800" dirty="0"/>
              <a:t>One may also want to point out that the NGMN LTD is a very small operation with 6 staff including Peter Meissner as its operating officer.</a:t>
            </a:r>
          </a:p>
          <a:p>
            <a:pPr marL="685830" lvl="1" indent="-228609">
              <a:lnSpc>
                <a:spcPct val="80000"/>
              </a:lnSpc>
              <a:defRPr/>
            </a:pPr>
            <a:endParaRPr lang="en-GB" sz="800" dirty="0"/>
          </a:p>
        </p:txBody>
      </p:sp>
    </p:spTree>
    <p:extLst>
      <p:ext uri="{BB962C8B-B14F-4D97-AF65-F5344CB8AC3E}">
        <p14:creationId xmlns:p14="http://schemas.microsoft.com/office/powerpoint/2010/main" val="2207799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Folienbildplatzhalter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0242" name="Notizenplatzhalt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de-CH">
              <a:latin typeface="Calibri" charset="0"/>
              <a:ea typeface="MS PGothic" charset="0"/>
            </a:endParaRPr>
          </a:p>
        </p:txBody>
      </p:sp>
      <p:sp>
        <p:nvSpPr>
          <p:cNvPr id="10243" name="Foliennummernplatzhalt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74B1870-AF57-CA49-8479-5DC117733A5D}" type="slidenum">
              <a:rPr kumimoji="0" lang="de-CH" sz="1200" b="0" i="0" u="none" strike="noStrike" kern="1200" cap="none" spc="0" normalizeH="0" baseline="0" noProof="0">
                <a:ln>
                  <a:noFill/>
                </a:ln>
                <a:solidFill>
                  <a:srgbClr val="000000"/>
                </a:solidFill>
                <a:effectLst/>
                <a:uLnTx/>
                <a:uFillTx/>
                <a:latin typeface="Arial" charset="0"/>
                <a:ea typeface="MS PGothic"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de-CH" sz="1200" b="0" i="0" u="none" strike="noStrike" kern="1200" cap="none" spc="0" normalizeH="0" baseline="0" noProof="0">
              <a:ln>
                <a:noFill/>
              </a:ln>
              <a:solidFill>
                <a:srgbClr val="000000"/>
              </a:solidFill>
              <a:effectLst/>
              <a:uLnTx/>
              <a:uFillTx/>
              <a:latin typeface="Arial" charset="0"/>
              <a:ea typeface="MS PGothic" charset="0"/>
            </a:endParaRPr>
          </a:p>
        </p:txBody>
      </p:sp>
    </p:spTree>
    <p:extLst>
      <p:ext uri="{BB962C8B-B14F-4D97-AF65-F5344CB8AC3E}">
        <p14:creationId xmlns:p14="http://schemas.microsoft.com/office/powerpoint/2010/main" val="595234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de-DE"/>
          </a:p>
        </p:txBody>
      </p:sp>
      <p:sp>
        <p:nvSpPr>
          <p:cNvPr id="14339"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928B152-F05F-4F2A-8904-8824A9B9F7D3}" type="slidenum">
              <a:rPr kumimoji="0" lang="de-CH" altLang="de-DE" sz="1200" b="0" i="0" u="none" strike="noStrike" kern="1200" cap="none" spc="0" normalizeH="0" baseline="0" noProof="0">
                <a:ln>
                  <a:noFill/>
                </a:ln>
                <a:solidFill>
                  <a:prstClr val="black"/>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de-CH" altLang="de-DE" sz="1200" b="0" i="0" u="none" strike="noStrike" kern="1200" cap="none" spc="0" normalizeH="0" baseline="0" noProof="0">
              <a:ln>
                <a:noFill/>
              </a:ln>
              <a:solidFill>
                <a:prstClr val="black"/>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1137259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Folienbildplatzhalter 1"/>
          <p:cNvSpPr>
            <a:spLocks noGrp="1" noRot="1" noChangeAspect="1"/>
          </p:cNvSpPr>
          <p:nvPr>
            <p:ph type="sldImg"/>
          </p:nvPr>
        </p:nvSpPr>
        <p:spPr bwMode="auto">
          <a:xfrm>
            <a:off x="915988" y="744538"/>
            <a:ext cx="4965700" cy="3724275"/>
          </a:xfrm>
          <a:noFill/>
          <a:ln>
            <a:solidFill>
              <a:srgbClr val="000000"/>
            </a:solidFill>
            <a:miter lim="800000"/>
            <a:headEnd/>
            <a:tailEnd/>
          </a:ln>
        </p:spPr>
      </p:sp>
      <p:sp>
        <p:nvSpPr>
          <p:cNvPr id="20482"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CH" dirty="0" smtClean="0"/>
          </a:p>
        </p:txBody>
      </p:sp>
      <p:sp>
        <p:nvSpPr>
          <p:cNvPr id="4" name="Foliennummernplatzhalter 3"/>
          <p:cNvSpPr>
            <a:spLocks noGrp="1"/>
          </p:cNvSpPr>
          <p:nvPr>
            <p:ph type="sldNum" sz="quarter" idx="5"/>
          </p:nvPr>
        </p:nvSpPr>
        <p:spPr/>
        <p:txBody>
          <a:bodyPr/>
          <a:lstStyle/>
          <a:p>
            <a:pPr>
              <a:defRPr/>
            </a:pPr>
            <a:fld id="{FB1C8456-8F57-4A7D-87AB-B1BCC11A3A78}" type="slidenum">
              <a:rPr lang="de-CH" smtClean="0">
                <a:solidFill>
                  <a:prstClr val="black"/>
                </a:solidFill>
              </a:rPr>
              <a:pPr>
                <a:defRPr/>
              </a:pPr>
              <a:t>7</a:t>
            </a:fld>
            <a:endParaRPr lang="de-CH">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Folienbildplatzhalter 1"/>
          <p:cNvSpPr>
            <a:spLocks noGrp="1" noRot="1" noChangeAspect="1"/>
          </p:cNvSpPr>
          <p:nvPr>
            <p:ph type="sldImg"/>
          </p:nvPr>
        </p:nvSpPr>
        <p:spPr bwMode="auto">
          <a:xfrm>
            <a:off x="915988" y="744538"/>
            <a:ext cx="4965700" cy="3724275"/>
          </a:xfrm>
          <a:noFill/>
          <a:ln>
            <a:solidFill>
              <a:srgbClr val="000000"/>
            </a:solidFill>
            <a:miter lim="800000"/>
            <a:headEnd/>
            <a:tailEnd/>
          </a:ln>
        </p:spPr>
      </p:sp>
      <p:sp>
        <p:nvSpPr>
          <p:cNvPr id="20482"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CH" dirty="0" smtClean="0"/>
          </a:p>
        </p:txBody>
      </p:sp>
      <p:sp>
        <p:nvSpPr>
          <p:cNvPr id="4" name="Foliennummernplatzhalter 3"/>
          <p:cNvSpPr>
            <a:spLocks noGrp="1"/>
          </p:cNvSpPr>
          <p:nvPr>
            <p:ph type="sldNum" sz="quarter" idx="5"/>
          </p:nvPr>
        </p:nvSpPr>
        <p:spPr/>
        <p:txBody>
          <a:bodyPr/>
          <a:lstStyle/>
          <a:p>
            <a:pPr>
              <a:defRPr/>
            </a:pPr>
            <a:fld id="{FB1C8456-8F57-4A7D-87AB-B1BCC11A3A78}" type="slidenum">
              <a:rPr lang="de-CH" smtClean="0">
                <a:solidFill>
                  <a:prstClr val="black"/>
                </a:solidFill>
              </a:rPr>
              <a:pPr>
                <a:defRPr/>
              </a:pPr>
              <a:t>8</a:t>
            </a:fld>
            <a:endParaRPr lang="de-CH">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Folienbildplatzhalter 1"/>
          <p:cNvSpPr>
            <a:spLocks noGrp="1" noRot="1" noChangeAspect="1"/>
          </p:cNvSpPr>
          <p:nvPr>
            <p:ph type="sldImg"/>
          </p:nvPr>
        </p:nvSpPr>
        <p:spPr bwMode="auto">
          <a:xfrm>
            <a:off x="915988" y="744538"/>
            <a:ext cx="4965700" cy="3724275"/>
          </a:xfrm>
          <a:noFill/>
          <a:ln>
            <a:solidFill>
              <a:srgbClr val="000000"/>
            </a:solidFill>
            <a:miter lim="800000"/>
            <a:headEnd/>
            <a:tailEnd/>
          </a:ln>
        </p:spPr>
      </p:sp>
      <p:sp>
        <p:nvSpPr>
          <p:cNvPr id="20482"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CH" dirty="0" smtClean="0"/>
          </a:p>
        </p:txBody>
      </p:sp>
      <p:sp>
        <p:nvSpPr>
          <p:cNvPr id="4" name="Foliennummernplatzhalter 3"/>
          <p:cNvSpPr>
            <a:spLocks noGrp="1"/>
          </p:cNvSpPr>
          <p:nvPr>
            <p:ph type="sldNum" sz="quarter" idx="5"/>
          </p:nvPr>
        </p:nvSpPr>
        <p:spPr/>
        <p:txBody>
          <a:bodyPr/>
          <a:lstStyle/>
          <a:p>
            <a:pPr>
              <a:defRPr/>
            </a:pPr>
            <a:fld id="{FB1C8456-8F57-4A7D-87AB-B1BCC11A3A78}" type="slidenum">
              <a:rPr lang="de-CH" smtClean="0">
                <a:solidFill>
                  <a:prstClr val="black"/>
                </a:solidFill>
              </a:rPr>
              <a:pPr>
                <a:defRPr/>
              </a:pPr>
              <a:t>9</a:t>
            </a:fld>
            <a:endParaRPr lang="de-CH">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Folienbildplatzhalter 1"/>
          <p:cNvSpPr>
            <a:spLocks noGrp="1" noRot="1" noChangeAspect="1"/>
          </p:cNvSpPr>
          <p:nvPr>
            <p:ph type="sldImg"/>
          </p:nvPr>
        </p:nvSpPr>
        <p:spPr bwMode="auto">
          <a:xfrm>
            <a:off x="915988" y="744538"/>
            <a:ext cx="4965700" cy="3724275"/>
          </a:xfrm>
          <a:noFill/>
          <a:ln>
            <a:solidFill>
              <a:srgbClr val="000000"/>
            </a:solidFill>
            <a:miter lim="800000"/>
            <a:headEnd/>
            <a:tailEnd/>
          </a:ln>
        </p:spPr>
      </p:sp>
      <p:sp>
        <p:nvSpPr>
          <p:cNvPr id="20482"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CH" dirty="0" smtClean="0"/>
          </a:p>
        </p:txBody>
      </p:sp>
      <p:sp>
        <p:nvSpPr>
          <p:cNvPr id="4" name="Foliennummernplatzhalter 3"/>
          <p:cNvSpPr>
            <a:spLocks noGrp="1"/>
          </p:cNvSpPr>
          <p:nvPr>
            <p:ph type="sldNum" sz="quarter" idx="5"/>
          </p:nvPr>
        </p:nvSpPr>
        <p:spPr/>
        <p:txBody>
          <a:bodyPr/>
          <a:lstStyle/>
          <a:p>
            <a:pPr>
              <a:defRPr/>
            </a:pPr>
            <a:fld id="{FB1C8456-8F57-4A7D-87AB-B1BCC11A3A78}" type="slidenum">
              <a:rPr lang="de-CH" smtClean="0">
                <a:solidFill>
                  <a:prstClr val="black"/>
                </a:solidFill>
              </a:rPr>
              <a:pPr>
                <a:defRPr/>
              </a:pPr>
              <a:t>10</a:t>
            </a:fld>
            <a:endParaRPr lang="de-CH">
              <a:solidFill>
                <a:prstClr val="black"/>
              </a:solidFill>
            </a:endParaRPr>
          </a:p>
        </p:txBody>
      </p:sp>
    </p:spTree>
    <p:extLst>
      <p:ext uri="{BB962C8B-B14F-4D97-AF65-F5344CB8AC3E}">
        <p14:creationId xmlns:p14="http://schemas.microsoft.com/office/powerpoint/2010/main" val="496444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userDrawn="1"/>
        </p:nvPicPr>
        <p:blipFill>
          <a:blip r:embed="rId2"/>
          <a:srcRect/>
          <a:stretch>
            <a:fillRect/>
          </a:stretch>
        </p:blipFill>
        <p:spPr bwMode="auto">
          <a:xfrm>
            <a:off x="0" y="2778125"/>
            <a:ext cx="7429500" cy="4079875"/>
          </a:xfrm>
          <a:prstGeom prst="rect">
            <a:avLst/>
          </a:prstGeom>
          <a:noFill/>
          <a:ln w="9525">
            <a:noFill/>
            <a:miter lim="800000"/>
            <a:headEnd/>
            <a:tailEnd/>
          </a:ln>
        </p:spPr>
      </p:pic>
      <p:sp>
        <p:nvSpPr>
          <p:cNvPr id="2" name="Titel 1"/>
          <p:cNvSpPr>
            <a:spLocks noGrp="1"/>
          </p:cNvSpPr>
          <p:nvPr>
            <p:ph type="title"/>
          </p:nvPr>
        </p:nvSpPr>
        <p:spPr>
          <a:xfrm>
            <a:off x="857224" y="1857366"/>
            <a:ext cx="7858180" cy="1285884"/>
          </a:xfrm>
        </p:spPr>
        <p:txBody>
          <a:bodyPr anchor="t"/>
          <a:lstStyle>
            <a:lvl1pPr>
              <a:defRPr sz="3200">
                <a:solidFill>
                  <a:srgbClr val="468329"/>
                </a:solidFill>
                <a:latin typeface="+mj-lt"/>
              </a:defRPr>
            </a:lvl1pPr>
          </a:lstStyle>
          <a:p>
            <a:r>
              <a:rPr lang="en-US" noProof="0" smtClean="0"/>
              <a:t>Click to edit Master title style</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5" name="Foliennummernplatzhalter 4"/>
          <p:cNvSpPr>
            <a:spLocks noGrp="1"/>
          </p:cNvSpPr>
          <p:nvPr>
            <p:ph type="sldNum" sz="quarter" idx="14"/>
          </p:nvPr>
        </p:nvSpPr>
        <p:spPr/>
        <p:txBody>
          <a:bodyPr/>
          <a:lstStyle>
            <a:lvl1pPr>
              <a:defRPr sz="1000">
                <a:latin typeface="+mn-lt"/>
              </a:defRPr>
            </a:lvl1pPr>
          </a:lstStyle>
          <a:p>
            <a:pPr>
              <a:defRPr/>
            </a:pPr>
            <a:fld id="{BA0B1147-E6DA-445B-8C92-3A9042EC98B4}" type="slidenum">
              <a:rPr lang="en-GB" smtClean="0"/>
              <a:pPr>
                <a:defRPr/>
              </a:pPr>
              <a:t>‹Nr.›</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userDrawn="1"/>
        </p:nvPicPr>
        <p:blipFill>
          <a:blip r:embed="rId2"/>
          <a:srcRect/>
          <a:stretch>
            <a:fillRect/>
          </a:stretch>
        </p:blipFill>
        <p:spPr bwMode="auto">
          <a:xfrm>
            <a:off x="0" y="2778125"/>
            <a:ext cx="7429500" cy="4079875"/>
          </a:xfrm>
          <a:prstGeom prst="rect">
            <a:avLst/>
          </a:prstGeom>
          <a:noFill/>
          <a:ln w="9525">
            <a:noFill/>
            <a:miter lim="800000"/>
            <a:headEnd/>
            <a:tailEnd/>
          </a:ln>
        </p:spPr>
      </p:pic>
      <p:sp>
        <p:nvSpPr>
          <p:cNvPr id="2" name="Titel 1"/>
          <p:cNvSpPr>
            <a:spLocks noGrp="1"/>
          </p:cNvSpPr>
          <p:nvPr>
            <p:ph type="title"/>
          </p:nvPr>
        </p:nvSpPr>
        <p:spPr>
          <a:xfrm>
            <a:off x="857224" y="1857364"/>
            <a:ext cx="7858180" cy="1285884"/>
          </a:xfrm>
        </p:spPr>
        <p:txBody>
          <a:bodyPr anchor="t"/>
          <a:lstStyle>
            <a:lvl1pPr>
              <a:defRPr sz="3200">
                <a:solidFill>
                  <a:srgbClr val="468329"/>
                </a:solidFill>
                <a:latin typeface="+mj-lt"/>
              </a:defRPr>
            </a:lvl1pPr>
          </a:lstStyle>
          <a:p>
            <a:r>
              <a:rPr lang="en-US" noProof="0" smtClean="0"/>
              <a:t>Click to edit Master title style</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5" name="Foliennummernplatzhalter 4"/>
          <p:cNvSpPr>
            <a:spLocks noGrp="1"/>
          </p:cNvSpPr>
          <p:nvPr>
            <p:ph type="sldNum" sz="quarter" idx="14"/>
          </p:nvPr>
        </p:nvSpPr>
        <p:spPr/>
        <p:txBody>
          <a:bodyPr/>
          <a:lstStyle>
            <a:lvl1pPr>
              <a:defRPr sz="1000">
                <a:latin typeface="+mn-lt"/>
              </a:defRPr>
            </a:lvl1pPr>
          </a:lstStyle>
          <a:p>
            <a:pPr>
              <a:defRPr/>
            </a:pPr>
            <a:fld id="{BA0B1147-E6DA-445B-8C92-3A9042EC98B4}" type="slidenum">
              <a:rPr lang="en-GB" smtClean="0"/>
              <a:pPr>
                <a:defRPr/>
              </a:pPr>
              <a:t>‹Nr.›</a:t>
            </a:fld>
            <a:endParaRPr lang="en-GB" dirty="0"/>
          </a:p>
        </p:txBody>
      </p:sp>
    </p:spTree>
    <p:extLst>
      <p:ext uri="{BB962C8B-B14F-4D97-AF65-F5344CB8AC3E}">
        <p14:creationId xmlns:p14="http://schemas.microsoft.com/office/powerpoint/2010/main" val="2101534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en-GB" noProof="0" dirty="0"/>
          </a:p>
        </p:txBody>
      </p:sp>
      <p:sp>
        <p:nvSpPr>
          <p:cNvPr id="6" name="Textplatzhalter 9"/>
          <p:cNvSpPr>
            <a:spLocks noGrp="1"/>
          </p:cNvSpPr>
          <p:nvPr>
            <p:ph type="body" sz="quarter" idx="15"/>
          </p:nvPr>
        </p:nvSpPr>
        <p:spPr>
          <a:xfrm>
            <a:off x="142844" y="1071546"/>
            <a:ext cx="7000924" cy="285750"/>
          </a:xfrm>
          <a:prstGeom prst="rect">
            <a:avLst/>
          </a:prstGeom>
        </p:spPr>
        <p:txBody>
          <a:bodyPr/>
          <a:lstStyle>
            <a:lvl1pPr marL="0" indent="0">
              <a:buNone/>
              <a:defRPr sz="1600" b="1">
                <a:solidFill>
                  <a:srgbClr val="468329"/>
                </a:solidFill>
              </a:defRPr>
            </a:lvl1pPr>
          </a:lstStyle>
          <a:p>
            <a:pPr lvl="0"/>
            <a:r>
              <a:rPr lang="en-US" noProof="0" smtClean="0"/>
              <a:t>Click to edit Master text styles</a:t>
            </a:r>
          </a:p>
        </p:txBody>
      </p:sp>
      <p:sp>
        <p:nvSpPr>
          <p:cNvPr id="11" name="Textplatzhalter 10"/>
          <p:cNvSpPr>
            <a:spLocks noGrp="1"/>
          </p:cNvSpPr>
          <p:nvPr>
            <p:ph type="body" sz="quarter" idx="20"/>
          </p:nvPr>
        </p:nvSpPr>
        <p:spPr>
          <a:xfrm>
            <a:off x="785813" y="1785926"/>
            <a:ext cx="7929562" cy="4643470"/>
          </a:xfrm>
        </p:spPr>
        <p:txBody>
          <a:bodyPr/>
          <a:lstStyle>
            <a:lvl1pPr>
              <a:buClr>
                <a:srgbClr val="46832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en-US" noProof="0" smtClean="0"/>
              <a:t>Click to edit Master text styles</a:t>
            </a:r>
          </a:p>
          <a:p>
            <a:pPr lvl="1"/>
            <a:r>
              <a:rPr lang="en-US" noProof="0" smtClean="0"/>
              <a:t>Second level</a:t>
            </a:r>
          </a:p>
        </p:txBody>
      </p:sp>
      <p:sp>
        <p:nvSpPr>
          <p:cNvPr id="5" name="Foliennummernplatzhalter 5"/>
          <p:cNvSpPr>
            <a:spLocks noGrp="1"/>
          </p:cNvSpPr>
          <p:nvPr>
            <p:ph type="sldNum" sz="quarter" idx="21"/>
          </p:nvPr>
        </p:nvSpPr>
        <p:spPr/>
        <p:txBody>
          <a:bodyPr/>
          <a:lstStyle>
            <a:lvl1pPr>
              <a:defRPr/>
            </a:lvl1pPr>
          </a:lstStyle>
          <a:p>
            <a:pPr>
              <a:defRPr/>
            </a:pPr>
            <a:fld id="{3F204D83-AD82-4169-AFFA-4D0DC0CB817D}" type="slidenum">
              <a:rPr lang="en-GB"/>
              <a:pPr>
                <a:defRPr/>
              </a:pPr>
              <a:t>‹Nr.›</a:t>
            </a:fld>
            <a:endParaRPr lang="en-GB" dirty="0"/>
          </a:p>
        </p:txBody>
      </p:sp>
    </p:spTree>
    <p:extLst>
      <p:ext uri="{BB962C8B-B14F-4D97-AF65-F5344CB8AC3E}">
        <p14:creationId xmlns:p14="http://schemas.microsoft.com/office/powerpoint/2010/main" val="13937662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US"/>
              <a:t>Click to edit Master title style</a:t>
            </a:r>
            <a:endParaRPr lang="de-DE"/>
          </a:p>
        </p:txBody>
      </p:sp>
      <p:sp>
        <p:nvSpPr>
          <p:cNvPr id="3" name="Content Placeholder 2"/>
          <p:cNvSpPr>
            <a:spLocks noGrp="1"/>
          </p:cNvSpPr>
          <p:nvPr>
            <p:ph idx="1"/>
          </p:nvPr>
        </p:nvSpPr>
        <p:spPr>
          <a:xfrm>
            <a:off x="785813" y="1785938"/>
            <a:ext cx="7929562" cy="4643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Foliennummernplatzhalter 5"/>
          <p:cNvSpPr>
            <a:spLocks noGrp="1"/>
          </p:cNvSpPr>
          <p:nvPr>
            <p:ph type="sldNum" sz="quarter" idx="10"/>
          </p:nvPr>
        </p:nvSpPr>
        <p:spPr/>
        <p:txBody>
          <a:bodyPr/>
          <a:lstStyle>
            <a:lvl1pPr>
              <a:defRPr/>
            </a:lvl1pPr>
          </a:lstStyle>
          <a:p>
            <a:pPr>
              <a:defRPr/>
            </a:pPr>
            <a:fld id="{B1B01624-101E-4B32-8EC4-19A22B4B406D}" type="slidenum">
              <a:rPr lang="en-GB"/>
              <a:pPr>
                <a:defRPr/>
              </a:pPr>
              <a:t>‹Nr.›</a:t>
            </a:fld>
            <a:endParaRPr lang="en-GB" dirty="0"/>
          </a:p>
        </p:txBody>
      </p:sp>
    </p:spTree>
    <p:extLst>
      <p:ext uri="{BB962C8B-B14F-4D97-AF65-F5344CB8AC3E}">
        <p14:creationId xmlns:p14="http://schemas.microsoft.com/office/powerpoint/2010/main" val="2063102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oliennummernplatzhalter 5"/>
          <p:cNvSpPr>
            <a:spLocks noGrp="1"/>
          </p:cNvSpPr>
          <p:nvPr>
            <p:ph type="sldNum" sz="quarter" idx="10"/>
          </p:nvPr>
        </p:nvSpPr>
        <p:spPr/>
        <p:txBody>
          <a:bodyPr/>
          <a:lstStyle>
            <a:lvl1pPr>
              <a:defRPr/>
            </a:lvl1pPr>
          </a:lstStyle>
          <a:p>
            <a:pPr>
              <a:defRPr/>
            </a:pPr>
            <a:r>
              <a:rPr lang="en-GB"/>
              <a:t>Hamid Akhavan, </a:t>
            </a:r>
            <a:r>
              <a:rPr lang="en-US"/>
              <a:t>NGMN Industry Conference, June </a:t>
            </a:r>
            <a:r>
              <a:rPr lang="en-GB"/>
              <a:t>26</a:t>
            </a:r>
            <a:r>
              <a:rPr lang="en-GB" baseline="30000"/>
              <a:t>th</a:t>
            </a:r>
            <a:r>
              <a:rPr lang="en-US"/>
              <a:t>, 2008			</a:t>
            </a:r>
            <a:fld id="{3B6ADD0E-2A30-45FD-9D55-427A835C9E11}" type="slidenum">
              <a:rPr lang="en-GB"/>
              <a:pPr>
                <a:defRPr/>
              </a:pPr>
              <a:t>‹Nr.›</a:t>
            </a:fld>
            <a:endParaRPr lang="en-GB"/>
          </a:p>
        </p:txBody>
      </p:sp>
    </p:spTree>
    <p:extLst>
      <p:ext uri="{BB962C8B-B14F-4D97-AF65-F5344CB8AC3E}">
        <p14:creationId xmlns:p14="http://schemas.microsoft.com/office/powerpoint/2010/main" val="3197589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en-GB" noProof="0" dirty="0"/>
          </a:p>
        </p:txBody>
      </p:sp>
      <p:sp>
        <p:nvSpPr>
          <p:cNvPr id="6" name="Textplatzhalter 9"/>
          <p:cNvSpPr>
            <a:spLocks noGrp="1"/>
          </p:cNvSpPr>
          <p:nvPr>
            <p:ph type="body" sz="quarter" idx="15"/>
          </p:nvPr>
        </p:nvSpPr>
        <p:spPr>
          <a:xfrm>
            <a:off x="142844" y="1071561"/>
            <a:ext cx="7000924" cy="285751"/>
          </a:xfrm>
          <a:prstGeom prst="rect">
            <a:avLst/>
          </a:prstGeom>
        </p:spPr>
        <p:txBody>
          <a:bodyPr/>
          <a:lstStyle>
            <a:lvl1pPr marL="0" indent="0">
              <a:buNone/>
              <a:defRPr sz="1600" b="1">
                <a:solidFill>
                  <a:srgbClr val="468329"/>
                </a:solidFill>
              </a:defRPr>
            </a:lvl1pPr>
          </a:lstStyle>
          <a:p>
            <a:pPr lvl="0"/>
            <a:r>
              <a:rPr lang="en-US" noProof="0" smtClean="0"/>
              <a:t>Click to edit Master text styles</a:t>
            </a:r>
          </a:p>
        </p:txBody>
      </p:sp>
      <p:sp>
        <p:nvSpPr>
          <p:cNvPr id="11" name="Textplatzhalter 10"/>
          <p:cNvSpPr>
            <a:spLocks noGrp="1"/>
          </p:cNvSpPr>
          <p:nvPr>
            <p:ph type="body" sz="quarter" idx="20"/>
          </p:nvPr>
        </p:nvSpPr>
        <p:spPr>
          <a:xfrm>
            <a:off x="785813" y="1785932"/>
            <a:ext cx="7929562" cy="4643471"/>
          </a:xfrm>
        </p:spPr>
        <p:txBody>
          <a:bodyPr/>
          <a:lstStyle>
            <a:lvl1pPr>
              <a:buClr>
                <a:srgbClr val="46832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en-US" noProof="0" smtClean="0"/>
              <a:t>Click to edit Master text styles</a:t>
            </a:r>
          </a:p>
          <a:p>
            <a:pPr lvl="1"/>
            <a:r>
              <a:rPr lang="en-US" noProof="0" smtClean="0"/>
              <a:t>Second level</a:t>
            </a:r>
          </a:p>
        </p:txBody>
      </p:sp>
      <p:sp>
        <p:nvSpPr>
          <p:cNvPr id="5" name="Foliennummernplatzhalter 5"/>
          <p:cNvSpPr>
            <a:spLocks noGrp="1"/>
          </p:cNvSpPr>
          <p:nvPr>
            <p:ph type="sldNum" sz="quarter" idx="21"/>
          </p:nvPr>
        </p:nvSpPr>
        <p:spPr/>
        <p:txBody>
          <a:bodyPr/>
          <a:lstStyle>
            <a:lvl1pPr>
              <a:defRPr/>
            </a:lvl1pPr>
          </a:lstStyle>
          <a:p>
            <a:pPr>
              <a:defRPr/>
            </a:pPr>
            <a:fld id="{3F204D83-AD82-4169-AFFA-4D0DC0CB817D}" type="slidenum">
              <a:rPr lang="en-GB"/>
              <a:pPr>
                <a:defRPr/>
              </a:pPr>
              <a:t>‹Nr.›</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userDrawn="1"/>
        </p:nvPicPr>
        <p:blipFill>
          <a:blip r:embed="rId2"/>
          <a:srcRect/>
          <a:stretch>
            <a:fillRect/>
          </a:stretch>
        </p:blipFill>
        <p:spPr bwMode="auto">
          <a:xfrm>
            <a:off x="0" y="2778125"/>
            <a:ext cx="7429500" cy="4079875"/>
          </a:xfrm>
          <a:prstGeom prst="rect">
            <a:avLst/>
          </a:prstGeom>
          <a:noFill/>
          <a:ln w="9525">
            <a:noFill/>
            <a:miter lim="800000"/>
            <a:headEnd/>
            <a:tailEnd/>
          </a:ln>
        </p:spPr>
      </p:pic>
      <p:sp>
        <p:nvSpPr>
          <p:cNvPr id="2" name="Titel 1"/>
          <p:cNvSpPr>
            <a:spLocks noGrp="1"/>
          </p:cNvSpPr>
          <p:nvPr>
            <p:ph type="title"/>
          </p:nvPr>
        </p:nvSpPr>
        <p:spPr>
          <a:xfrm>
            <a:off x="857224" y="1857366"/>
            <a:ext cx="7858180" cy="1285884"/>
          </a:xfrm>
        </p:spPr>
        <p:txBody>
          <a:bodyPr anchor="t"/>
          <a:lstStyle>
            <a:lvl1pPr>
              <a:defRPr sz="3200">
                <a:solidFill>
                  <a:srgbClr val="468329"/>
                </a:solidFill>
                <a:latin typeface="+mj-lt"/>
              </a:defRPr>
            </a:lvl1pPr>
          </a:lstStyle>
          <a:p>
            <a:r>
              <a:rPr lang="en-US" noProof="0" smtClean="0"/>
              <a:t>Click to edit Master title style</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5" name="Foliennummernplatzhalter 4"/>
          <p:cNvSpPr>
            <a:spLocks noGrp="1"/>
          </p:cNvSpPr>
          <p:nvPr>
            <p:ph type="sldNum" sz="quarter" idx="14"/>
          </p:nvPr>
        </p:nvSpPr>
        <p:spPr/>
        <p:txBody>
          <a:bodyPr/>
          <a:lstStyle>
            <a:lvl1pPr>
              <a:defRPr sz="1000">
                <a:latin typeface="+mn-lt"/>
              </a:defRPr>
            </a:lvl1pPr>
          </a:lstStyle>
          <a:p>
            <a:pPr>
              <a:defRPr/>
            </a:pPr>
            <a:fld id="{BA0B1147-E6DA-445B-8C92-3A9042EC98B4}" type="slidenum">
              <a:rPr lang="en-GB" smtClean="0">
                <a:solidFill>
                  <a:prstClr val="black">
                    <a:tint val="75000"/>
                  </a:prstClr>
                </a:solidFill>
              </a:rPr>
              <a:pPr>
                <a:defRPr/>
              </a:pPr>
              <a:t>‹Nr.›</a:t>
            </a:fld>
            <a:endParaRPr lang="en-GB" dirty="0">
              <a:solidFill>
                <a:prstClr val="black">
                  <a:tint val="75000"/>
                </a:prstClr>
              </a:solidFill>
            </a:endParaRPr>
          </a:p>
        </p:txBody>
      </p:sp>
    </p:spTree>
    <p:extLst>
      <p:ext uri="{BB962C8B-B14F-4D97-AF65-F5344CB8AC3E}">
        <p14:creationId xmlns:p14="http://schemas.microsoft.com/office/powerpoint/2010/main" val="4204562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en-GB" noProof="0" dirty="0"/>
          </a:p>
        </p:txBody>
      </p:sp>
      <p:sp>
        <p:nvSpPr>
          <p:cNvPr id="6" name="Textplatzhalter 9"/>
          <p:cNvSpPr>
            <a:spLocks noGrp="1"/>
          </p:cNvSpPr>
          <p:nvPr>
            <p:ph type="body" sz="quarter" idx="15"/>
          </p:nvPr>
        </p:nvSpPr>
        <p:spPr>
          <a:xfrm>
            <a:off x="142844" y="1071558"/>
            <a:ext cx="7000924" cy="285751"/>
          </a:xfrm>
          <a:prstGeom prst="rect">
            <a:avLst/>
          </a:prstGeom>
        </p:spPr>
        <p:txBody>
          <a:bodyPr/>
          <a:lstStyle>
            <a:lvl1pPr marL="0" indent="0">
              <a:buNone/>
              <a:defRPr sz="1600" b="1">
                <a:solidFill>
                  <a:srgbClr val="468329"/>
                </a:solidFill>
              </a:defRPr>
            </a:lvl1pPr>
          </a:lstStyle>
          <a:p>
            <a:pPr lvl="0"/>
            <a:r>
              <a:rPr lang="en-US" noProof="0" smtClean="0"/>
              <a:t>Click to edit Master text styles</a:t>
            </a:r>
          </a:p>
        </p:txBody>
      </p:sp>
      <p:sp>
        <p:nvSpPr>
          <p:cNvPr id="11" name="Textplatzhalter 10"/>
          <p:cNvSpPr>
            <a:spLocks noGrp="1"/>
          </p:cNvSpPr>
          <p:nvPr>
            <p:ph type="body" sz="quarter" idx="20"/>
          </p:nvPr>
        </p:nvSpPr>
        <p:spPr>
          <a:xfrm>
            <a:off x="785813" y="1785932"/>
            <a:ext cx="7929562" cy="4643471"/>
          </a:xfrm>
        </p:spPr>
        <p:txBody>
          <a:bodyPr/>
          <a:lstStyle>
            <a:lvl1pPr>
              <a:buClr>
                <a:srgbClr val="46832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en-US" noProof="0" smtClean="0"/>
              <a:t>Click to edit Master text styles</a:t>
            </a:r>
          </a:p>
          <a:p>
            <a:pPr lvl="1"/>
            <a:r>
              <a:rPr lang="en-US" noProof="0" smtClean="0"/>
              <a:t>Second level</a:t>
            </a:r>
          </a:p>
        </p:txBody>
      </p:sp>
      <p:sp>
        <p:nvSpPr>
          <p:cNvPr id="5" name="Foliennummernplatzhalter 5"/>
          <p:cNvSpPr>
            <a:spLocks noGrp="1"/>
          </p:cNvSpPr>
          <p:nvPr>
            <p:ph type="sldNum" sz="quarter" idx="21"/>
          </p:nvPr>
        </p:nvSpPr>
        <p:spPr/>
        <p:txBody>
          <a:bodyPr/>
          <a:lstStyle>
            <a:lvl1pPr>
              <a:defRPr/>
            </a:lvl1pPr>
          </a:lstStyle>
          <a:p>
            <a:pPr>
              <a:defRPr/>
            </a:pPr>
            <a:fld id="{3F204D83-AD82-4169-AFFA-4D0DC0CB817D}" type="slidenum">
              <a:rPr lang="en-GB">
                <a:solidFill>
                  <a:prstClr val="black">
                    <a:tint val="75000"/>
                  </a:prstClr>
                </a:solidFill>
              </a:rPr>
              <a:pPr>
                <a:defRPr/>
              </a:pPr>
              <a:t>‹Nr.›</a:t>
            </a:fld>
            <a:endParaRPr lang="en-GB" dirty="0">
              <a:solidFill>
                <a:prstClr val="black">
                  <a:tint val="75000"/>
                </a:prstClr>
              </a:solidFill>
            </a:endParaRPr>
          </a:p>
        </p:txBody>
      </p:sp>
    </p:spTree>
    <p:extLst>
      <p:ext uri="{BB962C8B-B14F-4D97-AF65-F5344CB8AC3E}">
        <p14:creationId xmlns:p14="http://schemas.microsoft.com/office/powerpoint/2010/main" val="3422322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en-GB" noProof="0" dirty="0"/>
          </a:p>
        </p:txBody>
      </p:sp>
      <p:sp>
        <p:nvSpPr>
          <p:cNvPr id="6" name="Textplatzhalter 9"/>
          <p:cNvSpPr>
            <a:spLocks noGrp="1"/>
          </p:cNvSpPr>
          <p:nvPr>
            <p:ph type="body" sz="quarter" idx="15"/>
          </p:nvPr>
        </p:nvSpPr>
        <p:spPr>
          <a:xfrm>
            <a:off x="142844" y="1071558"/>
            <a:ext cx="7000924" cy="285751"/>
          </a:xfrm>
          <a:prstGeom prst="rect">
            <a:avLst/>
          </a:prstGeom>
        </p:spPr>
        <p:txBody>
          <a:bodyPr/>
          <a:lstStyle>
            <a:lvl1pPr marL="0" indent="0">
              <a:buNone/>
              <a:defRPr sz="1600" b="1">
                <a:solidFill>
                  <a:srgbClr val="468329"/>
                </a:solidFill>
              </a:defRPr>
            </a:lvl1pPr>
          </a:lstStyle>
          <a:p>
            <a:pPr lvl="0"/>
            <a:r>
              <a:rPr lang="en-US" noProof="0" smtClean="0"/>
              <a:t>Click to edit Master text styles</a:t>
            </a:r>
          </a:p>
        </p:txBody>
      </p:sp>
      <p:sp>
        <p:nvSpPr>
          <p:cNvPr id="11" name="Textplatzhalter 10"/>
          <p:cNvSpPr>
            <a:spLocks noGrp="1"/>
          </p:cNvSpPr>
          <p:nvPr>
            <p:ph type="body" sz="quarter" idx="20"/>
          </p:nvPr>
        </p:nvSpPr>
        <p:spPr>
          <a:xfrm>
            <a:off x="785813" y="1785932"/>
            <a:ext cx="7929562" cy="4643471"/>
          </a:xfrm>
        </p:spPr>
        <p:txBody>
          <a:bodyPr/>
          <a:lstStyle>
            <a:lvl1pPr>
              <a:buClr>
                <a:srgbClr val="46832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en-US" noProof="0" smtClean="0"/>
              <a:t>Click to edit Master text styles</a:t>
            </a:r>
          </a:p>
          <a:p>
            <a:pPr lvl="1"/>
            <a:r>
              <a:rPr lang="en-US" noProof="0" smtClean="0"/>
              <a:t>Second level</a:t>
            </a:r>
          </a:p>
        </p:txBody>
      </p:sp>
      <p:sp>
        <p:nvSpPr>
          <p:cNvPr id="5" name="Foliennummernplatzhalter 5"/>
          <p:cNvSpPr>
            <a:spLocks noGrp="1"/>
          </p:cNvSpPr>
          <p:nvPr>
            <p:ph type="sldNum" sz="quarter" idx="21"/>
          </p:nvPr>
        </p:nvSpPr>
        <p:spPr/>
        <p:txBody>
          <a:bodyPr/>
          <a:lstStyle>
            <a:lvl1pPr>
              <a:defRPr/>
            </a:lvl1pPr>
          </a:lstStyle>
          <a:p>
            <a:pPr>
              <a:defRPr/>
            </a:pPr>
            <a:fld id="{3F204D83-AD82-4169-AFFA-4D0DC0CB817D}" type="slidenum">
              <a:rPr lang="en-GB">
                <a:solidFill>
                  <a:prstClr val="black">
                    <a:tint val="75000"/>
                  </a:prstClr>
                </a:solidFill>
              </a:rPr>
              <a:pPr>
                <a:defRPr/>
              </a:pPr>
              <a:t>‹Nr.›</a:t>
            </a:fld>
            <a:endParaRPr lang="en-GB" dirty="0">
              <a:solidFill>
                <a:prstClr val="black">
                  <a:tint val="75000"/>
                </a:prstClr>
              </a:solidFill>
            </a:endParaRPr>
          </a:p>
        </p:txBody>
      </p:sp>
    </p:spTree>
    <p:extLst>
      <p:ext uri="{BB962C8B-B14F-4D97-AF65-F5344CB8AC3E}">
        <p14:creationId xmlns:p14="http://schemas.microsoft.com/office/powerpoint/2010/main" val="2701683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2"/>
            <a:ext cx="2057400" cy="365125"/>
          </a:xfrm>
          <a:prstGeom prst="rect">
            <a:avLst/>
          </a:prstGeom>
        </p:spPr>
        <p:txBody>
          <a:bodyPr lIns="68580" tIns="34290" rIns="68580" bIns="34290"/>
          <a:lstStyle/>
          <a:p>
            <a:fld id="{0BE5711D-276D-464D-A128-8B1D47162BCE}" type="datetimeFigureOut">
              <a:rPr lang="en-GB" smtClean="0">
                <a:solidFill>
                  <a:prstClr val="black"/>
                </a:solidFill>
              </a:rPr>
              <a:pPr/>
              <a:t>29/03/2018</a:t>
            </a:fld>
            <a:endParaRPr lang="en-GB">
              <a:solidFill>
                <a:prstClr val="black"/>
              </a:solidFill>
            </a:endParaRPr>
          </a:p>
        </p:txBody>
      </p:sp>
      <p:sp>
        <p:nvSpPr>
          <p:cNvPr id="3" name="Footer Placeholder 2"/>
          <p:cNvSpPr>
            <a:spLocks noGrp="1"/>
          </p:cNvSpPr>
          <p:nvPr>
            <p:ph type="ftr" sz="quarter" idx="11"/>
          </p:nvPr>
        </p:nvSpPr>
        <p:spPr>
          <a:xfrm>
            <a:off x="3028950" y="6356352"/>
            <a:ext cx="3086100" cy="365125"/>
          </a:xfrm>
          <a:prstGeom prst="rect">
            <a:avLst/>
          </a:prstGeom>
        </p:spPr>
        <p:txBody>
          <a:bodyPr lIns="68580" tIns="34290" rIns="68580" bIns="34290"/>
          <a:lstStyle/>
          <a:p>
            <a:endParaRPr lang="en-GB">
              <a:solidFill>
                <a:prstClr val="black"/>
              </a:solidFill>
            </a:endParaRPr>
          </a:p>
        </p:txBody>
      </p:sp>
      <p:sp>
        <p:nvSpPr>
          <p:cNvPr id="4" name="Slide Number Placeholder 3"/>
          <p:cNvSpPr>
            <a:spLocks noGrp="1"/>
          </p:cNvSpPr>
          <p:nvPr>
            <p:ph type="sldNum" sz="quarter" idx="12"/>
          </p:nvPr>
        </p:nvSpPr>
        <p:spPr/>
        <p:txBody>
          <a:bodyPr/>
          <a:lstStyle/>
          <a:p>
            <a:fld id="{14B2B6EA-9406-444E-A902-D093EF584023}" type="slidenum">
              <a:rPr lang="en-GB" smtClean="0">
                <a:solidFill>
                  <a:prstClr val="black">
                    <a:tint val="75000"/>
                  </a:prstClr>
                </a:solidFill>
              </a:rPr>
              <a:pPr/>
              <a:t>‹Nr.›</a:t>
            </a:fld>
            <a:endParaRPr lang="en-GB">
              <a:solidFill>
                <a:prstClr val="black">
                  <a:tint val="75000"/>
                </a:prstClr>
              </a:solidFill>
            </a:endParaRPr>
          </a:p>
        </p:txBody>
      </p:sp>
    </p:spTree>
    <p:extLst>
      <p:ext uri="{BB962C8B-B14F-4D97-AF65-F5344CB8AC3E}">
        <p14:creationId xmlns:p14="http://schemas.microsoft.com/office/powerpoint/2010/main" val="1051520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778125"/>
            <a:ext cx="7429500" cy="407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7224" y="1857365"/>
            <a:ext cx="7858180" cy="1285884"/>
          </a:xfrm>
        </p:spPr>
        <p:txBody>
          <a:bodyPr anchor="t"/>
          <a:lstStyle>
            <a:lvl1pPr>
              <a:defRPr sz="3200">
                <a:solidFill>
                  <a:srgbClr val="468329"/>
                </a:solidFill>
                <a:latin typeface="+mj-lt"/>
              </a:defRPr>
            </a:lvl1pPr>
          </a:lstStyle>
          <a:p>
            <a:r>
              <a:rPr lang="de-DE" noProof="0" smtClean="0"/>
              <a:t>Titelmasterformat durch Klicken bearbeiten</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de-DE" noProof="0" smtClean="0"/>
              <a:t>Textmasterformate durch Klicken bearbeiten</a:t>
            </a:r>
          </a:p>
        </p:txBody>
      </p:sp>
      <p:sp>
        <p:nvSpPr>
          <p:cNvPr id="5" name="Foliennummernplatzhalter 4"/>
          <p:cNvSpPr>
            <a:spLocks noGrp="1"/>
          </p:cNvSpPr>
          <p:nvPr>
            <p:ph type="sldNum" sz="quarter" idx="14"/>
          </p:nvPr>
        </p:nvSpPr>
        <p:spPr/>
        <p:txBody>
          <a:bodyPr/>
          <a:lstStyle>
            <a:lvl1pPr>
              <a:defRPr/>
            </a:lvl1pPr>
          </a:lstStyle>
          <a:p>
            <a:pPr>
              <a:defRPr/>
            </a:pPr>
            <a:fld id="{24689D9C-E1C6-4362-A2E6-71811C01D0EF}" type="slidenum">
              <a:rPr lang="en-GB"/>
              <a:pPr>
                <a:defRPr/>
              </a:pPr>
              <a:t>‹Nr.›</a:t>
            </a:fld>
            <a:endParaRPr lang="en-GB"/>
          </a:p>
        </p:txBody>
      </p:sp>
    </p:spTree>
    <p:extLst>
      <p:ext uri="{BB962C8B-B14F-4D97-AF65-F5344CB8AC3E}">
        <p14:creationId xmlns:p14="http://schemas.microsoft.com/office/powerpoint/2010/main" val="1197331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smtClean="0"/>
              <a:t>Titelmasterformat durch Klicken bearbeiten</a:t>
            </a:r>
            <a:endParaRPr lang="en-GB" noProof="0" dirty="0"/>
          </a:p>
        </p:txBody>
      </p:sp>
      <p:sp>
        <p:nvSpPr>
          <p:cNvPr id="6" name="Textplatzhalter 9"/>
          <p:cNvSpPr>
            <a:spLocks noGrp="1"/>
          </p:cNvSpPr>
          <p:nvPr>
            <p:ph type="body" sz="quarter" idx="15"/>
          </p:nvPr>
        </p:nvSpPr>
        <p:spPr>
          <a:xfrm>
            <a:off x="142844" y="1071546"/>
            <a:ext cx="7000924" cy="285751"/>
          </a:xfrm>
          <a:prstGeom prst="rect">
            <a:avLst/>
          </a:prstGeom>
        </p:spPr>
        <p:txBody>
          <a:bodyPr/>
          <a:lstStyle>
            <a:lvl1pPr marL="0" indent="0">
              <a:buNone/>
              <a:defRPr sz="1600" b="1">
                <a:solidFill>
                  <a:srgbClr val="468329"/>
                </a:solidFill>
              </a:defRPr>
            </a:lvl1pPr>
          </a:lstStyle>
          <a:p>
            <a:pPr lvl="0"/>
            <a:r>
              <a:rPr lang="de-DE" noProof="0" smtClean="0"/>
              <a:t>Textmasterformate durch Klicken bearbeiten</a:t>
            </a:r>
          </a:p>
        </p:txBody>
      </p:sp>
      <p:sp>
        <p:nvSpPr>
          <p:cNvPr id="11" name="Textplatzhalter 10"/>
          <p:cNvSpPr>
            <a:spLocks noGrp="1"/>
          </p:cNvSpPr>
          <p:nvPr>
            <p:ph type="body" sz="quarter" idx="20"/>
          </p:nvPr>
        </p:nvSpPr>
        <p:spPr>
          <a:xfrm>
            <a:off x="785813" y="1785926"/>
            <a:ext cx="7929562" cy="4643471"/>
          </a:xfrm>
        </p:spPr>
        <p:txBody>
          <a:bodyPr/>
          <a:lstStyle>
            <a:lvl1pPr>
              <a:buClr>
                <a:srgbClr val="46832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de-DE" noProof="0" smtClean="0"/>
              <a:t>Textmasterformate durch Klicken bearbeiten</a:t>
            </a:r>
          </a:p>
          <a:p>
            <a:pPr lvl="1"/>
            <a:r>
              <a:rPr lang="de-DE" noProof="0" smtClean="0"/>
              <a:t>Zweite Ebene</a:t>
            </a:r>
          </a:p>
        </p:txBody>
      </p:sp>
      <p:sp>
        <p:nvSpPr>
          <p:cNvPr id="5" name="Foliennummernplatzhalter 5"/>
          <p:cNvSpPr>
            <a:spLocks noGrp="1"/>
          </p:cNvSpPr>
          <p:nvPr>
            <p:ph type="sldNum" sz="quarter" idx="21"/>
          </p:nvPr>
        </p:nvSpPr>
        <p:spPr/>
        <p:txBody>
          <a:bodyPr/>
          <a:lstStyle>
            <a:lvl1pPr>
              <a:defRPr/>
            </a:lvl1pPr>
          </a:lstStyle>
          <a:p>
            <a:pPr>
              <a:defRPr/>
            </a:pPr>
            <a:fld id="{4D539AD3-BD42-41FC-9EC5-95BDC0AFCD88}" type="slidenum">
              <a:rPr lang="en-GB"/>
              <a:pPr>
                <a:defRPr/>
              </a:pPr>
              <a:t>‹Nr.›</a:t>
            </a:fld>
            <a:endParaRPr lang="en-GB"/>
          </a:p>
        </p:txBody>
      </p:sp>
    </p:spTree>
    <p:extLst>
      <p:ext uri="{BB962C8B-B14F-4D97-AF65-F5344CB8AC3E}">
        <p14:creationId xmlns:p14="http://schemas.microsoft.com/office/powerpoint/2010/main" val="671963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oliennummernplatzhalter 5"/>
          <p:cNvSpPr>
            <a:spLocks noGrp="1"/>
          </p:cNvSpPr>
          <p:nvPr>
            <p:ph type="sldNum" sz="quarter" idx="10"/>
          </p:nvPr>
        </p:nvSpPr>
        <p:spPr/>
        <p:txBody>
          <a:bodyPr/>
          <a:lstStyle>
            <a:lvl1pPr>
              <a:defRPr/>
            </a:lvl1pPr>
          </a:lstStyle>
          <a:p>
            <a:pPr>
              <a:defRPr/>
            </a:pPr>
            <a:r>
              <a:rPr lang="en-GB"/>
              <a:t>Hamid Akhavan, </a:t>
            </a:r>
            <a:r>
              <a:rPr lang="en-US"/>
              <a:t>NGMN Industry Conference, June </a:t>
            </a:r>
            <a:r>
              <a:rPr lang="en-GB"/>
              <a:t>26</a:t>
            </a:r>
            <a:r>
              <a:rPr lang="en-GB" baseline="30000"/>
              <a:t>th</a:t>
            </a:r>
            <a:r>
              <a:rPr lang="en-US"/>
              <a:t>, 2008			</a:t>
            </a:r>
            <a:fld id="{7B594D17-98ED-4B96-A276-F146DBC56563}" type="slidenum">
              <a:rPr lang="en-GB"/>
              <a:pPr>
                <a:defRPr/>
              </a:pPr>
              <a:t>‹Nr.›</a:t>
            </a:fld>
            <a:endParaRPr lang="en-GB"/>
          </a:p>
        </p:txBody>
      </p:sp>
    </p:spTree>
    <p:extLst>
      <p:ext uri="{BB962C8B-B14F-4D97-AF65-F5344CB8AC3E}">
        <p14:creationId xmlns:p14="http://schemas.microsoft.com/office/powerpoint/2010/main" val="1587939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jpeg"/><Relationship Id="rId5" Type="http://schemas.openxmlformats.org/officeDocument/2006/relationships/theme" Target="../theme/theme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Grafik 8" descr="NGMN Logo groß.jpg"/>
          <p:cNvPicPr>
            <a:picLocks noChangeAspect="1"/>
          </p:cNvPicPr>
          <p:nvPr/>
        </p:nvPicPr>
        <p:blipFill>
          <a:blip r:embed="rId4"/>
          <a:stretch>
            <a:fillRect/>
          </a:stretch>
        </p:blipFill>
        <p:spPr>
          <a:xfrm>
            <a:off x="7215206" y="214289"/>
            <a:ext cx="1791086" cy="1011600"/>
          </a:xfrm>
          <a:prstGeom prst="rect">
            <a:avLst/>
          </a:prstGeom>
        </p:spPr>
      </p:pic>
      <p:sp>
        <p:nvSpPr>
          <p:cNvPr id="8" name="Rechteck 7"/>
          <p:cNvSpPr/>
          <p:nvPr/>
        </p:nvSpPr>
        <p:spPr>
          <a:xfrm>
            <a:off x="0" y="1527192"/>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7" name="Rechteck 6"/>
          <p:cNvSpPr/>
          <p:nvPr/>
        </p:nvSpPr>
        <p:spPr>
          <a:xfrm>
            <a:off x="0" y="1428765"/>
            <a:ext cx="9144000" cy="96839"/>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6" name="Foliennummernplatzhalter 5"/>
          <p:cNvSpPr>
            <a:spLocks noGrp="1"/>
          </p:cNvSpPr>
          <p:nvPr>
            <p:ph type="sldNum" sz="quarter" idx="4"/>
          </p:nvPr>
        </p:nvSpPr>
        <p:spPr>
          <a:xfrm>
            <a:off x="6553200" y="6492876"/>
            <a:ext cx="2133600" cy="365125"/>
          </a:xfrm>
          <a:prstGeom prst="rect">
            <a:avLst/>
          </a:prstGeom>
        </p:spPr>
        <p:txBody>
          <a:bodyPr vert="horz" lIns="91440" tIns="45720" rIns="91440" bIns="45720" rtlCol="0" anchor="ctr"/>
          <a:lstStyle>
            <a:lvl1pPr algn="r" fontAlgn="auto">
              <a:spcBef>
                <a:spcPts val="0"/>
              </a:spcBef>
              <a:spcAft>
                <a:spcPts val="0"/>
              </a:spcAft>
              <a:defRPr sz="1000">
                <a:solidFill>
                  <a:schemeClr val="tx1">
                    <a:tint val="75000"/>
                  </a:schemeClr>
                </a:solidFill>
                <a:latin typeface="+mn-lt"/>
                <a:cs typeface="Arial" pitchFamily="34" charset="0"/>
              </a:defRPr>
            </a:lvl1pPr>
          </a:lstStyle>
          <a:p>
            <a:pPr>
              <a:defRPr/>
            </a:pPr>
            <a:fld id="{19A6171E-44F5-4B9F-94C1-6A6DEB14F583}" type="slidenum">
              <a:rPr lang="en-GB" smtClean="0"/>
              <a:pPr>
                <a:defRPr/>
              </a:pPr>
              <a:t>‹Nr.›</a:t>
            </a:fld>
            <a:endParaRPr lang="en-GB" dirty="0"/>
          </a:p>
        </p:txBody>
      </p:sp>
      <p:sp>
        <p:nvSpPr>
          <p:cNvPr id="1032" name="Titelplatzhalter 11"/>
          <p:cNvSpPr>
            <a:spLocks noGrp="1"/>
          </p:cNvSpPr>
          <p:nvPr>
            <p:ph type="title"/>
          </p:nvPr>
        </p:nvSpPr>
        <p:spPr bwMode="auto">
          <a:xfrm>
            <a:off x="142875" y="560405"/>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smtClean="0"/>
              <a:t>Titelmasterformat</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p:txBody>
      </p:sp>
      <p:sp>
        <p:nvSpPr>
          <p:cNvPr id="1033" name="Textplatzhalter 16"/>
          <p:cNvSpPr>
            <a:spLocks noGrp="1"/>
          </p:cNvSpPr>
          <p:nvPr>
            <p:ph type="body" idx="1"/>
          </p:nvPr>
        </p:nvSpPr>
        <p:spPr bwMode="auto">
          <a:xfrm>
            <a:off x="785813" y="1785939"/>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a:p>
            <a:pPr lvl="3"/>
            <a:r>
              <a:rPr lang="en-GB" dirty="0" err="1" smtClean="0"/>
              <a:t>Vierte</a:t>
            </a:r>
            <a:r>
              <a:rPr lang="en-GB" dirty="0" smtClean="0"/>
              <a:t> </a:t>
            </a:r>
            <a:r>
              <a:rPr lang="en-GB" dirty="0" err="1" smtClean="0"/>
              <a:t>Ebene</a:t>
            </a:r>
            <a:endParaRPr lang="en-GB" dirty="0" smtClean="0"/>
          </a:p>
          <a:p>
            <a:pPr lvl="4"/>
            <a:r>
              <a:rPr lang="en-GB" dirty="0" err="1" smtClean="0"/>
              <a:t>Fünfte</a:t>
            </a:r>
            <a:r>
              <a:rPr lang="en-GB" dirty="0" smtClean="0"/>
              <a:t> </a:t>
            </a:r>
            <a:r>
              <a:rPr lang="en-GB" dirty="0" err="1" smtClean="0"/>
              <a:t>Ebene</a:t>
            </a:r>
            <a:endParaRPr lang="en-GB" dirty="0" smtClean="0"/>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Lst>
  <p:hf hdr="0" ftr="0" dt="0"/>
  <p:txStyles>
    <p:title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1" fontAlgn="base" hangingPunct="1">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1" fontAlgn="base" hangingPunct="1">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1" fontAlgn="base" hangingPunct="1">
        <a:spcBef>
          <a:spcPct val="20000"/>
        </a:spcBef>
        <a:spcAft>
          <a:spcPct val="0"/>
        </a:spcAft>
        <a:buClr>
          <a:srgbClr val="468329"/>
        </a:buClr>
        <a:buFont typeface="Wingdings" pitchFamily="2" charset="2"/>
        <a:buChar char=""/>
        <a:defRPr sz="2400" kern="1200" spc="50">
          <a:solidFill>
            <a:schemeClr val="tx1"/>
          </a:solidFill>
          <a:latin typeface="+mn-lt"/>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liennummernplatzhalter 5"/>
          <p:cNvSpPr>
            <a:spLocks noGrp="1"/>
          </p:cNvSpPr>
          <p:nvPr>
            <p:ph type="sldNum" sz="quarter" idx="4"/>
          </p:nvPr>
        </p:nvSpPr>
        <p:spPr>
          <a:xfrm>
            <a:off x="6553200" y="6492876"/>
            <a:ext cx="2133600" cy="365125"/>
          </a:xfrm>
          <a:prstGeom prst="rect">
            <a:avLst/>
          </a:prstGeom>
        </p:spPr>
        <p:txBody>
          <a:bodyPr vert="horz" lIns="91440" tIns="45720" rIns="91440" bIns="45720" rtlCol="0" anchor="ctr"/>
          <a:lstStyle>
            <a:lvl1pPr algn="r" fontAlgn="auto">
              <a:spcBef>
                <a:spcPts val="0"/>
              </a:spcBef>
              <a:spcAft>
                <a:spcPts val="0"/>
              </a:spcAft>
              <a:defRPr sz="1000">
                <a:solidFill>
                  <a:schemeClr val="tx1">
                    <a:tint val="75000"/>
                  </a:schemeClr>
                </a:solidFill>
                <a:latin typeface="+mn-lt"/>
                <a:cs typeface="Arial" pitchFamily="34" charset="0"/>
              </a:defRPr>
            </a:lvl1pPr>
          </a:lstStyle>
          <a:p>
            <a:pPr>
              <a:defRPr/>
            </a:pPr>
            <a:fld id="{19A6171E-44F5-4B9F-94C1-6A6DEB14F583}" type="slidenum">
              <a:rPr lang="en-GB" smtClean="0">
                <a:solidFill>
                  <a:prstClr val="black">
                    <a:tint val="75000"/>
                  </a:prstClr>
                </a:solidFill>
              </a:rPr>
              <a:pPr>
                <a:defRPr/>
              </a:pPr>
              <a:t>‹Nr.›</a:t>
            </a:fld>
            <a:endParaRPr lang="en-GB" dirty="0">
              <a:solidFill>
                <a:prstClr val="black">
                  <a:tint val="75000"/>
                </a:prstClr>
              </a:solidFill>
            </a:endParaRPr>
          </a:p>
        </p:txBody>
      </p:sp>
      <p:sp>
        <p:nvSpPr>
          <p:cNvPr id="1032" name="Titelplatzhalter 11"/>
          <p:cNvSpPr>
            <a:spLocks noGrp="1"/>
          </p:cNvSpPr>
          <p:nvPr>
            <p:ph type="title"/>
          </p:nvPr>
        </p:nvSpPr>
        <p:spPr bwMode="auto">
          <a:xfrm>
            <a:off x="142876" y="560402"/>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smtClean="0"/>
              <a:t>Titelmasterformat</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p:txBody>
      </p:sp>
      <p:sp>
        <p:nvSpPr>
          <p:cNvPr id="1033" name="Textplatzhalter 16"/>
          <p:cNvSpPr>
            <a:spLocks noGrp="1"/>
          </p:cNvSpPr>
          <p:nvPr>
            <p:ph type="body" idx="1"/>
          </p:nvPr>
        </p:nvSpPr>
        <p:spPr bwMode="auto">
          <a:xfrm>
            <a:off x="785813" y="1785939"/>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a:p>
            <a:pPr lvl="3"/>
            <a:r>
              <a:rPr lang="en-GB" dirty="0" err="1" smtClean="0"/>
              <a:t>Vierte</a:t>
            </a:r>
            <a:r>
              <a:rPr lang="en-GB" dirty="0" smtClean="0"/>
              <a:t> </a:t>
            </a:r>
            <a:r>
              <a:rPr lang="en-GB" dirty="0" err="1" smtClean="0"/>
              <a:t>Ebene</a:t>
            </a:r>
            <a:endParaRPr lang="en-GB" dirty="0" smtClean="0"/>
          </a:p>
          <a:p>
            <a:pPr lvl="4"/>
            <a:r>
              <a:rPr lang="en-GB" dirty="0" err="1" smtClean="0"/>
              <a:t>Fünfte</a:t>
            </a:r>
            <a:r>
              <a:rPr lang="en-GB" dirty="0" smtClean="0"/>
              <a:t> </a:t>
            </a:r>
            <a:r>
              <a:rPr lang="en-GB" dirty="0" err="1" smtClean="0"/>
              <a:t>Ebene</a:t>
            </a:r>
            <a:endParaRPr lang="en-GB" dirty="0" smtClean="0"/>
          </a:p>
        </p:txBody>
      </p:sp>
      <p:sp>
        <p:nvSpPr>
          <p:cNvPr id="11" name="Rechteck 10"/>
          <p:cNvSpPr/>
          <p:nvPr userDrawn="1"/>
        </p:nvSpPr>
        <p:spPr>
          <a:xfrm>
            <a:off x="0" y="1527189"/>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solidFill>
                <a:prstClr val="white"/>
              </a:solidFill>
            </a:endParaRPr>
          </a:p>
        </p:txBody>
      </p:sp>
      <p:sp>
        <p:nvSpPr>
          <p:cNvPr id="12" name="Rechteck 11"/>
          <p:cNvSpPr/>
          <p:nvPr userDrawn="1"/>
        </p:nvSpPr>
        <p:spPr>
          <a:xfrm>
            <a:off x="0" y="1428762"/>
            <a:ext cx="9144000" cy="96839"/>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solidFill>
                <a:prstClr val="white"/>
              </a:solidFill>
            </a:endParaRPr>
          </a:p>
        </p:txBody>
      </p:sp>
      <p:pic>
        <p:nvPicPr>
          <p:cNvPr id="8" name="Grafik 7" descr="NGMN Logo groß.jpg"/>
          <p:cNvPicPr>
            <a:picLocks noChangeAspect="1"/>
          </p:cNvPicPr>
          <p:nvPr userDrawn="1"/>
        </p:nvPicPr>
        <p:blipFill>
          <a:blip r:embed="rId6"/>
          <a:stretch>
            <a:fillRect/>
          </a:stretch>
        </p:blipFill>
        <p:spPr>
          <a:xfrm>
            <a:off x="7215206" y="214289"/>
            <a:ext cx="1791086" cy="1011600"/>
          </a:xfrm>
          <a:prstGeom prst="rect">
            <a:avLst/>
          </a:prstGeom>
        </p:spPr>
      </p:pic>
    </p:spTree>
    <p:extLst>
      <p:ext uri="{BB962C8B-B14F-4D97-AF65-F5344CB8AC3E}">
        <p14:creationId xmlns:p14="http://schemas.microsoft.com/office/powerpoint/2010/main" val="221610119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Lst>
  <p:hf hdr="0" ftr="0" dt="0"/>
  <p:txStyles>
    <p:title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1" fontAlgn="base" hangingPunct="1">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1" fontAlgn="base" hangingPunct="1">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1" fontAlgn="base" hangingPunct="1">
        <a:spcBef>
          <a:spcPct val="20000"/>
        </a:spcBef>
        <a:spcAft>
          <a:spcPct val="0"/>
        </a:spcAft>
        <a:buClr>
          <a:srgbClr val="468329"/>
        </a:buClr>
        <a:buFont typeface="Wingdings" pitchFamily="2" charset="2"/>
        <a:buChar char=""/>
        <a:defRPr sz="2400" kern="1200" spc="50">
          <a:solidFill>
            <a:schemeClr val="tx1"/>
          </a:solidFill>
          <a:latin typeface="+mn-lt"/>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Grafik 8" descr="NGMN Logo groß.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15188" y="214314"/>
            <a:ext cx="1790700"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0" y="1527177"/>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solidFill>
                <a:srgbClr val="FFFFFF"/>
              </a:solidFill>
            </a:endParaRPr>
          </a:p>
        </p:txBody>
      </p:sp>
      <p:sp>
        <p:nvSpPr>
          <p:cNvPr id="7" name="Rechteck 6"/>
          <p:cNvSpPr/>
          <p:nvPr/>
        </p:nvSpPr>
        <p:spPr>
          <a:xfrm>
            <a:off x="0" y="1428750"/>
            <a:ext cx="9144000" cy="96839"/>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solidFill>
                <a:srgbClr val="FFFFFF"/>
              </a:solidFill>
            </a:endParaRPr>
          </a:p>
        </p:txBody>
      </p:sp>
      <p:sp>
        <p:nvSpPr>
          <p:cNvPr id="6" name="Foliennummernplatzhalter 5"/>
          <p:cNvSpPr>
            <a:spLocks noGrp="1"/>
          </p:cNvSpPr>
          <p:nvPr>
            <p:ph type="sldNum" sz="quarter" idx="4"/>
          </p:nvPr>
        </p:nvSpPr>
        <p:spPr>
          <a:xfrm>
            <a:off x="6553200" y="6492876"/>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000">
                <a:solidFill>
                  <a:srgbClr val="898989"/>
                </a:solidFill>
                <a:latin typeface="Arial" pitchFamily="34" charset="0"/>
                <a:cs typeface="Arial" pitchFamily="34" charset="0"/>
              </a:defRPr>
            </a:lvl1pPr>
          </a:lstStyle>
          <a:p>
            <a:pPr>
              <a:defRPr/>
            </a:pPr>
            <a:fld id="{0F1D53B9-069D-4EA5-94A1-F4403350955C}" type="slidenum">
              <a:rPr lang="en-GB"/>
              <a:pPr>
                <a:defRPr/>
              </a:pPr>
              <a:t>‹Nr.›</a:t>
            </a:fld>
            <a:endParaRPr lang="en-GB"/>
          </a:p>
        </p:txBody>
      </p:sp>
      <p:sp>
        <p:nvSpPr>
          <p:cNvPr id="1032" name="Titelplatzhalter 11"/>
          <p:cNvSpPr>
            <a:spLocks noGrp="1"/>
          </p:cNvSpPr>
          <p:nvPr>
            <p:ph type="title"/>
          </p:nvPr>
        </p:nvSpPr>
        <p:spPr bwMode="auto">
          <a:xfrm>
            <a:off x="142877" y="560390"/>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smtClean="0"/>
              <a:t>Titelmasterformat</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p:txBody>
      </p:sp>
      <p:sp>
        <p:nvSpPr>
          <p:cNvPr id="1033" name="Textplatzhalter 16"/>
          <p:cNvSpPr>
            <a:spLocks noGrp="1"/>
          </p:cNvSpPr>
          <p:nvPr>
            <p:ph type="body" idx="1"/>
          </p:nvPr>
        </p:nvSpPr>
        <p:spPr bwMode="auto">
          <a:xfrm>
            <a:off x="785813" y="1785939"/>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a:p>
            <a:pPr lvl="3"/>
            <a:r>
              <a:rPr lang="en-GB" dirty="0" err="1" smtClean="0"/>
              <a:t>Vierte</a:t>
            </a:r>
            <a:r>
              <a:rPr lang="en-GB" dirty="0" smtClean="0"/>
              <a:t> </a:t>
            </a:r>
            <a:r>
              <a:rPr lang="en-GB" dirty="0" err="1" smtClean="0"/>
              <a:t>Ebene</a:t>
            </a:r>
            <a:endParaRPr lang="en-GB" dirty="0" smtClean="0"/>
          </a:p>
          <a:p>
            <a:pPr lvl="4"/>
            <a:r>
              <a:rPr lang="en-GB" dirty="0" err="1" smtClean="0"/>
              <a:t>Fünfte</a:t>
            </a:r>
            <a:r>
              <a:rPr lang="en-GB" dirty="0" smtClean="0"/>
              <a:t> </a:t>
            </a:r>
            <a:r>
              <a:rPr lang="en-GB" dirty="0" err="1" smtClean="0"/>
              <a:t>Ebene</a:t>
            </a:r>
            <a:endParaRPr lang="en-GB" dirty="0" smtClean="0"/>
          </a:p>
        </p:txBody>
      </p:sp>
    </p:spTree>
    <p:extLst>
      <p:ext uri="{BB962C8B-B14F-4D97-AF65-F5344CB8AC3E}">
        <p14:creationId xmlns:p14="http://schemas.microsoft.com/office/powerpoint/2010/main" val="2847103405"/>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Lst>
  <p:hf hdr="0" ftr="0" dt="0"/>
  <p:txStyles>
    <p:titleStyle>
      <a:lvl1pPr algn="l" rtl="0" eaLnBrk="0" fontAlgn="base" hangingPunct="0">
        <a:spcBef>
          <a:spcPct val="0"/>
        </a:spcBef>
        <a:spcAft>
          <a:spcPct val="0"/>
        </a:spcAft>
        <a:defRPr sz="2400" b="1" kern="1200" spc="50">
          <a:solidFill>
            <a:srgbClr val="468329"/>
          </a:solidFill>
          <a:latin typeface="+mj-lt"/>
          <a:ea typeface="+mj-ea"/>
          <a:cs typeface="Arial" pitchFamily="34" charset="0"/>
        </a:defRPr>
      </a:lvl1pPr>
      <a:lvl2pPr algn="l" rtl="0" eaLnBrk="0" fontAlgn="base" hangingPunct="0">
        <a:spcBef>
          <a:spcPct val="0"/>
        </a:spcBef>
        <a:spcAft>
          <a:spcPct val="0"/>
        </a:spcAft>
        <a:defRPr sz="2400" b="1">
          <a:solidFill>
            <a:srgbClr val="468329"/>
          </a:solidFill>
          <a:latin typeface="Arial" charset="0"/>
          <a:cs typeface="Arial" pitchFamily="34" charset="0"/>
        </a:defRPr>
      </a:lvl2pPr>
      <a:lvl3pPr algn="l" rtl="0" eaLnBrk="0" fontAlgn="base" hangingPunct="0">
        <a:spcBef>
          <a:spcPct val="0"/>
        </a:spcBef>
        <a:spcAft>
          <a:spcPct val="0"/>
        </a:spcAft>
        <a:defRPr sz="2400" b="1">
          <a:solidFill>
            <a:srgbClr val="468329"/>
          </a:solidFill>
          <a:latin typeface="Arial" charset="0"/>
          <a:cs typeface="Arial" pitchFamily="34" charset="0"/>
        </a:defRPr>
      </a:lvl3pPr>
      <a:lvl4pPr algn="l" rtl="0" eaLnBrk="0" fontAlgn="base" hangingPunct="0">
        <a:spcBef>
          <a:spcPct val="0"/>
        </a:spcBef>
        <a:spcAft>
          <a:spcPct val="0"/>
        </a:spcAft>
        <a:defRPr sz="2400" b="1">
          <a:solidFill>
            <a:srgbClr val="468329"/>
          </a:solidFill>
          <a:latin typeface="Arial" charset="0"/>
          <a:cs typeface="Arial" pitchFamily="34" charset="0"/>
        </a:defRPr>
      </a:lvl4pPr>
      <a:lvl5pPr algn="l" rtl="0" eaLnBrk="0" fontAlgn="base" hangingPunct="0">
        <a:spcBef>
          <a:spcPct val="0"/>
        </a:spcBef>
        <a:spcAft>
          <a:spcPct val="0"/>
        </a:spcAft>
        <a:defRPr sz="2400" b="1">
          <a:solidFill>
            <a:srgbClr val="46832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0" fontAlgn="base" hangingPunct="0">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0" fontAlgn="base" hangingPunct="0">
        <a:spcBef>
          <a:spcPct val="20000"/>
        </a:spcBef>
        <a:spcAft>
          <a:spcPct val="0"/>
        </a:spcAft>
        <a:buClr>
          <a:srgbClr val="468329"/>
        </a:buClr>
        <a:buFont typeface="Wingdings" pitchFamily="2" charset="2"/>
        <a:buChar char=""/>
        <a:defRPr sz="2400" kern="1200" spc="50">
          <a:solidFill>
            <a:schemeClr val="tx1"/>
          </a:solidFill>
          <a:latin typeface="+mn-lt"/>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Grafik 8" descr="NGMN Logo groß.jpg"/>
          <p:cNvPicPr>
            <a:picLocks noChangeAspect="1"/>
          </p:cNvPicPr>
          <p:nvPr/>
        </p:nvPicPr>
        <p:blipFill>
          <a:blip r:embed="rId6"/>
          <a:stretch>
            <a:fillRect/>
          </a:stretch>
        </p:blipFill>
        <p:spPr>
          <a:xfrm>
            <a:off x="7215206" y="214290"/>
            <a:ext cx="1791086" cy="1011600"/>
          </a:xfrm>
          <a:prstGeom prst="rect">
            <a:avLst/>
          </a:prstGeom>
        </p:spPr>
      </p:pic>
      <p:sp>
        <p:nvSpPr>
          <p:cNvPr id="8" name="Rechteck 7"/>
          <p:cNvSpPr/>
          <p:nvPr/>
        </p:nvSpPr>
        <p:spPr>
          <a:xfrm>
            <a:off x="0" y="1527175"/>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7" name="Rechteck 6"/>
          <p:cNvSpPr/>
          <p:nvPr/>
        </p:nvSpPr>
        <p:spPr>
          <a:xfrm>
            <a:off x="0" y="1428750"/>
            <a:ext cx="9144000" cy="96838"/>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6" name="Foliennummernplatzhalt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a:spcBef>
                <a:spcPts val="0"/>
              </a:spcBef>
              <a:spcAft>
                <a:spcPts val="0"/>
              </a:spcAft>
              <a:defRPr sz="1000">
                <a:solidFill>
                  <a:schemeClr val="tx1">
                    <a:tint val="75000"/>
                  </a:schemeClr>
                </a:solidFill>
                <a:latin typeface="+mn-lt"/>
                <a:cs typeface="Arial" pitchFamily="34" charset="0"/>
              </a:defRPr>
            </a:lvl1pPr>
          </a:lstStyle>
          <a:p>
            <a:pPr>
              <a:defRPr/>
            </a:pPr>
            <a:fld id="{19A6171E-44F5-4B9F-94C1-6A6DEB14F583}" type="slidenum">
              <a:rPr lang="en-GB" smtClean="0"/>
              <a:pPr>
                <a:defRPr/>
              </a:pPr>
              <a:t>‹Nr.›</a:t>
            </a:fld>
            <a:endParaRPr lang="en-GB" dirty="0"/>
          </a:p>
        </p:txBody>
      </p:sp>
      <p:sp>
        <p:nvSpPr>
          <p:cNvPr id="1032" name="Titelplatzhalter 11"/>
          <p:cNvSpPr>
            <a:spLocks noGrp="1"/>
          </p:cNvSpPr>
          <p:nvPr>
            <p:ph type="title"/>
          </p:nvPr>
        </p:nvSpPr>
        <p:spPr bwMode="auto">
          <a:xfrm>
            <a:off x="142875" y="560388"/>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smtClean="0"/>
              <a:t>Titelmasterformat</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p:txBody>
      </p:sp>
      <p:sp>
        <p:nvSpPr>
          <p:cNvPr id="1033" name="Textplatzhalter 16"/>
          <p:cNvSpPr>
            <a:spLocks noGrp="1"/>
          </p:cNvSpPr>
          <p:nvPr>
            <p:ph type="body" idx="1"/>
          </p:nvPr>
        </p:nvSpPr>
        <p:spPr bwMode="auto">
          <a:xfrm>
            <a:off x="785813" y="1785938"/>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a:p>
            <a:pPr lvl="3"/>
            <a:r>
              <a:rPr lang="en-GB" dirty="0" err="1" smtClean="0"/>
              <a:t>Vierte</a:t>
            </a:r>
            <a:r>
              <a:rPr lang="en-GB" dirty="0" smtClean="0"/>
              <a:t> </a:t>
            </a:r>
            <a:r>
              <a:rPr lang="en-GB" dirty="0" err="1" smtClean="0"/>
              <a:t>Ebene</a:t>
            </a:r>
            <a:endParaRPr lang="en-GB" dirty="0" smtClean="0"/>
          </a:p>
          <a:p>
            <a:pPr lvl="4"/>
            <a:r>
              <a:rPr lang="en-GB" dirty="0" err="1" smtClean="0"/>
              <a:t>Fünfte</a:t>
            </a:r>
            <a:r>
              <a:rPr lang="en-GB" dirty="0" smtClean="0"/>
              <a:t> </a:t>
            </a:r>
            <a:r>
              <a:rPr lang="en-GB" dirty="0" err="1" smtClean="0"/>
              <a:t>Ebene</a:t>
            </a:r>
            <a:endParaRPr lang="en-GB" dirty="0" smtClean="0"/>
          </a:p>
        </p:txBody>
      </p:sp>
    </p:spTree>
    <p:extLst>
      <p:ext uri="{BB962C8B-B14F-4D97-AF65-F5344CB8AC3E}">
        <p14:creationId xmlns:p14="http://schemas.microsoft.com/office/powerpoint/2010/main" val="785494616"/>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Lst>
  <p:hf hdr="0" ftr="0" dt="0"/>
  <p:txStyles>
    <p:title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1" fontAlgn="base" hangingPunct="1">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1" fontAlgn="base" hangingPunct="1">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1" fontAlgn="base" hangingPunct="1">
        <a:spcBef>
          <a:spcPct val="20000"/>
        </a:spcBef>
        <a:spcAft>
          <a:spcPct val="0"/>
        </a:spcAft>
        <a:buClr>
          <a:srgbClr val="468329"/>
        </a:buClr>
        <a:buFont typeface="Wingdings" pitchFamily="2" charset="2"/>
        <a:buChar char=""/>
        <a:defRPr sz="2400" kern="1200" spc="50">
          <a:solidFill>
            <a:schemeClr val="tx1"/>
          </a:solidFill>
          <a:latin typeface="+mn-lt"/>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jpeg"/><Relationship Id="rId1" Type="http://schemas.openxmlformats.org/officeDocument/2006/relationships/slideLayout" Target="../slideLayouts/slideLayout2.xml"/><Relationship Id="rId4" Type="http://schemas.openxmlformats.org/officeDocument/2006/relationships/image" Target="../media/image1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3" Type="http://schemas.openxmlformats.org/officeDocument/2006/relationships/image" Target="../media/image10.png"/><Relationship Id="rId18" Type="http://schemas.openxmlformats.org/officeDocument/2006/relationships/image" Target="../media/image15.png"/><Relationship Id="rId26" Type="http://schemas.openxmlformats.org/officeDocument/2006/relationships/image" Target="../media/image23.png"/><Relationship Id="rId39" Type="http://schemas.openxmlformats.org/officeDocument/2006/relationships/image" Target="../media/image36.png"/><Relationship Id="rId21" Type="http://schemas.openxmlformats.org/officeDocument/2006/relationships/image" Target="../media/image18.png"/><Relationship Id="rId34" Type="http://schemas.openxmlformats.org/officeDocument/2006/relationships/image" Target="../media/image31.png"/><Relationship Id="rId42" Type="http://schemas.openxmlformats.org/officeDocument/2006/relationships/image" Target="../media/image39.png"/><Relationship Id="rId47" Type="http://schemas.openxmlformats.org/officeDocument/2006/relationships/image" Target="../media/image44.png"/><Relationship Id="rId50" Type="http://schemas.openxmlformats.org/officeDocument/2006/relationships/image" Target="../media/image47.png"/><Relationship Id="rId55" Type="http://schemas.openxmlformats.org/officeDocument/2006/relationships/image" Target="../media/image52.png"/><Relationship Id="rId63" Type="http://schemas.openxmlformats.org/officeDocument/2006/relationships/image" Target="../media/image60.png"/><Relationship Id="rId68" Type="http://schemas.openxmlformats.org/officeDocument/2006/relationships/image" Target="../media/image65.png"/><Relationship Id="rId76" Type="http://schemas.openxmlformats.org/officeDocument/2006/relationships/image" Target="../media/image73.png"/><Relationship Id="rId84" Type="http://schemas.openxmlformats.org/officeDocument/2006/relationships/image" Target="../media/image81.png"/><Relationship Id="rId89" Type="http://schemas.openxmlformats.org/officeDocument/2006/relationships/image" Target="../media/image86.png"/><Relationship Id="rId7" Type="http://schemas.openxmlformats.org/officeDocument/2006/relationships/image" Target="../media/image4.png"/><Relationship Id="rId71" Type="http://schemas.openxmlformats.org/officeDocument/2006/relationships/image" Target="../media/image68.png"/><Relationship Id="rId92" Type="http://schemas.openxmlformats.org/officeDocument/2006/relationships/image" Target="../media/image89.png"/><Relationship Id="rId2" Type="http://schemas.openxmlformats.org/officeDocument/2006/relationships/tags" Target="../tags/tag2.xml"/><Relationship Id="rId16" Type="http://schemas.openxmlformats.org/officeDocument/2006/relationships/image" Target="../media/image13.png"/><Relationship Id="rId29" Type="http://schemas.openxmlformats.org/officeDocument/2006/relationships/image" Target="../media/image26.png"/><Relationship Id="rId11" Type="http://schemas.openxmlformats.org/officeDocument/2006/relationships/image" Target="../media/image8.png"/><Relationship Id="rId24" Type="http://schemas.openxmlformats.org/officeDocument/2006/relationships/image" Target="../media/image21.png"/><Relationship Id="rId32" Type="http://schemas.openxmlformats.org/officeDocument/2006/relationships/image" Target="../media/image29.png"/><Relationship Id="rId37" Type="http://schemas.openxmlformats.org/officeDocument/2006/relationships/image" Target="../media/image34.png"/><Relationship Id="rId40" Type="http://schemas.openxmlformats.org/officeDocument/2006/relationships/image" Target="../media/image37.png"/><Relationship Id="rId45" Type="http://schemas.openxmlformats.org/officeDocument/2006/relationships/image" Target="../media/image42.png"/><Relationship Id="rId53" Type="http://schemas.openxmlformats.org/officeDocument/2006/relationships/image" Target="../media/image50.jpeg"/><Relationship Id="rId58" Type="http://schemas.openxmlformats.org/officeDocument/2006/relationships/image" Target="../media/image55.png"/><Relationship Id="rId66" Type="http://schemas.openxmlformats.org/officeDocument/2006/relationships/image" Target="../media/image63.png"/><Relationship Id="rId74" Type="http://schemas.openxmlformats.org/officeDocument/2006/relationships/image" Target="../media/image71.png"/><Relationship Id="rId79" Type="http://schemas.openxmlformats.org/officeDocument/2006/relationships/image" Target="../media/image76.png"/><Relationship Id="rId87" Type="http://schemas.openxmlformats.org/officeDocument/2006/relationships/image" Target="../media/image84.png"/><Relationship Id="rId5" Type="http://schemas.openxmlformats.org/officeDocument/2006/relationships/slideLayout" Target="../slideLayouts/slideLayout9.xml"/><Relationship Id="rId61" Type="http://schemas.openxmlformats.org/officeDocument/2006/relationships/image" Target="../media/image58.png"/><Relationship Id="rId82" Type="http://schemas.openxmlformats.org/officeDocument/2006/relationships/image" Target="../media/image79.png"/><Relationship Id="rId90" Type="http://schemas.openxmlformats.org/officeDocument/2006/relationships/image" Target="../media/image87.png"/><Relationship Id="rId19" Type="http://schemas.openxmlformats.org/officeDocument/2006/relationships/image" Target="../media/image16.png"/><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 Id="rId30" Type="http://schemas.openxmlformats.org/officeDocument/2006/relationships/image" Target="../media/image27.png"/><Relationship Id="rId35" Type="http://schemas.openxmlformats.org/officeDocument/2006/relationships/image" Target="../media/image32.png"/><Relationship Id="rId43" Type="http://schemas.openxmlformats.org/officeDocument/2006/relationships/image" Target="../media/image40.png"/><Relationship Id="rId48" Type="http://schemas.openxmlformats.org/officeDocument/2006/relationships/image" Target="../media/image45.png"/><Relationship Id="rId56" Type="http://schemas.openxmlformats.org/officeDocument/2006/relationships/image" Target="../media/image53.png"/><Relationship Id="rId64" Type="http://schemas.openxmlformats.org/officeDocument/2006/relationships/image" Target="../media/image61.png"/><Relationship Id="rId69" Type="http://schemas.openxmlformats.org/officeDocument/2006/relationships/image" Target="../media/image66.png"/><Relationship Id="rId77" Type="http://schemas.openxmlformats.org/officeDocument/2006/relationships/image" Target="../media/image74.png"/><Relationship Id="rId8" Type="http://schemas.openxmlformats.org/officeDocument/2006/relationships/image" Target="../media/image5.png"/><Relationship Id="rId51" Type="http://schemas.openxmlformats.org/officeDocument/2006/relationships/image" Target="../media/image48.png"/><Relationship Id="rId72" Type="http://schemas.openxmlformats.org/officeDocument/2006/relationships/image" Target="../media/image69.png"/><Relationship Id="rId80" Type="http://schemas.openxmlformats.org/officeDocument/2006/relationships/image" Target="../media/image77.png"/><Relationship Id="rId85" Type="http://schemas.openxmlformats.org/officeDocument/2006/relationships/image" Target="../media/image82.png"/><Relationship Id="rId93" Type="http://schemas.openxmlformats.org/officeDocument/2006/relationships/image" Target="../media/image90.png"/><Relationship Id="rId3" Type="http://schemas.openxmlformats.org/officeDocument/2006/relationships/tags" Target="../tags/tag3.xml"/><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2.png"/><Relationship Id="rId33" Type="http://schemas.openxmlformats.org/officeDocument/2006/relationships/image" Target="../media/image30.png"/><Relationship Id="rId38" Type="http://schemas.openxmlformats.org/officeDocument/2006/relationships/image" Target="../media/image35.png"/><Relationship Id="rId46" Type="http://schemas.openxmlformats.org/officeDocument/2006/relationships/image" Target="../media/image43.png"/><Relationship Id="rId59" Type="http://schemas.openxmlformats.org/officeDocument/2006/relationships/image" Target="../media/image56.png"/><Relationship Id="rId67" Type="http://schemas.openxmlformats.org/officeDocument/2006/relationships/image" Target="../media/image64.png"/><Relationship Id="rId20" Type="http://schemas.openxmlformats.org/officeDocument/2006/relationships/image" Target="../media/image17.png"/><Relationship Id="rId41" Type="http://schemas.openxmlformats.org/officeDocument/2006/relationships/image" Target="../media/image38.png"/><Relationship Id="rId54" Type="http://schemas.openxmlformats.org/officeDocument/2006/relationships/image" Target="../media/image51.png"/><Relationship Id="rId62" Type="http://schemas.openxmlformats.org/officeDocument/2006/relationships/image" Target="../media/image59.png"/><Relationship Id="rId70" Type="http://schemas.openxmlformats.org/officeDocument/2006/relationships/image" Target="../media/image67.png"/><Relationship Id="rId75" Type="http://schemas.openxmlformats.org/officeDocument/2006/relationships/image" Target="../media/image72.png"/><Relationship Id="rId83" Type="http://schemas.openxmlformats.org/officeDocument/2006/relationships/image" Target="../media/image80.png"/><Relationship Id="rId88" Type="http://schemas.openxmlformats.org/officeDocument/2006/relationships/image" Target="../media/image85.png"/><Relationship Id="rId91" Type="http://schemas.openxmlformats.org/officeDocument/2006/relationships/image" Target="../media/image88.png"/><Relationship Id="rId1" Type="http://schemas.openxmlformats.org/officeDocument/2006/relationships/tags" Target="../tags/tag1.xml"/><Relationship Id="rId6" Type="http://schemas.openxmlformats.org/officeDocument/2006/relationships/notesSlide" Target="../notesSlides/notesSlide2.xml"/><Relationship Id="rId15" Type="http://schemas.openxmlformats.org/officeDocument/2006/relationships/image" Target="../media/image12.png"/><Relationship Id="rId23" Type="http://schemas.openxmlformats.org/officeDocument/2006/relationships/image" Target="../media/image20.png"/><Relationship Id="rId28" Type="http://schemas.openxmlformats.org/officeDocument/2006/relationships/image" Target="../media/image25.png"/><Relationship Id="rId36" Type="http://schemas.openxmlformats.org/officeDocument/2006/relationships/image" Target="../media/image33.png"/><Relationship Id="rId49" Type="http://schemas.openxmlformats.org/officeDocument/2006/relationships/image" Target="../media/image46.png"/><Relationship Id="rId57" Type="http://schemas.openxmlformats.org/officeDocument/2006/relationships/image" Target="../media/image54.png"/><Relationship Id="rId10" Type="http://schemas.openxmlformats.org/officeDocument/2006/relationships/image" Target="../media/image7.png"/><Relationship Id="rId31" Type="http://schemas.openxmlformats.org/officeDocument/2006/relationships/image" Target="../media/image28.png"/><Relationship Id="rId44" Type="http://schemas.openxmlformats.org/officeDocument/2006/relationships/image" Target="../media/image41.png"/><Relationship Id="rId52" Type="http://schemas.openxmlformats.org/officeDocument/2006/relationships/image" Target="../media/image49.png"/><Relationship Id="rId60" Type="http://schemas.openxmlformats.org/officeDocument/2006/relationships/image" Target="../media/image57.png"/><Relationship Id="rId65" Type="http://schemas.openxmlformats.org/officeDocument/2006/relationships/image" Target="../media/image62.png"/><Relationship Id="rId73" Type="http://schemas.openxmlformats.org/officeDocument/2006/relationships/image" Target="../media/image70.png"/><Relationship Id="rId78" Type="http://schemas.openxmlformats.org/officeDocument/2006/relationships/image" Target="../media/image75.png"/><Relationship Id="rId81" Type="http://schemas.openxmlformats.org/officeDocument/2006/relationships/image" Target="../media/image78.png"/><Relationship Id="rId86" Type="http://schemas.openxmlformats.org/officeDocument/2006/relationships/image" Target="../media/image83.png"/><Relationship Id="rId4" Type="http://schemas.openxmlformats.org/officeDocument/2006/relationships/tags" Target="../tags/tag4.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jpeg"/><Relationship Id="rId18" Type="http://schemas.openxmlformats.org/officeDocument/2006/relationships/image" Target="../media/image107.png"/><Relationship Id="rId3" Type="http://schemas.openxmlformats.org/officeDocument/2006/relationships/image" Target="../media/image92.png"/><Relationship Id="rId21" Type="http://schemas.openxmlformats.org/officeDocument/2006/relationships/image" Target="../media/image110.emf"/><Relationship Id="rId7" Type="http://schemas.openxmlformats.org/officeDocument/2006/relationships/image" Target="../media/image96.png"/><Relationship Id="rId12" Type="http://schemas.openxmlformats.org/officeDocument/2006/relationships/image" Target="../media/image101.jpeg"/><Relationship Id="rId17" Type="http://schemas.openxmlformats.org/officeDocument/2006/relationships/image" Target="../media/image106.jpeg"/><Relationship Id="rId2" Type="http://schemas.openxmlformats.org/officeDocument/2006/relationships/image" Target="../media/image91.png"/><Relationship Id="rId16" Type="http://schemas.openxmlformats.org/officeDocument/2006/relationships/image" Target="../media/image105.png"/><Relationship Id="rId20" Type="http://schemas.openxmlformats.org/officeDocument/2006/relationships/image" Target="../media/image109.png"/><Relationship Id="rId1" Type="http://schemas.openxmlformats.org/officeDocument/2006/relationships/slideLayout" Target="../slideLayouts/slideLayout11.xml"/><Relationship Id="rId6" Type="http://schemas.openxmlformats.org/officeDocument/2006/relationships/image" Target="../media/image95.png"/><Relationship Id="rId11" Type="http://schemas.openxmlformats.org/officeDocument/2006/relationships/image" Target="../media/image100.jpeg"/><Relationship Id="rId5" Type="http://schemas.openxmlformats.org/officeDocument/2006/relationships/image" Target="../media/image94.png"/><Relationship Id="rId15" Type="http://schemas.openxmlformats.org/officeDocument/2006/relationships/image" Target="../media/image104.jpeg"/><Relationship Id="rId10" Type="http://schemas.openxmlformats.org/officeDocument/2006/relationships/image" Target="../media/image99.jpeg"/><Relationship Id="rId19" Type="http://schemas.openxmlformats.org/officeDocument/2006/relationships/image" Target="../media/image108.pn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10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3" Type="http://schemas.openxmlformats.org/officeDocument/2006/relationships/image" Target="../media/image111.png"/><Relationship Id="rId7" Type="http://schemas.openxmlformats.org/officeDocument/2006/relationships/image" Target="../media/image115.png"/><Relationship Id="rId12" Type="http://schemas.openxmlformats.org/officeDocument/2006/relationships/image" Target="../media/image1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a:xfrm>
            <a:off x="1074738" y="1662113"/>
            <a:ext cx="7612062" cy="1285875"/>
          </a:xfrm>
        </p:spPr>
        <p:txBody>
          <a:bodyPr anchor="ctr"/>
          <a:lstStyle/>
          <a:p>
            <a:pPr eaLnBrk="1" hangingPunct="1">
              <a:defRPr/>
            </a:pPr>
            <a:r>
              <a:rPr lang="en-GB" dirty="0"/>
              <a:t>NGMN Alliance </a:t>
            </a:r>
            <a:r>
              <a:rPr lang="en-GB" dirty="0" smtClean="0"/>
              <a:t>Update</a:t>
            </a:r>
            <a:endParaRPr lang="en-US" dirty="0">
              <a:solidFill>
                <a:srgbClr val="468329"/>
              </a:solidFill>
            </a:endParaRPr>
          </a:p>
        </p:txBody>
      </p:sp>
      <p:sp>
        <p:nvSpPr>
          <p:cNvPr id="10" name="Textplatzhalter 9"/>
          <p:cNvSpPr>
            <a:spLocks noGrp="1"/>
          </p:cNvSpPr>
          <p:nvPr>
            <p:ph type="body" sz="quarter" idx="13"/>
          </p:nvPr>
        </p:nvSpPr>
        <p:spPr>
          <a:xfrm>
            <a:off x="5940152" y="4005064"/>
            <a:ext cx="2880320" cy="1872208"/>
          </a:xfrm>
        </p:spPr>
        <p:txBody>
          <a:bodyPr/>
          <a:lstStyle/>
          <a:p>
            <a:pPr eaLnBrk="1" hangingPunct="1">
              <a:defRPr/>
            </a:pPr>
            <a:r>
              <a:rPr lang="en-US" sz="2000" b="1" dirty="0" smtClean="0"/>
              <a:t>NGMN Office</a:t>
            </a:r>
          </a:p>
          <a:p>
            <a:pPr eaLnBrk="1" hangingPunct="1">
              <a:defRPr/>
            </a:pPr>
            <a:r>
              <a:rPr lang="en-US" sz="2000" b="1" dirty="0" smtClean="0"/>
              <a:t>11</a:t>
            </a:r>
            <a:r>
              <a:rPr lang="en-US" sz="2000" b="1" baseline="30000" dirty="0" smtClean="0"/>
              <a:t>th</a:t>
            </a:r>
            <a:r>
              <a:rPr lang="en-US" sz="2000" b="1" dirty="0" smtClean="0"/>
              <a:t> April 2018</a:t>
            </a:r>
            <a:endParaRPr lang="en-US" sz="2000" b="1" dirty="0"/>
          </a:p>
          <a:p>
            <a:pPr eaLnBrk="1" hangingPunct="1">
              <a:defRPr/>
            </a:pPr>
            <a:r>
              <a:rPr lang="en-US" sz="2000" b="1" dirty="0" smtClean="0"/>
              <a:t>3GPP PCG#40</a:t>
            </a:r>
          </a:p>
          <a:p>
            <a:pPr eaLnBrk="1" hangingPunct="1">
              <a:defRPr/>
            </a:pPr>
            <a:r>
              <a:rPr lang="en-US" sz="2000" b="1" dirty="0" smtClean="0"/>
              <a:t>China</a:t>
            </a:r>
          </a:p>
        </p:txBody>
      </p:sp>
      <p:sp>
        <p:nvSpPr>
          <p:cNvPr id="8" name="Foliennummernplatzhalter 4"/>
          <p:cNvSpPr>
            <a:spLocks noGrp="1"/>
          </p:cNvSpPr>
          <p:nvPr>
            <p:ph type="sldNum" sz="quarter" idx="14"/>
          </p:nvPr>
        </p:nvSpPr>
        <p:spPr>
          <a:xfrm>
            <a:off x="6804248" y="6165304"/>
            <a:ext cx="2133600" cy="365125"/>
          </a:xfrm>
        </p:spPr>
        <p:txBody>
          <a:bodyPr/>
          <a:lstStyle/>
          <a:p>
            <a:pPr>
              <a:defRPr/>
            </a:pPr>
            <a:fld id="{AC6A58E9-11B2-4A51-90AE-14D5AE04BA60}" type="slidenum">
              <a:rPr lang="en-US" smtClean="0"/>
              <a:pPr>
                <a:defRPr/>
              </a:pPr>
              <a:t>1</a:t>
            </a:fld>
            <a:endParaRPr lang="en-US"/>
          </a:p>
        </p:txBody>
      </p:sp>
      <p:sp>
        <p:nvSpPr>
          <p:cNvPr id="6" name="Textplatzhalter 7"/>
          <p:cNvSpPr txBox="1">
            <a:spLocks/>
          </p:cNvSpPr>
          <p:nvPr/>
        </p:nvSpPr>
        <p:spPr>
          <a:xfrm>
            <a:off x="1115618" y="2780928"/>
            <a:ext cx="9001125" cy="4643437"/>
          </a:xfrm>
          <a:prstGeom prst="rect">
            <a:avLst/>
          </a:prstGeom>
        </p:spPr>
        <p:txBody>
          <a:bodyPr/>
          <a:lstStyle>
            <a:lvl1pPr marL="342900" indent="-342900" algn="l" rtl="0" eaLnBrk="1" fontAlgn="base" hangingPunct="1">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1" fontAlgn="base" hangingPunct="1">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1" fontAlgn="base" hangingPunct="1">
              <a:spcBef>
                <a:spcPct val="20000"/>
              </a:spcBef>
              <a:spcAft>
                <a:spcPct val="0"/>
              </a:spcAft>
              <a:buClr>
                <a:srgbClr val="468329"/>
              </a:buClr>
              <a:buFont typeface="Wingdings" pitchFamily="2" charset="2"/>
              <a:buChar char=""/>
              <a:defRPr sz="2400" kern="1200" spc="50">
                <a:solidFill>
                  <a:schemeClr val="tx1"/>
                </a:solidFill>
                <a:latin typeface="+mn-lt"/>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endParaRPr lang="de-DE" sz="2000" dirty="0"/>
          </a:p>
        </p:txBody>
      </p:sp>
    </p:spTree>
    <p:extLst>
      <p:ext uri="{BB962C8B-B14F-4D97-AF65-F5344CB8AC3E}">
        <p14:creationId xmlns:p14="http://schemas.microsoft.com/office/powerpoint/2010/main" val="38954970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a:xfrm>
            <a:off x="183841" y="2166774"/>
            <a:ext cx="8841331" cy="399117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endParaRPr lang="en-US" sz="1200" dirty="0">
              <a:solidFill>
                <a:prstClr val="black"/>
              </a:solidFill>
            </a:endParaRPr>
          </a:p>
        </p:txBody>
      </p:sp>
      <p:sp>
        <p:nvSpPr>
          <p:cNvPr id="15" name="Rectangle 15"/>
          <p:cNvSpPr>
            <a:spLocks noChangeArrowheads="1"/>
          </p:cNvSpPr>
          <p:nvPr/>
        </p:nvSpPr>
        <p:spPr bwMode="auto">
          <a:xfrm>
            <a:off x="183840" y="1700808"/>
            <a:ext cx="8841333" cy="465967"/>
          </a:xfrm>
          <a:prstGeom prst="rect">
            <a:avLst/>
          </a:prstGeom>
          <a:solidFill>
            <a:srgbClr val="468329"/>
          </a:solidFill>
          <a:ln w="12700" algn="ctr">
            <a:solidFill>
              <a:srgbClr val="468329"/>
            </a:solidFill>
            <a:miter lim="800000"/>
            <a:headEnd/>
            <a:tailEnd/>
          </a:ln>
        </p:spPr>
        <p:txBody>
          <a:bodyPr lIns="72000" tIns="72000" rIns="72000" anchor="ctr"/>
          <a:lstStyle/>
          <a:p>
            <a:pPr marL="95250" lvl="1" algn="ctr">
              <a:lnSpc>
                <a:spcPts val="1200"/>
              </a:lnSpc>
              <a:spcBef>
                <a:spcPts val="300"/>
              </a:spcBef>
              <a:spcAft>
                <a:spcPts val="300"/>
              </a:spcAft>
            </a:pPr>
            <a:r>
              <a:rPr lang="en-GB" sz="1400" b="1" dirty="0" smtClean="0">
                <a:solidFill>
                  <a:prstClr val="white"/>
                </a:solidFill>
              </a:rPr>
              <a:t>Most recent deliverables </a:t>
            </a:r>
            <a:r>
              <a:rPr lang="en-GB" sz="1400" b="1" dirty="0">
                <a:solidFill>
                  <a:prstClr val="white"/>
                </a:solidFill>
              </a:rPr>
              <a:t>relevant for </a:t>
            </a:r>
            <a:r>
              <a:rPr lang="en-GB" sz="1400" b="1" dirty="0" smtClean="0">
                <a:solidFill>
                  <a:prstClr val="white"/>
                </a:solidFill>
              </a:rPr>
              <a:t>3GPP</a:t>
            </a:r>
            <a:br>
              <a:rPr lang="en-GB" sz="1400" b="1" dirty="0" smtClean="0">
                <a:solidFill>
                  <a:prstClr val="white"/>
                </a:solidFill>
              </a:rPr>
            </a:br>
            <a:endParaRPr lang="en-GB" sz="1400" b="1" dirty="0">
              <a:solidFill>
                <a:prstClr val="white"/>
              </a:solidFill>
            </a:endParaRPr>
          </a:p>
        </p:txBody>
      </p:sp>
      <p:sp>
        <p:nvSpPr>
          <p:cNvPr id="2" name="Title 1"/>
          <p:cNvSpPr>
            <a:spLocks noGrp="1"/>
          </p:cNvSpPr>
          <p:nvPr>
            <p:ph type="title"/>
          </p:nvPr>
        </p:nvSpPr>
        <p:spPr>
          <a:xfrm>
            <a:off x="170809" y="568561"/>
            <a:ext cx="6840760" cy="511175"/>
          </a:xfrm>
        </p:spPr>
        <p:txBody>
          <a:bodyPr/>
          <a:lstStyle/>
          <a:p>
            <a:pPr>
              <a:defRPr/>
            </a:pPr>
            <a:r>
              <a:rPr lang="en-GB" sz="2000" dirty="0" smtClean="0"/>
              <a:t>5G Work Programme –</a:t>
            </a:r>
            <a:br>
              <a:rPr lang="en-GB" sz="2000" dirty="0" smtClean="0"/>
            </a:br>
            <a:r>
              <a:rPr lang="en-GB" sz="2000" dirty="0" smtClean="0"/>
              <a:t>Recent Deliverables and Liaisons</a:t>
            </a:r>
            <a:br>
              <a:rPr lang="en-GB" sz="2000" dirty="0" smtClean="0"/>
            </a:br>
            <a:r>
              <a:rPr lang="en-GB" sz="2000" dirty="0" smtClean="0"/>
              <a:t>since October 2017  (2/2)</a:t>
            </a:r>
            <a:endParaRPr lang="en-GB" sz="2000" dirty="0"/>
          </a:p>
        </p:txBody>
      </p:sp>
      <p:sp>
        <p:nvSpPr>
          <p:cNvPr id="5" name="Slide Number Placeholder 4"/>
          <p:cNvSpPr>
            <a:spLocks noGrp="1"/>
          </p:cNvSpPr>
          <p:nvPr>
            <p:ph type="sldNum" sz="quarter" idx="21"/>
          </p:nvPr>
        </p:nvSpPr>
        <p:spPr/>
        <p:txBody>
          <a:bodyPr/>
          <a:lstStyle/>
          <a:p>
            <a:pPr>
              <a:defRPr/>
            </a:pPr>
            <a:fld id="{8C03918F-EDBB-4012-9F94-82E4DFFAC449}" type="slidenum">
              <a:rPr lang="en-GB" smtClean="0">
                <a:solidFill>
                  <a:prstClr val="black">
                    <a:tint val="75000"/>
                  </a:prstClr>
                </a:solidFill>
              </a:rPr>
              <a:pPr>
                <a:defRPr/>
              </a:pPr>
              <a:t>10</a:t>
            </a:fld>
            <a:endParaRPr lang="en-GB" dirty="0">
              <a:solidFill>
                <a:prstClr val="black">
                  <a:tint val="75000"/>
                </a:prstClr>
              </a:solidFill>
            </a:endParaRPr>
          </a:p>
        </p:txBody>
      </p:sp>
      <p:sp>
        <p:nvSpPr>
          <p:cNvPr id="19459" name="AutoShape 2" descr="data:image/jpeg;base64,/9j/4AAQSkZJRgABAQAAAQABAAD/2wCEAAkGBxAPEAwMDQ8QDhAPEAwQFRAQDA8QEhIQFhEWGBUVFBgYHCghGRopHBQWIjEhJSktLi4uFx8zODMsNyguLisBCgoKDg0NGxAQGjYlHyQ3NC0sLDYsLDI1KzQ3LCwtNTAsNDcvNzg4LDcsNjAuLDIuNDYtNy01KzQsLC0sLSsuLP/AABEIAOEA4QMBIgACEQEDEQH/xAAcAAEBAAMAAwEAAAAAAAAAAAAAAQUGBwIDBAj/xABOEAABBAECAwMECg8FCAMAAAABAAIDBBEFEhMhMQZBUQciYXEUFyMyNYGRlNHTCBVSVFVWcnN0k6Gys7TSMzRikrEkJjZDdYKEpBglQv/EABkBAQADAQEAAAAAAAAAAAAAAAABAgUDBP/EACkRAQACAQIEAwkAAAAAAAAAAAABAhEDIQQSMUEFE2EVIlFxgZGx0eH/2gAMAwEAAhEDEQA/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yQ+DaX6cz+BKg13/AOQE/wCDofnL/wClPb/n/B0Pzl/9K4uvpjqSOAc1jiD3gItWlrTisZdf9v8An/B0Pzl/9Ke3/P8Ag6H5y/8ApXNNM0ZsjC6Qua4OcCPUvLUtGjiifI0uJGOuPEBU54zhoeyuJ8nzse7jPV+oewPaJ2qUK+oviEJlMw4bXFwGyRzOpH+HKnb7tYzSKb7r4zM7c2NkYdt3Pd4nBwMAnp3LC+Q34DoflXP5iRYv7Ij4Kh/S4f3Hq7NY9vlS1ogOb2csuBAIIhuEEHoQeEvlf5ZNSbM2o7Q3iw8bmwH2QJnDBOQwx7iMAnp3Fdg0f+71fzMH7gXKda/400v9GP8AL2EHl7aGt/i3Z/U3Pqls/Y3yiMv0bt+eB1Z1EyCaIO3+9bu80kD1YPQrd39HeorhPYD4K7Yfl2f3HIMlU8r2qWG8aroE00LiQ18YsytOORG5sWCQvd7aGt/i3a/UXPqln/IT8CVPzlv+M5dBQcak8sV6s6J2paJNVge8NMjxPGfTs3xgOIGTjPctg8onlDn0u1Tp1aQuusxb2gPfvLt5aGta1pJ6ftWG+yR/uFD9LP8ABesZ5Yb0lbWOz9mGE2JIoWPZC3dmRwlOGjAJ+RBkfbP1v8W7P6i59Untoa3+Ldr9Rc+qT209Z/Fyz/ktfVJ7ams/i5Z/yWvqkGx+T7ygv1R96tZpupWagDnRuc45BzyIc0FrgR0I718ugeUiS1p2sam6qxjtPc8CMSuIkw3PM45dVrPkftvs6p2htTx+xppIw51dwfuYS45zkD9vPmsX2I/4f7W/nJv4YQdh7B9oHanp9XUXxiF03HzG1xcBsmezqevvM/Gs+tG8iXwFpv8A5v8ANzLekGI7W6uaNK5fawSGvE6QMLi0OwRyJHRcvpeVvVp2Nmr6BNPE/dtkibakY7BIOHNjIOCCPiK33ypfA2rfoz/9QuV+T/t1qlPTqlWpostyGP2RtnbxsP3TyOOMMI5FxHXuQZ72z9b/ABbtfqLn1S2zsD2qvag602/pkunCJsRY6SOdokLi7IG9o6YHTxWre2brf4uz/wDsfVrauwXam9qD7Lb+myaeImxFhfxPdC4uyBuaOmB8qDYaE9lz3NniYxgbkSNkJJdhpxs7urhnJ96skoAqgIoiAuUfZG/B1HPT2dH8nAlXWFzLy7SsZW0d82OG3Varn5buGwMkLsjvGM8kH5/pOrt3h5BHLG5pPr7lk6WowNYG8QDBdyw7pk47luNXW6jd7rV6rP7s0sYIIXRbeMwsDmCuHDABy7fyx0Kr+0VMNL5bFZz25cxrTHZHEEMoBwarC3Diznk58FSaZafD+KX0JiaVj7f1p9PUoW8TMgGZJCOTumfUvXq2owvhexkgc47eWHeI9C2fSO1sD5aTb0kD4PYtczNdThx7Kbba4k4Z12A+jCxtvtPXuV79WUOgLmRGKSZ9eUB4tRE7BFWY4Hh7+e7pkYOeUeXGcu1vG9e2hOjyxiYx3/btXkN+A6H5Vz+YkWK+yHH/ANVF+lw/uPWY8ijA3RabWuDw2S6A4Zw4CzJzGVu0u3HnYx/ix1+NdGM+fR/7vV/MwfuBcq1of76aWe72Mf5awuuh46cvVkdFAWk5G0kd/LIQeb+h9RXEPJnUkm07tZBE0ukklsta0dS4sdgD0rtrZGnIBBI8CCvHcxvLLWnwyAicOCeT/wAqMOk0ItOsUrT5InzlxaGNGXPLsYdzB5rZPb5p/eFv5YvpXV3NZ74hvrIb/qrsZ9y35AiH548o/bpvaCKnQo0rLZRY3gODXbssLcDafF3es75YtRFLWdAuPY6RtaJkjms6kNlOQM967Qwsz5uzPo25Xm9rergD6SAg5L7fNT7wufLF9Kvt81PvC38sX0rrAjYejWn4gmxnTa3PhgIOPeSOV9vUe0GrNgkir2G+aZG484knbnoTjwWF7ED/AHf7W8v+ZN/DC76GgchgdeSgY3mMD0jA/ag4J2A8rNfTNOqadLTsyvh4+Xs2Bp3zPeMZOejwPiWw+3zU+8LfyxfSusljOmGfIEdGwdWtHxBBzXVO1zNZ0HXJ4IJYeGx8WyTBcTtY7I293nLVOwPlRj0zTqmnS0Lcr4OPl7GtDTvne8Yzz6PA+Jd2DGgHkAO/kAFA1h6Bp+IIOVe3jB+DLvyMWz9ie3zNWNtsdWeua7I3njY87duxjH5K27azuDT8QVaG88Y9OMINN7DdrrF+axDPAyJsbA4FokBJ3Y57it2Xg2MDoAPUF5qIdtfUpe/NSvLHwERFLiLkv2R/wbS/TmfwJV1pei1VjlAbLGyUA5AexrwD44KD8SZTK/af2lqfetf5tF9CfaWp961/m0X0IPxZlMr9pfaWp961/m0X0J9pan3rX+bRfQg1HyG/AdD8q5/MSLYe2ulG3SsQs/tGtMkZzj3VnNo+PGPjWYrwMjAZGxsbRnDWNDWjn3AL2FJ3X07zS8WjrDjEesXXFvaMg8OsYapiyQC3h4eT/wB5Hy+hZuShaq6DYmjc82rLm2JnjO8Ne5u7Hhhvh0yV0X2JHsMXDZsOcs2N2nJycjp1Xux3KkU9WlqeJRaa8unEYmPrEdI/Lj9R1RlnRvtJLK+eSSM2G8SR4dF5u8yh3IH33T0+hfR21rOm1W4xkLbBZpwk2OlfHtwR57NvVwzyB5cyupQVI4y50cbGF3UtY1pPrwOa8uAzdxNrd5G3dtG7HhnrhOTZPtOI1ItFc4iY3nfec9dunSHNNZsb+zTHiYzcqzS8nnuE7QWn1dFt1LWq1qpOytOyZ0Vbzww5LSYyBn4wfkWaFKINMYij2E52cNu0nxxjCRU4mbgyNjN3I7WNGR4HHXqVMVl59TiqXrjl35ptG8d8bdPRxKpNXj02lNUlI1bjYDYpXl7gZXYD2Zxjbt7vDxK67d2GaFtrAjMRIa44YZs8w7uPLpn0r74qMTDuZFG0+LY2g/sC972Bww4Bw8CAQla4OM4uOIxiMbzO8569vlHZ8Dtggsew9uQ2XAjIIEm3ljuz0WNnFYQMfXLeOdvDLXZldL4O7z6crYWMDRhoDQO4AAKCJoJcGtDj1dtGT8as8LGatC581UMeWPAnc1w6BwaMZHeO7HpU02yZLE+5pY9kMDXt7g4Pf7097T3HwWV2gkHHMd/gqGjOcDPIZxzwg1t0sLYppZ2Mlna+UyNkkDHgAnG3PQY24wvu1tpeabWsY8ufJhkhOw+4vOD1WUfC1xDnNaSOhLQSF5FoOCRzHTl0QYWN3+wTNySWQWGOB5Frw12Wn1dPkXu0cNDHY4DfNbkwOyenV3Lqsnwxz5DzuvIc/X4qRwtbna1rc/ctA/0QYjQdjXOhbw3kRxu40R5SMJIG/wAH8j68qaNsZI6JvDkJY54mjPnOZv6Sj7rmOfr6LMRxtbna0NycnDQMlVkbW5LWgF3MkADJ9Pig8kVRAREQFhO0usy1TSjr12WZbdgwNa+ya7W4hklLi4Mf3REYx3rNrVO3tB032rd7HmtRQ3HSSxwO2ycM1Z2Ag72n3z29Cg+vTe1VeSq25adHSHGnrubLOzAnje9rmsfyD/eOIx3DoMHH3S67UZwN1qAeyAHRZnj92BIAMfPz+bm9PELTqNS9Xq0IWw2YYBZuuMcLa09uCsdxrxuMm5uckhzgXEZAz1K9vZfRJ2S6K+xA5or0tWY4v2ExSyWYTGOXLJa1/McuvRBtrNbqGSaFtqAyQBzpWCePdEG++Lxnzcd+eix+o9pYhDDYpyQ2mvt06xLJQ9rRLK1p5t7wHZAPoWuN0yydMuaOKksdhrbJ9kAQ8KwePxMteXc3PB6Ob1JzyXmdHlfGZmsuySyX9Hkk9lQ1YXbIZGZc1sQDcNaME9+3llBuTdZqmc0xZgNgZ9wEzDJyGSNuc5xg48DleFTXqc0nAhtV5ZcPPDZYjc/DTh3mg55HkfBahV0uyHw03VpN8esT3jcPD4RrulfICHbt24te2Pbj/wDPhhezS9EniGkOFfa+G7q8snJow2QWNhd6HF0f7EG20dZq2HyRV7MM0kfvmRzMe5ozjJAPTIIz4r5WXJPtlJV3e5NowyhuB/aGeRpOevRo+Rax2Vp3nXqVq5HZDmULsUzpI6scLJ3zQO4cLY+ZZ5jsF2cgDnnK2BnwvN/02t/MyoHaHXp6bmyGmJagdAyScWw2RpkeGZZFs88AuGfOB8Mqax2pbXu6fpzYjK608Me8SBog3MkdHkYO4u4MmBy96Vju0r55btWGSnalpVnRWMwMicJ7IOY9+57SGRkbsc8nHcOeP1XszqDblazHPBMyTVo7T/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BEbG5HTJcg8bGvWTel0+tTjmZBHTllmfeMJa2Z0gG1giduIETj74Z5L6rvaCuG3WwTwS2K0M8roRM1zhsaT5zQcgZwD4ZWMHZ8S6reuTxP2CvpYhkEsjAZGPnLxhrhuxmPqCOfrWvaT2esNjkhnbcdNBFrLYxwqgrOM2/BbI0B7t29pw7OHA56ZIbjpPaarPBx/ZNfMcEU0wbYYRCHMyS/n5rRz5nwPgvtq6xWlxwbEMmWyOGyZjstY7a9wweYBOCe4rn1vR7Vis+OOlLXdBoNuiWOETeNYkbHsZHtcdwaY3HJx/aetZ7Vq0texUmr05JovtfZqBkAjHDkLoywODiMNO0jIzjCDPT9oaUYgMluswWGtdEXWIwJGkja5hJ5g5HP0heVnXakUjoJbUEcrcZjfOxrwDjBLScgecOfpC51qWk6idPZp3BsbBo1aBkcDKp329jmysnfJlzQMNxtIzl3U4WzxdnzNJrrZ49rbkNSFsh5EgVtrsEcxhx+VBtMduNz5IWva6SMRuewOBcxr87C4dwO12PUVhZNfniuQVbFQRwWZJooZ22uI9z2ML/dIgwbGlrXc9x6DPXl8nk84klaS/YGJrcgc7nkYiY2EbfQeG52P8ZXooyzzao6e1StsZDxIKx2xGBjSBxJ3nfnc7bgcuTfWUH1ad2tMs8DHVuHWtTWYK9jjhxkkiDyd0e3zGuEby07jnA6ZX2dn+0JtyahG6tJWFSVsY4rgHyMLNweW48weAJJxgnHRa5pGlWQ/SaD68jI9NtW5nWHFnCki4crYeGQ7cXHityCBja7n0zkLGh2Jj2hiY81vZhrNjnLS8FnAa1+AHA+I6gjPJB9/ZXtO3UTd2RGNleZjGPMgdxo3RteyUADzQQ4EczyIPetgWn9itJuVrWrm0YTFI+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Z"/>
          <p:cNvSpPr>
            <a:spLocks noChangeAspect="1" noChangeArrowheads="1"/>
          </p:cNvSpPr>
          <p:nvPr/>
        </p:nvSpPr>
        <p:spPr bwMode="auto">
          <a:xfrm>
            <a:off x="155575" y="-144461"/>
            <a:ext cx="304800" cy="304801"/>
          </a:xfrm>
          <a:prstGeom prst="rect">
            <a:avLst/>
          </a:prstGeom>
          <a:noFill/>
          <a:ln w="9525">
            <a:noFill/>
            <a:miter lim="800000"/>
            <a:headEnd/>
            <a:tailEnd/>
          </a:ln>
        </p:spPr>
        <p:txBody>
          <a:bodyPr/>
          <a:lstStyle/>
          <a:p>
            <a:endParaRPr lang="en-GB">
              <a:solidFill>
                <a:prstClr val="black"/>
              </a:solidFill>
            </a:endParaRPr>
          </a:p>
        </p:txBody>
      </p:sp>
      <p:sp>
        <p:nvSpPr>
          <p:cNvPr id="36" name="Rechteck 35"/>
          <p:cNvSpPr/>
          <p:nvPr/>
        </p:nvSpPr>
        <p:spPr>
          <a:xfrm>
            <a:off x="4434646" y="2710188"/>
            <a:ext cx="2079849" cy="69030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GB" sz="1000" dirty="0">
                <a:solidFill>
                  <a:prstClr val="black"/>
                </a:solidFill>
              </a:rPr>
              <a:t>NGMN “RAN functional split and x-haul” work item</a:t>
            </a:r>
            <a:r>
              <a:rPr lang="en-US" sz="1000" dirty="0" smtClean="0">
                <a:solidFill>
                  <a:prstClr val="black"/>
                </a:solidFill>
              </a:rPr>
              <a:t/>
            </a:r>
            <a:br>
              <a:rPr lang="en-US" sz="1000" dirty="0" smtClean="0">
                <a:solidFill>
                  <a:prstClr val="black"/>
                </a:solidFill>
              </a:rPr>
            </a:br>
            <a:r>
              <a:rPr lang="en-US" sz="1000" dirty="0" smtClean="0">
                <a:solidFill>
                  <a:prstClr val="black"/>
                </a:solidFill>
              </a:rPr>
              <a:t>(March 2018)</a:t>
            </a:r>
          </a:p>
        </p:txBody>
      </p:sp>
      <p:sp>
        <p:nvSpPr>
          <p:cNvPr id="42" name="Rectangle 15"/>
          <p:cNvSpPr>
            <a:spLocks noChangeArrowheads="1"/>
          </p:cNvSpPr>
          <p:nvPr/>
        </p:nvSpPr>
        <p:spPr bwMode="auto">
          <a:xfrm>
            <a:off x="2195738" y="2230777"/>
            <a:ext cx="2079848" cy="410984"/>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200" b="1" dirty="0" smtClean="0">
                <a:solidFill>
                  <a:prstClr val="white"/>
                </a:solidFill>
              </a:rPr>
              <a:t>E2E Architecture Framework</a:t>
            </a:r>
            <a:endParaRPr lang="en-GB" sz="1200" b="1" dirty="0">
              <a:solidFill>
                <a:prstClr val="white"/>
              </a:solidFill>
            </a:endParaRPr>
          </a:p>
        </p:txBody>
      </p:sp>
      <p:sp>
        <p:nvSpPr>
          <p:cNvPr id="46" name="Rechteck 45"/>
          <p:cNvSpPr/>
          <p:nvPr/>
        </p:nvSpPr>
        <p:spPr>
          <a:xfrm>
            <a:off x="2195738" y="2710187"/>
            <a:ext cx="2079849" cy="69030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en-GB" sz="1050" dirty="0">
                <a:solidFill>
                  <a:prstClr val="black"/>
                </a:solidFill>
              </a:rPr>
              <a:t>NGMN Paper on 5G End-to-End Architecture Framework </a:t>
            </a:r>
            <a:r>
              <a:rPr lang="en-GB" sz="1050" dirty="0" smtClean="0">
                <a:solidFill>
                  <a:prstClr val="black"/>
                </a:solidFill>
              </a:rPr>
              <a:t>(March 2018)</a:t>
            </a:r>
            <a:r>
              <a:rPr lang="en-US" sz="1050" dirty="0">
                <a:solidFill>
                  <a:prstClr val="black"/>
                </a:solidFill>
              </a:rPr>
              <a:t/>
            </a:r>
            <a:br>
              <a:rPr lang="en-US" sz="1050" dirty="0">
                <a:solidFill>
                  <a:prstClr val="black"/>
                </a:solidFill>
              </a:rPr>
            </a:br>
            <a:endParaRPr lang="en-US" sz="1050" dirty="0">
              <a:solidFill>
                <a:prstClr val="black"/>
              </a:solidFill>
            </a:endParaRPr>
          </a:p>
        </p:txBody>
      </p:sp>
      <p:sp>
        <p:nvSpPr>
          <p:cNvPr id="50" name="Pfeil nach rechts 49"/>
          <p:cNvSpPr/>
          <p:nvPr/>
        </p:nvSpPr>
        <p:spPr>
          <a:xfrm>
            <a:off x="273736" y="6208740"/>
            <a:ext cx="617805" cy="557821"/>
          </a:xfrm>
          <a:prstGeom prst="rightArrow">
            <a:avLst/>
          </a:prstGeom>
          <a:solidFill>
            <a:srgbClr val="468329"/>
          </a:solidFill>
          <a:ln>
            <a:solidFill>
              <a:srgbClr val="468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55" name="Titel 1"/>
          <p:cNvSpPr txBox="1">
            <a:spLocks/>
          </p:cNvSpPr>
          <p:nvPr/>
        </p:nvSpPr>
        <p:spPr bwMode="auto">
          <a:xfrm>
            <a:off x="963980" y="6157953"/>
            <a:ext cx="7666756" cy="681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a:lstStyle>
          <a:p>
            <a:pPr>
              <a:lnSpc>
                <a:spcPts val="1900"/>
              </a:lnSpc>
            </a:pPr>
            <a:r>
              <a:rPr lang="en-GB" sz="1800" dirty="0" smtClean="0"/>
              <a:t>Guidance Given to International SDOs and other Organisations </a:t>
            </a:r>
            <a:r>
              <a:rPr lang="en-GB" sz="1800" dirty="0"/>
              <a:t>via </a:t>
            </a:r>
            <a:r>
              <a:rPr lang="en-GB" sz="1800" dirty="0" smtClean="0"/>
              <a:t>Liaisons, White Papers etc.</a:t>
            </a:r>
            <a:endParaRPr lang="en-GB" sz="1800" dirty="0"/>
          </a:p>
        </p:txBody>
      </p:sp>
      <p:sp>
        <p:nvSpPr>
          <p:cNvPr id="52" name="Rectangle 15"/>
          <p:cNvSpPr>
            <a:spLocks noChangeArrowheads="1"/>
          </p:cNvSpPr>
          <p:nvPr/>
        </p:nvSpPr>
        <p:spPr bwMode="auto">
          <a:xfrm>
            <a:off x="4434620" y="2230776"/>
            <a:ext cx="2079848" cy="410984"/>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200" b="1" dirty="0" smtClean="0">
                <a:solidFill>
                  <a:prstClr val="white"/>
                </a:solidFill>
              </a:rPr>
              <a:t>RAN Functional Split &amp; X-Haul</a:t>
            </a:r>
            <a:endParaRPr lang="en-GB" sz="1200" b="1" dirty="0">
              <a:solidFill>
                <a:prstClr val="white"/>
              </a:solidFill>
            </a:endParaRPr>
          </a:p>
        </p:txBody>
      </p:sp>
      <p:sp>
        <p:nvSpPr>
          <p:cNvPr id="53" name="Rechteck 52"/>
          <p:cNvSpPr/>
          <p:nvPr/>
        </p:nvSpPr>
        <p:spPr>
          <a:xfrm>
            <a:off x="6698895" y="2710188"/>
            <a:ext cx="2079849" cy="69030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GB" sz="1000" dirty="0">
                <a:solidFill>
                  <a:prstClr val="black"/>
                </a:solidFill>
              </a:rPr>
              <a:t>NGMN White Paper on Service-based Architecture in </a:t>
            </a:r>
            <a:r>
              <a:rPr lang="en-GB" sz="1000" dirty="0" smtClean="0">
                <a:solidFill>
                  <a:prstClr val="black"/>
                </a:solidFill>
              </a:rPr>
              <a:t>5G</a:t>
            </a:r>
            <a:br>
              <a:rPr lang="en-GB" sz="1000" dirty="0" smtClean="0">
                <a:solidFill>
                  <a:prstClr val="black"/>
                </a:solidFill>
              </a:rPr>
            </a:br>
            <a:r>
              <a:rPr lang="en-US" sz="1000" dirty="0" smtClean="0">
                <a:solidFill>
                  <a:prstClr val="black"/>
                </a:solidFill>
              </a:rPr>
              <a:t>(January 2018)</a:t>
            </a:r>
            <a:endParaRPr lang="en-US" sz="1000" dirty="0">
              <a:solidFill>
                <a:prstClr val="black"/>
              </a:solidFill>
            </a:endParaRPr>
          </a:p>
        </p:txBody>
      </p:sp>
      <p:sp>
        <p:nvSpPr>
          <p:cNvPr id="54" name="Rectangle 15"/>
          <p:cNvSpPr>
            <a:spLocks noChangeArrowheads="1"/>
          </p:cNvSpPr>
          <p:nvPr/>
        </p:nvSpPr>
        <p:spPr bwMode="auto">
          <a:xfrm>
            <a:off x="6698869" y="2230777"/>
            <a:ext cx="2079848" cy="410984"/>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200" b="1" dirty="0" smtClean="0">
                <a:solidFill>
                  <a:prstClr val="white"/>
                </a:solidFill>
              </a:rPr>
              <a:t>Service Based Architecture</a:t>
            </a:r>
            <a:endParaRPr lang="en-GB" sz="1200" b="1" dirty="0">
              <a:solidFill>
                <a:prstClr val="white"/>
              </a:solidFill>
            </a:endParaRPr>
          </a:p>
        </p:txBody>
      </p:sp>
      <p:sp>
        <p:nvSpPr>
          <p:cNvPr id="16" name="Rechteck 15"/>
          <p:cNvSpPr/>
          <p:nvPr/>
        </p:nvSpPr>
        <p:spPr>
          <a:xfrm>
            <a:off x="2195737" y="3400494"/>
            <a:ext cx="2079849" cy="86107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en-US" sz="1000" dirty="0">
                <a:solidFill>
                  <a:prstClr val="black"/>
                </a:solidFill>
              </a:rPr>
              <a:t>3GPP TSG SA, TSG RAN, </a:t>
            </a:r>
            <a:r>
              <a:rPr lang="en-US" sz="1000" dirty="0" smtClean="0">
                <a:solidFill>
                  <a:prstClr val="black"/>
                </a:solidFill>
              </a:rPr>
              <a:t>TSG </a:t>
            </a:r>
            <a:r>
              <a:rPr lang="en-US" sz="1000" dirty="0">
                <a:solidFill>
                  <a:prstClr val="black"/>
                </a:solidFill>
              </a:rPr>
              <a:t>SA WG1, </a:t>
            </a:r>
            <a:r>
              <a:rPr lang="en-US" sz="1000" dirty="0" smtClean="0">
                <a:solidFill>
                  <a:prstClr val="black"/>
                </a:solidFill>
              </a:rPr>
              <a:t>TSG </a:t>
            </a:r>
            <a:r>
              <a:rPr lang="en-US" sz="1000" dirty="0">
                <a:solidFill>
                  <a:prstClr val="black"/>
                </a:solidFill>
              </a:rPr>
              <a:t>SA </a:t>
            </a:r>
            <a:r>
              <a:rPr lang="en-US" sz="1000" dirty="0" smtClean="0">
                <a:solidFill>
                  <a:prstClr val="black"/>
                </a:solidFill>
              </a:rPr>
              <a:t>WG2, TSG </a:t>
            </a:r>
            <a:r>
              <a:rPr lang="en-US" sz="1000" dirty="0">
                <a:solidFill>
                  <a:prstClr val="black"/>
                </a:solidFill>
              </a:rPr>
              <a:t>SA WG3, TSG SA WG3-LI, 3GPP TG SA </a:t>
            </a:r>
            <a:r>
              <a:rPr lang="en-US" sz="1000" dirty="0" smtClean="0">
                <a:solidFill>
                  <a:prstClr val="black"/>
                </a:solidFill>
              </a:rPr>
              <a:t>WG5</a:t>
            </a:r>
            <a:endParaRPr lang="en-US" sz="1000" dirty="0">
              <a:solidFill>
                <a:prstClr val="black"/>
              </a:solidFill>
            </a:endParaRPr>
          </a:p>
        </p:txBody>
      </p:sp>
      <p:sp>
        <p:nvSpPr>
          <p:cNvPr id="17" name="Rechteck 16"/>
          <p:cNvSpPr/>
          <p:nvPr/>
        </p:nvSpPr>
        <p:spPr>
          <a:xfrm>
            <a:off x="4434619" y="3400494"/>
            <a:ext cx="2079849" cy="86107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US" sz="1000" dirty="0">
                <a:solidFill>
                  <a:prstClr val="black"/>
                </a:solidFill>
              </a:rPr>
              <a:t>3GPP </a:t>
            </a:r>
            <a:r>
              <a:rPr lang="en-US" sz="1000" dirty="0" smtClean="0">
                <a:solidFill>
                  <a:prstClr val="black"/>
                </a:solidFill>
              </a:rPr>
              <a:t>RAN3</a:t>
            </a:r>
          </a:p>
          <a:p>
            <a:pPr marL="180975" indent="-180975">
              <a:lnSpc>
                <a:spcPts val="1100"/>
              </a:lnSpc>
              <a:spcBef>
                <a:spcPts val="300"/>
              </a:spcBef>
              <a:spcAft>
                <a:spcPts val="300"/>
              </a:spcAft>
              <a:buClr>
                <a:srgbClr val="468329"/>
              </a:buClr>
              <a:buFont typeface="Wingdings" panose="05000000000000000000" pitchFamily="2" charset="2"/>
              <a:buChar char="§"/>
            </a:pPr>
            <a:r>
              <a:rPr lang="en-US" sz="1000" dirty="0" smtClean="0">
                <a:solidFill>
                  <a:prstClr val="black"/>
                </a:solidFill>
              </a:rPr>
              <a:t>3GPP </a:t>
            </a:r>
            <a:r>
              <a:rPr lang="en-US" sz="1000" dirty="0">
                <a:solidFill>
                  <a:prstClr val="black"/>
                </a:solidFill>
              </a:rPr>
              <a:t>SA5</a:t>
            </a:r>
            <a:endParaRPr lang="en-US" sz="1000" dirty="0" smtClean="0">
              <a:solidFill>
                <a:prstClr val="black"/>
              </a:solidFill>
            </a:endParaRPr>
          </a:p>
        </p:txBody>
      </p:sp>
      <p:sp>
        <p:nvSpPr>
          <p:cNvPr id="18" name="Rechteck 17"/>
          <p:cNvSpPr/>
          <p:nvPr/>
        </p:nvSpPr>
        <p:spPr>
          <a:xfrm>
            <a:off x="6700726" y="3400495"/>
            <a:ext cx="2079849" cy="86107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US" sz="1000" dirty="0" smtClean="0">
                <a:solidFill>
                  <a:prstClr val="black"/>
                </a:solidFill>
              </a:rPr>
              <a:t>TO: 3GPP </a:t>
            </a:r>
            <a:r>
              <a:rPr lang="en-US" sz="1000" dirty="0">
                <a:solidFill>
                  <a:prstClr val="black"/>
                </a:solidFill>
              </a:rPr>
              <a:t>SA2, 3GPP </a:t>
            </a:r>
            <a:r>
              <a:rPr lang="en-US" sz="1000" dirty="0" smtClean="0">
                <a:solidFill>
                  <a:prstClr val="black"/>
                </a:solidFill>
              </a:rPr>
              <a:t>SA5</a:t>
            </a:r>
            <a:endParaRPr lang="en-US" sz="1000" dirty="0">
              <a:solidFill>
                <a:prstClr val="black"/>
              </a:solidFill>
            </a:endParaRPr>
          </a:p>
          <a:p>
            <a:pPr marL="180975" indent="-180975">
              <a:lnSpc>
                <a:spcPts val="1100"/>
              </a:lnSpc>
              <a:spcBef>
                <a:spcPts val="300"/>
              </a:spcBef>
              <a:spcAft>
                <a:spcPts val="300"/>
              </a:spcAft>
              <a:buClr>
                <a:srgbClr val="468329"/>
              </a:buClr>
              <a:buFont typeface="Wingdings" panose="05000000000000000000" pitchFamily="2" charset="2"/>
              <a:buChar char="§"/>
            </a:pPr>
            <a:r>
              <a:rPr lang="en-US" sz="1000" dirty="0">
                <a:solidFill>
                  <a:prstClr val="black"/>
                </a:solidFill>
              </a:rPr>
              <a:t>CC: 3GPP SA, 3GPP SA3, 3GPP CT, 3GPP CT4</a:t>
            </a:r>
          </a:p>
        </p:txBody>
      </p:sp>
      <p:sp>
        <p:nvSpPr>
          <p:cNvPr id="19" name="Rechteck 18"/>
          <p:cNvSpPr/>
          <p:nvPr/>
        </p:nvSpPr>
        <p:spPr>
          <a:xfrm>
            <a:off x="2195736" y="4261569"/>
            <a:ext cx="2079849" cy="183172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en-GB" sz="1000" dirty="0" smtClean="0">
                <a:solidFill>
                  <a:prstClr val="black"/>
                </a:solidFill>
              </a:rPr>
              <a:t>Publication of second </a:t>
            </a:r>
            <a:r>
              <a:rPr lang="en-GB" sz="1000" dirty="0">
                <a:solidFill>
                  <a:prstClr val="black"/>
                </a:solidFill>
              </a:rPr>
              <a:t>version of the NGMN 5G End-to-End Architecture </a:t>
            </a:r>
            <a:r>
              <a:rPr lang="en-GB" sz="1000" dirty="0" smtClean="0">
                <a:solidFill>
                  <a:prstClr val="black"/>
                </a:solidFill>
              </a:rPr>
              <a:t>Framework</a:t>
            </a:r>
            <a:endParaRPr lang="en-GB" sz="1000" dirty="0">
              <a:solidFill>
                <a:prstClr val="black"/>
              </a:solidFill>
            </a:endParaRPr>
          </a:p>
          <a:p>
            <a:pPr marL="180975" indent="-180975">
              <a:lnSpc>
                <a:spcPts val="1300"/>
              </a:lnSpc>
              <a:spcBef>
                <a:spcPts val="300"/>
              </a:spcBef>
              <a:spcAft>
                <a:spcPts val="300"/>
              </a:spcAft>
              <a:buClr>
                <a:srgbClr val="468329"/>
              </a:buClr>
              <a:buFont typeface="Wingdings" panose="05000000000000000000" pitchFamily="2" charset="2"/>
              <a:buChar char="§"/>
            </a:pPr>
            <a:r>
              <a:rPr lang="en-GB" sz="1000" dirty="0" smtClean="0">
                <a:solidFill>
                  <a:prstClr val="black"/>
                </a:solidFill>
              </a:rPr>
              <a:t>Further developed Security </a:t>
            </a:r>
            <a:r>
              <a:rPr lang="en-GB" sz="1000" dirty="0">
                <a:solidFill>
                  <a:prstClr val="black"/>
                </a:solidFill>
              </a:rPr>
              <a:t>and Identity Management </a:t>
            </a:r>
            <a:r>
              <a:rPr lang="en-GB" sz="1000" dirty="0" smtClean="0">
                <a:solidFill>
                  <a:prstClr val="black"/>
                </a:solidFill>
              </a:rPr>
              <a:t>sections</a:t>
            </a:r>
            <a:endParaRPr lang="en-US" sz="1000" dirty="0">
              <a:solidFill>
                <a:prstClr val="black"/>
              </a:solidFill>
            </a:endParaRPr>
          </a:p>
        </p:txBody>
      </p:sp>
      <p:sp>
        <p:nvSpPr>
          <p:cNvPr id="20" name="Rechteck 19"/>
          <p:cNvSpPr/>
          <p:nvPr/>
        </p:nvSpPr>
        <p:spPr>
          <a:xfrm>
            <a:off x="4434646" y="4261569"/>
            <a:ext cx="2079849" cy="183172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GB" sz="1000" dirty="0" smtClean="0">
                <a:solidFill>
                  <a:prstClr val="black"/>
                </a:solidFill>
              </a:rPr>
              <a:t>Publication </a:t>
            </a:r>
            <a:r>
              <a:rPr lang="en-GB" sz="1000" dirty="0">
                <a:solidFill>
                  <a:prstClr val="black"/>
                </a:solidFill>
              </a:rPr>
              <a:t>of first deliverable from the “RAN functional split and x-haul” work </a:t>
            </a:r>
            <a:r>
              <a:rPr lang="en-GB" sz="1000" dirty="0" smtClean="0">
                <a:solidFill>
                  <a:prstClr val="black"/>
                </a:solidFill>
              </a:rPr>
              <a:t>item, providing </a:t>
            </a:r>
            <a:r>
              <a:rPr lang="en-GB" sz="1000" dirty="0">
                <a:solidFill>
                  <a:prstClr val="black"/>
                </a:solidFill>
              </a:rPr>
              <a:t>an overview of the various RAN functional split options and an overview of the related industry activities</a:t>
            </a:r>
          </a:p>
        </p:txBody>
      </p:sp>
      <p:sp>
        <p:nvSpPr>
          <p:cNvPr id="21" name="Rechteck 20"/>
          <p:cNvSpPr/>
          <p:nvPr/>
        </p:nvSpPr>
        <p:spPr>
          <a:xfrm>
            <a:off x="6700726" y="4261566"/>
            <a:ext cx="2077991" cy="183172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en-GB" sz="1000" dirty="0" smtClean="0">
                <a:solidFill>
                  <a:prstClr val="black"/>
                </a:solidFill>
              </a:rPr>
              <a:t>Document describing </a:t>
            </a:r>
            <a:r>
              <a:rPr lang="en-GB" sz="1000" dirty="0">
                <a:solidFill>
                  <a:prstClr val="black"/>
                </a:solidFill>
              </a:rPr>
              <a:t>a service framework including service registration, service authorization, and service </a:t>
            </a:r>
            <a:r>
              <a:rPr lang="en-GB" sz="1000" dirty="0" smtClean="0">
                <a:solidFill>
                  <a:prstClr val="black"/>
                </a:solidFill>
              </a:rPr>
              <a:t>discovery.</a:t>
            </a:r>
            <a:endParaRPr lang="en-GB" sz="1000" dirty="0">
              <a:solidFill>
                <a:prstClr val="black"/>
              </a:solidFill>
            </a:endParaRPr>
          </a:p>
        </p:txBody>
      </p:sp>
      <p:sp>
        <p:nvSpPr>
          <p:cNvPr id="3" name="Textfeld 2"/>
          <p:cNvSpPr txBox="1"/>
          <p:nvPr/>
        </p:nvSpPr>
        <p:spPr>
          <a:xfrm>
            <a:off x="307975" y="3466150"/>
            <a:ext cx="1207382" cy="259045"/>
          </a:xfrm>
          <a:prstGeom prst="rect">
            <a:avLst/>
          </a:prstGeom>
          <a:noFill/>
        </p:spPr>
        <p:txBody>
          <a:bodyPr wrap="none" rtlCol="0">
            <a:spAutoFit/>
          </a:bodyPr>
          <a:lstStyle/>
          <a:p>
            <a:pPr>
              <a:lnSpc>
                <a:spcPts val="1300"/>
              </a:lnSpc>
              <a:spcBef>
                <a:spcPts val="300"/>
              </a:spcBef>
              <a:spcAft>
                <a:spcPts val="300"/>
              </a:spcAft>
              <a:buClr>
                <a:srgbClr val="468329"/>
              </a:buClr>
            </a:pPr>
            <a:r>
              <a:rPr lang="en-US" sz="1400" b="1" dirty="0" smtClean="0">
                <a:solidFill>
                  <a:prstClr val="black"/>
                </a:solidFill>
              </a:rPr>
              <a:t>Recipient(s)</a:t>
            </a:r>
            <a:endParaRPr lang="en-US" sz="1400" b="1" dirty="0">
              <a:solidFill>
                <a:prstClr val="black"/>
              </a:solidFill>
            </a:endParaRPr>
          </a:p>
        </p:txBody>
      </p:sp>
      <p:sp>
        <p:nvSpPr>
          <p:cNvPr id="25" name="Textfeld 24"/>
          <p:cNvSpPr txBox="1"/>
          <p:nvPr/>
        </p:nvSpPr>
        <p:spPr>
          <a:xfrm>
            <a:off x="307975" y="4322083"/>
            <a:ext cx="647421" cy="259045"/>
          </a:xfrm>
          <a:prstGeom prst="rect">
            <a:avLst/>
          </a:prstGeom>
          <a:noFill/>
        </p:spPr>
        <p:txBody>
          <a:bodyPr wrap="none" rtlCol="0">
            <a:spAutoFit/>
          </a:bodyPr>
          <a:lstStyle/>
          <a:p>
            <a:pPr>
              <a:lnSpc>
                <a:spcPts val="1300"/>
              </a:lnSpc>
              <a:spcBef>
                <a:spcPts val="300"/>
              </a:spcBef>
              <a:spcAft>
                <a:spcPts val="300"/>
              </a:spcAft>
              <a:buClr>
                <a:srgbClr val="468329"/>
              </a:buClr>
            </a:pPr>
            <a:r>
              <a:rPr lang="en-US" sz="1400" b="1" dirty="0" smtClean="0">
                <a:solidFill>
                  <a:prstClr val="black"/>
                </a:solidFill>
              </a:rPr>
              <a:t>Topic</a:t>
            </a:r>
            <a:endParaRPr lang="en-US" sz="1400" b="1" dirty="0">
              <a:solidFill>
                <a:prstClr val="black"/>
              </a:solidFill>
            </a:endParaRPr>
          </a:p>
        </p:txBody>
      </p:sp>
      <p:sp>
        <p:nvSpPr>
          <p:cNvPr id="26" name="Textfeld 25"/>
          <p:cNvSpPr txBox="1"/>
          <p:nvPr/>
        </p:nvSpPr>
        <p:spPr>
          <a:xfrm>
            <a:off x="307975" y="2306746"/>
            <a:ext cx="1390124" cy="259045"/>
          </a:xfrm>
          <a:prstGeom prst="rect">
            <a:avLst/>
          </a:prstGeom>
          <a:noFill/>
        </p:spPr>
        <p:txBody>
          <a:bodyPr wrap="none" rtlCol="0">
            <a:spAutoFit/>
          </a:bodyPr>
          <a:lstStyle/>
          <a:p>
            <a:pPr>
              <a:lnSpc>
                <a:spcPts val="1300"/>
              </a:lnSpc>
              <a:spcBef>
                <a:spcPts val="300"/>
              </a:spcBef>
              <a:spcAft>
                <a:spcPts val="300"/>
              </a:spcAft>
              <a:buClr>
                <a:srgbClr val="468329"/>
              </a:buClr>
            </a:pPr>
            <a:r>
              <a:rPr lang="en-US" sz="1400" b="1" dirty="0">
                <a:solidFill>
                  <a:prstClr val="black"/>
                </a:solidFill>
              </a:rPr>
              <a:t>NGMN </a:t>
            </a:r>
            <a:r>
              <a:rPr lang="en-US" sz="1400" b="1" dirty="0" smtClean="0">
                <a:solidFill>
                  <a:prstClr val="black"/>
                </a:solidFill>
              </a:rPr>
              <a:t>Project</a:t>
            </a:r>
            <a:endParaRPr lang="en-US" sz="1400" b="1" dirty="0">
              <a:solidFill>
                <a:prstClr val="black"/>
              </a:solidFill>
            </a:endParaRPr>
          </a:p>
        </p:txBody>
      </p:sp>
      <p:sp>
        <p:nvSpPr>
          <p:cNvPr id="27" name="Textfeld 26"/>
          <p:cNvSpPr txBox="1"/>
          <p:nvPr/>
        </p:nvSpPr>
        <p:spPr>
          <a:xfrm>
            <a:off x="307975" y="2796294"/>
            <a:ext cx="827406" cy="259045"/>
          </a:xfrm>
          <a:prstGeom prst="rect">
            <a:avLst/>
          </a:prstGeom>
          <a:noFill/>
        </p:spPr>
        <p:txBody>
          <a:bodyPr wrap="none" rtlCol="0">
            <a:spAutoFit/>
          </a:bodyPr>
          <a:lstStyle/>
          <a:p>
            <a:pPr>
              <a:lnSpc>
                <a:spcPts val="1300"/>
              </a:lnSpc>
              <a:spcBef>
                <a:spcPts val="300"/>
              </a:spcBef>
              <a:spcAft>
                <a:spcPts val="300"/>
              </a:spcAft>
              <a:buClr>
                <a:srgbClr val="468329"/>
              </a:buClr>
            </a:pPr>
            <a:r>
              <a:rPr lang="en-US" sz="1400" b="1" dirty="0" smtClean="0">
                <a:solidFill>
                  <a:prstClr val="black"/>
                </a:solidFill>
              </a:rPr>
              <a:t>LS Title</a:t>
            </a:r>
            <a:endParaRPr lang="en-US" sz="1400" b="1" dirty="0">
              <a:solidFill>
                <a:prstClr val="black"/>
              </a:solidFill>
            </a:endParaRPr>
          </a:p>
        </p:txBody>
      </p:sp>
    </p:spTree>
    <p:extLst>
      <p:ext uri="{BB962C8B-B14F-4D97-AF65-F5344CB8AC3E}">
        <p14:creationId xmlns:p14="http://schemas.microsoft.com/office/powerpoint/2010/main" val="12918945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rotWithShape="1">
          <a:blip r:embed="rId2" cstate="print">
            <a:extLst>
              <a:ext uri="{28A0092B-C50C-407E-A947-70E740481C1C}">
                <a14:useLocalDpi xmlns:a14="http://schemas.microsoft.com/office/drawing/2010/main" val="0"/>
              </a:ext>
            </a:extLst>
          </a:blip>
          <a:srcRect l="14371" r="28508"/>
          <a:stretch/>
        </p:blipFill>
        <p:spPr>
          <a:xfrm>
            <a:off x="-36512" y="1582736"/>
            <a:ext cx="9217024" cy="5275264"/>
          </a:xfrm>
          <a:prstGeom prst="rect">
            <a:avLst/>
          </a:prstGeom>
        </p:spPr>
      </p:pic>
      <p:sp>
        <p:nvSpPr>
          <p:cNvPr id="2" name="Title 1"/>
          <p:cNvSpPr>
            <a:spLocks noGrp="1"/>
          </p:cNvSpPr>
          <p:nvPr>
            <p:ph type="title"/>
          </p:nvPr>
        </p:nvSpPr>
        <p:spPr/>
        <p:txBody>
          <a:bodyPr/>
          <a:lstStyle/>
          <a:p>
            <a:r>
              <a:rPr lang="en-GB" sz="2000" dirty="0"/>
              <a:t>NGMN Industry Conference &amp; Exhibition 2018</a:t>
            </a:r>
          </a:p>
        </p:txBody>
      </p:sp>
      <p:sp>
        <p:nvSpPr>
          <p:cNvPr id="3" name="Textplatzhalter 2"/>
          <p:cNvSpPr>
            <a:spLocks noGrp="1"/>
          </p:cNvSpPr>
          <p:nvPr>
            <p:ph type="body" sz="quarter" idx="15"/>
          </p:nvPr>
        </p:nvSpPr>
        <p:spPr/>
        <p:txBody>
          <a:bodyPr/>
          <a:lstStyle/>
          <a:p>
            <a:r>
              <a:rPr lang="en-GB" dirty="0"/>
              <a:t>Kindly supported by TELUS</a:t>
            </a:r>
          </a:p>
          <a:p>
            <a:endParaRPr lang="en-GB" dirty="0"/>
          </a:p>
        </p:txBody>
      </p:sp>
      <p:sp>
        <p:nvSpPr>
          <p:cNvPr id="4" name="AutoShape 2" descr="data:image/jpeg;base64,/9j/4AAQSkZJRgABAQAAAQABAAD/2wCEAAkGBxAPEAwMDQ8QDhAPEAwQFRAQDA8QEhIQFhEWGBUVFBgYHCghGRopHBQWIjEhJSktLi4uFx8zODMsNyguLisBCgoKDg0NGxAQGjYlHyQ3NC0sLDYsLDI1KzQ3LCwtNTAsNDcvNzg4LDcsNjAuLDIuNDYtNy01KzQsLC0sLSsuLP/AABEIAOEA4QMBIgACEQEDEQH/xAAcAAEBAAMAAwEAAAAAAAAAAAAAAQUGBwIDBAj/xABOEAABBAECAwMECg8FCAMAAAABAAIDBBEFEhMhMQZBUQciYXEUFyMyNYGRlNHTCBVSVFVWcnN0k6Gys7TSMzRikrEkJjZDdYKEpBglQv/EABkBAQADAQEAAAAAAAAAAAAAAAABAgUDBP/EACkRAQACAQIEAwkAAAAAAAAAAAABAhEDIQQSMUEFE2EVIlFxgZGx0eH/2gAMAwEAAhEDEQA/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yQ+DaX6cz+BKg13/AOQE/wCDofnL/wClPb/n/B0Pzl/9K4uvpjqSOAc1jiD3gItWlrTisZdf9v8An/B0Pzl/9Ke3/P8Ag6H5y/8ApXNNM0ZsjC6Qua4OcCPUvLUtGjiifI0uJGOuPEBU54zhoeyuJ8nzse7jPV+oewPaJ2qUK+oviEJlMw4bXFwGyRzOpH+HKnb7tYzSKb7r4zM7c2NkYdt3Pd4nBwMAnp3LC+Q34DoflXP5iRYv7Ij4Kh/S4f3Hq7NY9vlS1ogOb2csuBAIIhuEEHoQeEvlf5ZNSbM2o7Q3iw8bmwH2QJnDBOQwx7iMAnp3Fdg0f+71fzMH7gXKda/400v9GP8AL2EHl7aGt/i3Z/U3Pqls/Y3yiMv0bt+eB1Z1EyCaIO3+9bu80kD1YPQrd39HeorhPYD4K7Yfl2f3HIMlU8r2qWG8aroE00LiQ18YsytOORG5sWCQvd7aGt/i3a/UXPqln/IT8CVPzlv+M5dBQcak8sV6s6J2paJNVge8NMjxPGfTs3xgOIGTjPctg8onlDn0u1Tp1aQuusxb2gPfvLt5aGta1pJ6ftWG+yR/uFD9LP8ABesZ5Yb0lbWOz9mGE2JIoWPZC3dmRwlOGjAJ+RBkfbP1v8W7P6i59Untoa3+Ldr9Rc+qT209Z/Fyz/ktfVJ7ams/i5Z/yWvqkGx+T7ygv1R96tZpupWagDnRuc45BzyIc0FrgR0I718ugeUiS1p2sam6qxjtPc8CMSuIkw3PM45dVrPkftvs6p2htTx+xppIw51dwfuYS45zkD9vPmsX2I/4f7W/nJv4YQdh7B9oHanp9XUXxiF03HzG1xcBsmezqevvM/Gs+tG8iXwFpv8A5v8ANzLekGI7W6uaNK5fawSGvE6QMLi0OwRyJHRcvpeVvVp2Nmr6BNPE/dtkibakY7BIOHNjIOCCPiK33ypfA2rfoz/9QuV+T/t1qlPTqlWpostyGP2RtnbxsP3TyOOMMI5FxHXuQZ72z9b/ABbtfqLn1S2zsD2qvag602/pkunCJsRY6SOdokLi7IG9o6YHTxWre2brf4uz/wDsfVrauwXam9qD7Lb+myaeImxFhfxPdC4uyBuaOmB8qDYaE9lz3NniYxgbkSNkJJdhpxs7urhnJ96skoAqgIoiAuUfZG/B1HPT2dH8nAlXWFzLy7SsZW0d82OG3Varn5buGwMkLsjvGM8kH5/pOrt3h5BHLG5pPr7lk6WowNYG8QDBdyw7pk47luNXW6jd7rV6rP7s0sYIIXRbeMwsDmCuHDABy7fyx0Kr+0VMNL5bFZz25cxrTHZHEEMoBwarC3Diznk58FSaZafD+KX0JiaVj7f1p9PUoW8TMgGZJCOTumfUvXq2owvhexkgc47eWHeI9C2fSO1sD5aTb0kD4PYtczNdThx7Kbba4k4Z12A+jCxtvtPXuV79WUOgLmRGKSZ9eUB4tRE7BFWY4Hh7+e7pkYOeUeXGcu1vG9e2hOjyxiYx3/btXkN+A6H5Vz+YkWK+yHH/ANVF+lw/uPWY8ijA3RabWuDw2S6A4Zw4CzJzGVu0u3HnYx/ix1+NdGM+fR/7vV/MwfuBcq1of76aWe72Mf5awuuh46cvVkdFAWk5G0kd/LIQeb+h9RXEPJnUkm07tZBE0ukklsta0dS4sdgD0rtrZGnIBBI8CCvHcxvLLWnwyAicOCeT/wAqMOk0ItOsUrT5InzlxaGNGXPLsYdzB5rZPb5p/eFv5YvpXV3NZ74hvrIb/qrsZ9y35AiH548o/bpvaCKnQo0rLZRY3gODXbssLcDafF3es75YtRFLWdAuPY6RtaJkjms6kNlOQM967Qwsz5uzPo25Xm9rergD6SAg5L7fNT7wufLF9Kvt81PvC38sX0rrAjYejWn4gmxnTa3PhgIOPeSOV9vUe0GrNgkir2G+aZG484knbnoTjwWF7ED/AHf7W8v+ZN/DC76GgchgdeSgY3mMD0jA/ag4J2A8rNfTNOqadLTsyvh4+Xs2Bp3zPeMZOejwPiWw+3zU+8LfyxfSusljOmGfIEdGwdWtHxBBzXVO1zNZ0HXJ4IJYeGx8WyTBcTtY7I293nLVOwPlRj0zTqmnS0Lcr4OPl7GtDTvne8Yzz6PA+Jd2DGgHkAO/kAFA1h6Bp+IIOVe3jB+DLvyMWz9ie3zNWNtsdWeua7I3njY87duxjH5K27azuDT8QVaG88Y9OMINN7DdrrF+axDPAyJsbA4FokBJ3Y57it2Xg2MDoAPUF5qIdtfUpe/NSvLHwERFLiLkv2R/wbS/TmfwJV1pei1VjlAbLGyUA5AexrwD44KD8SZTK/af2lqfetf5tF9CfaWp961/m0X0IPxZlMr9pfaWp961/m0X0J9pan3rX+bRfQg1HyG/AdD8q5/MSLYe2ulG3SsQs/tGtMkZzj3VnNo+PGPjWYrwMjAZGxsbRnDWNDWjn3AL2FJ3X07zS8WjrDjEesXXFvaMg8OsYapiyQC3h4eT/wB5Hy+hZuShaq6DYmjc82rLm2JnjO8Ne5u7Hhhvh0yV0X2JHsMXDZsOcs2N2nJycjp1Xux3KkU9WlqeJRaa8unEYmPrEdI/Lj9R1RlnRvtJLK+eSSM2G8SR4dF5u8yh3IH33T0+hfR21rOm1W4xkLbBZpwk2OlfHtwR57NvVwzyB5cyupQVI4y50cbGF3UtY1pPrwOa8uAzdxNrd5G3dtG7HhnrhOTZPtOI1ItFc4iY3nfec9dunSHNNZsb+zTHiYzcqzS8nnuE7QWn1dFt1LWq1qpOytOyZ0Vbzww5LSYyBn4wfkWaFKINMYij2E52cNu0nxxjCRU4mbgyNjN3I7WNGR4HHXqVMVl59TiqXrjl35ptG8d8bdPRxKpNXj02lNUlI1bjYDYpXl7gZXYD2Zxjbt7vDxK67d2GaFtrAjMRIa44YZs8w7uPLpn0r74qMTDuZFG0+LY2g/sC972Bww4Bw8CAQla4OM4uOIxiMbzO8569vlHZ8Dtggsew9uQ2XAjIIEm3ljuz0WNnFYQMfXLeOdvDLXZldL4O7z6crYWMDRhoDQO4AAKCJoJcGtDj1dtGT8as8LGatC581UMeWPAnc1w6BwaMZHeO7HpU02yZLE+5pY9kMDXt7g4Pf7097T3HwWV2gkHHMd/gqGjOcDPIZxzwg1t0sLYppZ2Mlna+UyNkkDHgAnG3PQY24wvu1tpeabWsY8ufJhkhOw+4vOD1WUfC1xDnNaSOhLQSF5FoOCRzHTl0QYWN3+wTNySWQWGOB5Frw12Wn1dPkXu0cNDHY4DfNbkwOyenV3Lqsnwxz5DzuvIc/X4qRwtbna1rc/ctA/0QYjQdjXOhbw3kRxu40R5SMJIG/wAH8j68qaNsZI6JvDkJY54mjPnOZv6Sj7rmOfr6LMRxtbna0NycnDQMlVkbW5LWgF3MkADJ9Pig8kVRAREQFhO0usy1TSjr12WZbdgwNa+ya7W4hklLi4Mf3REYx3rNrVO3tB032rd7HmtRQ3HSSxwO2ycM1Z2Ag72n3z29Cg+vTe1VeSq25adHSHGnrubLOzAnje9rmsfyD/eOIx3DoMHH3S67UZwN1qAeyAHRZnj92BIAMfPz+bm9PELTqNS9Xq0IWw2YYBZuuMcLa09uCsdxrxuMm5uckhzgXEZAz1K9vZfRJ2S6K+xA5or0tWY4v2ExSyWYTGOXLJa1/McuvRBtrNbqGSaFtqAyQBzpWCePdEG++Lxnzcd+eix+o9pYhDDYpyQ2mvt06xLJQ9rRLK1p5t7wHZAPoWuN0yydMuaOKksdhrbJ9kAQ8KwePxMteXc3PB6Ob1JzyXmdHlfGZmsuySyX9Hkk9lQ1YXbIZGZc1sQDcNaME9+3llBuTdZqmc0xZgNgZ9wEzDJyGSNuc5xg48DleFTXqc0nAhtV5ZcPPDZYjc/DTh3mg55HkfBahV0uyHw03VpN8esT3jcPD4RrulfICHbt24te2Pbj/wDPhhezS9EniGkOFfa+G7q8snJow2QWNhd6HF0f7EG20dZq2HyRV7MM0kfvmRzMe5ozjJAPTIIz4r5WXJPtlJV3e5NowyhuB/aGeRpOevRo+Rax2Vp3nXqVq5HZDmULsUzpI6scLJ3zQO4cLY+ZZ5jsF2cgDnnK2BnwvN/02t/MyoHaHXp6bmyGmJagdAyScWw2RpkeGZZFs88AuGfOB8Mqax2pbXu6fpzYjK608Me8SBog3MkdHkYO4u4MmBy96Vju0r55btWGSnalpVnRWMwMicJ7IOY9+57SGRkbsc8nHcOeP1XszqDblazHPBMyTVo7T/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BEbG5HTJcg8bGvWTel0+tTjmZBHTllmfeMJa2Z0gG1giduIETj74Z5L6rvaCuG3WwTwS2K0M8roRM1zhsaT5zQcgZwD4ZWMHZ8S6reuTxP2CvpYhkEsjAZGPnLxhrhuxmPqCOfrWvaT2esNjkhnbcdNBFrLYxwqgrOM2/BbI0B7t29pw7OHA56ZIbjpPaarPBx/ZNfMcEU0wbYYRCHMyS/n5rRz5nwPgvtq6xWlxwbEMmWyOGyZjstY7a9wweYBOCe4rn1vR7Vis+OOlLXdBoNuiWOETeNYkbHsZHtcdwaY3HJx/aetZ7Vq0texUmr05JovtfZqBkAjHDkLoywODiMNO0jIzjCDPT9oaUYgMluswWGtdEXWIwJGkja5hJ5g5HP0heVnXakUjoJbUEcrcZjfOxrwDjBLScgecOfpC51qWk6idPZp3BsbBo1aBkcDKp329jmysnfJlzQMNxtIzl3U4WzxdnzNJrrZ49rbkNSFsh5EgVtrsEcxhx+VBtMduNz5IWva6SMRuewOBcxr87C4dwO12PUVhZNfniuQVbFQRwWZJooZ22uI9z2ML/dIgwbGlrXc9x6DPXl8nk84klaS/YGJrcgc7nkYiY2EbfQeG52P8ZXooyzzao6e1StsZDxIKx2xGBjSBxJ3nfnc7bgcuTfWUH1ad2tMs8DHVuHWtTWYK9jjhxkkiDyd0e3zGuEby07jnA6ZX2dn+0JtyahG6tJWFSVsY4rgHyMLNweW48weAJJxgnHRa5pGlWQ/SaD68jI9NtW5nWHFnCki4crYeGQ7cXHityCBja7n0zkLGh2Jj2hiY81vZhrNjnLS8FnAa1+AHA+I6gjPJB9/ZXtO3UTd2RGNleZjGPMgdxo3RteyUADzQQ4EczyIPetgWn9itJuVrWrm0YTFI+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Z"/>
          <p:cNvSpPr>
            <a:spLocks noChangeAspect="1" noChangeArrowheads="1"/>
          </p:cNvSpPr>
          <p:nvPr/>
        </p:nvSpPr>
        <p:spPr bwMode="auto">
          <a:xfrm>
            <a:off x="155575" y="748905"/>
            <a:ext cx="304800" cy="2286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latin typeface="Arial" pitchFamily="34" charset="0"/>
              <a:cs typeface="Arial" pitchFamily="34" charset="0"/>
            </a:endParaRPr>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5215" y="1617449"/>
            <a:ext cx="1010045" cy="1010045"/>
          </a:xfrm>
          <a:prstGeom prst="rect">
            <a:avLst/>
          </a:prstGeom>
        </p:spPr>
      </p:pic>
      <p:sp>
        <p:nvSpPr>
          <p:cNvPr id="11" name="Abgerundetes Rechteck 10"/>
          <p:cNvSpPr/>
          <p:nvPr/>
        </p:nvSpPr>
        <p:spPr>
          <a:xfrm>
            <a:off x="2699792" y="1988840"/>
            <a:ext cx="3508181" cy="561633"/>
          </a:xfrm>
          <a:prstGeom prst="roundRect">
            <a:avLst/>
          </a:prstGeom>
          <a:solidFill>
            <a:srgbClr val="78A8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prstClr val="white"/>
                </a:solidFill>
                <a:latin typeface="DIN-Medium" pitchFamily="34" charset="0"/>
              </a:rPr>
              <a:t>6 – 8 November 2018</a:t>
            </a:r>
          </a:p>
          <a:p>
            <a:pPr algn="ctr"/>
            <a:r>
              <a:rPr lang="en-GB" sz="1400" dirty="0">
                <a:solidFill>
                  <a:prstClr val="white"/>
                </a:solidFill>
                <a:latin typeface="DIN-Medium" pitchFamily="34" charset="0"/>
              </a:rPr>
              <a:t>JW Marriott </a:t>
            </a:r>
            <a:r>
              <a:rPr lang="en-GB" sz="1400" dirty="0" err="1">
                <a:solidFill>
                  <a:prstClr val="white"/>
                </a:solidFill>
                <a:latin typeface="DIN-Medium" pitchFamily="34" charset="0"/>
              </a:rPr>
              <a:t>Parq</a:t>
            </a:r>
            <a:r>
              <a:rPr lang="en-GB" sz="1400" dirty="0">
                <a:solidFill>
                  <a:prstClr val="white"/>
                </a:solidFill>
                <a:latin typeface="DIN-Medium" pitchFamily="34" charset="0"/>
              </a:rPr>
              <a:t>, Vancouver, Canada</a:t>
            </a:r>
          </a:p>
        </p:txBody>
      </p:sp>
      <p:sp>
        <p:nvSpPr>
          <p:cNvPr id="13" name="Rechteck 12"/>
          <p:cNvSpPr/>
          <p:nvPr/>
        </p:nvSpPr>
        <p:spPr>
          <a:xfrm>
            <a:off x="48386" y="2776139"/>
            <a:ext cx="2291366" cy="382121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3449" rtlCol="0" anchor="t"/>
          <a:lstStyle/>
          <a:p>
            <a:endParaRPr lang="en-GB" sz="1050" b="1" dirty="0">
              <a:solidFill>
                <a:prstClr val="black"/>
              </a:solidFill>
              <a:latin typeface="DIN-Medium" pitchFamily="34" charset="0"/>
            </a:endParaRPr>
          </a:p>
          <a:p>
            <a:r>
              <a:rPr lang="en-GB" sz="1050" b="1" dirty="0">
                <a:solidFill>
                  <a:prstClr val="black"/>
                </a:solidFill>
                <a:latin typeface="DIN-Medium" pitchFamily="34" charset="0"/>
              </a:rPr>
              <a:t>Tuesday, 6</a:t>
            </a:r>
            <a:r>
              <a:rPr lang="en-GB" sz="1050" b="1" baseline="30000" dirty="0">
                <a:solidFill>
                  <a:prstClr val="black"/>
                </a:solidFill>
                <a:latin typeface="DIN-Medium" pitchFamily="34" charset="0"/>
              </a:rPr>
              <a:t>th</a:t>
            </a:r>
            <a:r>
              <a:rPr lang="en-GB" sz="1050" b="1" dirty="0">
                <a:solidFill>
                  <a:prstClr val="black"/>
                </a:solidFill>
                <a:latin typeface="DIN-Medium" pitchFamily="34" charset="0"/>
              </a:rPr>
              <a:t> November 2018:</a:t>
            </a:r>
          </a:p>
          <a:p>
            <a:r>
              <a:rPr lang="en-GB" sz="1050" dirty="0">
                <a:solidFill>
                  <a:prstClr val="black"/>
                </a:solidFill>
                <a:latin typeface="DIN-Medium" pitchFamily="34" charset="0"/>
              </a:rPr>
              <a:t>Grand Opening 18:00 – 20:00 h</a:t>
            </a:r>
          </a:p>
          <a:p>
            <a:r>
              <a:rPr lang="en-GB" sz="1050" dirty="0">
                <a:solidFill>
                  <a:prstClr val="black"/>
                </a:solidFill>
                <a:latin typeface="DIN-Medium" pitchFamily="34" charset="0"/>
              </a:rPr>
              <a:t>Exhibition 18:00 – 20:00 h</a:t>
            </a:r>
          </a:p>
          <a:p>
            <a:endParaRPr lang="en-GB" sz="1050" dirty="0">
              <a:solidFill>
                <a:prstClr val="black"/>
              </a:solidFill>
              <a:latin typeface="DIN-Medium" pitchFamily="34" charset="0"/>
            </a:endParaRPr>
          </a:p>
          <a:p>
            <a:r>
              <a:rPr lang="en-GB" sz="1050" b="1" dirty="0">
                <a:solidFill>
                  <a:prstClr val="black"/>
                </a:solidFill>
                <a:latin typeface="DIN-Medium" pitchFamily="34" charset="0"/>
              </a:rPr>
              <a:t>Wednesday, 7</a:t>
            </a:r>
            <a:r>
              <a:rPr lang="en-GB" sz="1050" b="1" baseline="30000" dirty="0">
                <a:solidFill>
                  <a:prstClr val="black"/>
                </a:solidFill>
                <a:latin typeface="DIN-Medium" pitchFamily="34" charset="0"/>
              </a:rPr>
              <a:t>th</a:t>
            </a:r>
            <a:r>
              <a:rPr lang="en-GB" sz="1050" b="1" dirty="0">
                <a:solidFill>
                  <a:prstClr val="black"/>
                </a:solidFill>
                <a:latin typeface="DIN-Medium" pitchFamily="34" charset="0"/>
              </a:rPr>
              <a:t> November 2018:</a:t>
            </a:r>
          </a:p>
          <a:p>
            <a:r>
              <a:rPr lang="en-GB" sz="1050" dirty="0">
                <a:solidFill>
                  <a:prstClr val="black"/>
                </a:solidFill>
                <a:latin typeface="DIN-Medium" pitchFamily="34" charset="0"/>
              </a:rPr>
              <a:t>Conference 14:00 – 19:00 h</a:t>
            </a:r>
          </a:p>
          <a:p>
            <a:r>
              <a:rPr lang="en-GB" sz="1050" dirty="0">
                <a:solidFill>
                  <a:prstClr val="black"/>
                </a:solidFill>
                <a:latin typeface="DIN-Medium" pitchFamily="34" charset="0"/>
              </a:rPr>
              <a:t>Exhibition 10:00 – 22:00 h</a:t>
            </a:r>
          </a:p>
          <a:p>
            <a:r>
              <a:rPr lang="en-GB" sz="1050" dirty="0">
                <a:solidFill>
                  <a:prstClr val="black"/>
                </a:solidFill>
                <a:latin typeface="DIN-Medium" pitchFamily="34" charset="0"/>
              </a:rPr>
              <a:t>Evening Event 19:00 – 22:00 h</a:t>
            </a:r>
          </a:p>
          <a:p>
            <a:endParaRPr lang="en-GB" sz="1050" dirty="0">
              <a:solidFill>
                <a:prstClr val="black"/>
              </a:solidFill>
              <a:latin typeface="DIN-Medium" pitchFamily="34" charset="0"/>
            </a:endParaRPr>
          </a:p>
          <a:p>
            <a:r>
              <a:rPr lang="en-GB" sz="1050" b="1" dirty="0">
                <a:solidFill>
                  <a:prstClr val="black"/>
                </a:solidFill>
                <a:latin typeface="DIN-Medium" pitchFamily="34" charset="0"/>
              </a:rPr>
              <a:t>Thursday, 8</a:t>
            </a:r>
            <a:r>
              <a:rPr lang="en-GB" sz="1050" b="1" baseline="30000" dirty="0">
                <a:solidFill>
                  <a:prstClr val="black"/>
                </a:solidFill>
                <a:latin typeface="DIN-Medium" pitchFamily="34" charset="0"/>
              </a:rPr>
              <a:t>th</a:t>
            </a:r>
            <a:r>
              <a:rPr lang="en-GB" sz="1050" b="1" dirty="0">
                <a:solidFill>
                  <a:prstClr val="black"/>
                </a:solidFill>
                <a:latin typeface="DIN-Medium" pitchFamily="34" charset="0"/>
              </a:rPr>
              <a:t> November 2018:</a:t>
            </a:r>
          </a:p>
          <a:p>
            <a:r>
              <a:rPr lang="en-GB" sz="1050" dirty="0">
                <a:solidFill>
                  <a:prstClr val="black"/>
                </a:solidFill>
                <a:latin typeface="DIN-Medium" pitchFamily="34" charset="0"/>
              </a:rPr>
              <a:t>Conference 09:00 – </a:t>
            </a:r>
            <a:r>
              <a:rPr lang="en-GB" sz="1050" dirty="0" smtClean="0">
                <a:solidFill>
                  <a:prstClr val="black"/>
                </a:solidFill>
                <a:latin typeface="DIN-Medium" pitchFamily="34" charset="0"/>
              </a:rPr>
              <a:t>18:00 </a:t>
            </a:r>
            <a:r>
              <a:rPr lang="en-GB" sz="1050" dirty="0">
                <a:solidFill>
                  <a:prstClr val="black"/>
                </a:solidFill>
                <a:latin typeface="DIN-Medium" pitchFamily="34" charset="0"/>
              </a:rPr>
              <a:t>h</a:t>
            </a:r>
          </a:p>
          <a:p>
            <a:r>
              <a:rPr lang="en-GB" sz="1050" dirty="0">
                <a:solidFill>
                  <a:prstClr val="black"/>
                </a:solidFill>
                <a:latin typeface="DIN-Medium" pitchFamily="34" charset="0"/>
              </a:rPr>
              <a:t>Exhibition 08:00 – 16:00 h</a:t>
            </a:r>
          </a:p>
          <a:p>
            <a:endParaRPr lang="de-DE" sz="1050" dirty="0">
              <a:solidFill>
                <a:prstClr val="black"/>
              </a:solidFill>
              <a:latin typeface="DIN-Medium" pitchFamily="34" charset="0"/>
            </a:endParaRPr>
          </a:p>
        </p:txBody>
      </p:sp>
      <p:pic>
        <p:nvPicPr>
          <p:cNvPr id="8" name="Grafik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418" y="5216371"/>
            <a:ext cx="1181302" cy="1181302"/>
          </a:xfrm>
          <a:prstGeom prst="rect">
            <a:avLst/>
          </a:prstGeom>
        </p:spPr>
      </p:pic>
      <p:sp>
        <p:nvSpPr>
          <p:cNvPr id="12" name="Abgerundetes Rechteck 11"/>
          <p:cNvSpPr/>
          <p:nvPr/>
        </p:nvSpPr>
        <p:spPr>
          <a:xfrm>
            <a:off x="2699859" y="4744494"/>
            <a:ext cx="3508181" cy="561633"/>
          </a:xfrm>
          <a:prstGeom prst="roundRect">
            <a:avLst/>
          </a:prstGeom>
          <a:solidFill>
            <a:srgbClr val="78A8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prstClr val="white"/>
                </a:solidFill>
                <a:latin typeface="DIN-Medium" pitchFamily="34" charset="0"/>
              </a:rPr>
              <a:t>Registration now open at </a:t>
            </a:r>
          </a:p>
          <a:p>
            <a:pPr algn="ctr"/>
            <a:r>
              <a:rPr lang="en-GB" sz="1400" u="sng" dirty="0">
                <a:solidFill>
                  <a:prstClr val="white"/>
                </a:solidFill>
                <a:latin typeface="DIN-Medium" pitchFamily="34" charset="0"/>
              </a:rPr>
              <a:t>https://ice2018.ngmn.org</a:t>
            </a:r>
          </a:p>
        </p:txBody>
      </p:sp>
    </p:spTree>
    <p:extLst>
      <p:ext uri="{BB962C8B-B14F-4D97-AF65-F5344CB8AC3E}">
        <p14:creationId xmlns:p14="http://schemas.microsoft.com/office/powerpoint/2010/main" val="11378679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405"/>
            <a:ext cx="6900863" cy="511175"/>
          </a:xfrm>
        </p:spPr>
        <p:txBody>
          <a:bodyPr/>
          <a:lstStyle/>
          <a:p>
            <a:r>
              <a:rPr lang="en-GB" sz="2000" dirty="0" smtClean="0"/>
              <a:t>Content</a:t>
            </a:r>
            <a:endParaRPr lang="en-GB" sz="2000" dirty="0"/>
          </a:p>
        </p:txBody>
      </p:sp>
      <p:sp>
        <p:nvSpPr>
          <p:cNvPr id="4" name="Text Placeholder 3"/>
          <p:cNvSpPr>
            <a:spLocks noGrp="1"/>
          </p:cNvSpPr>
          <p:nvPr>
            <p:ph type="body" sz="quarter" idx="20"/>
          </p:nvPr>
        </p:nvSpPr>
        <p:spPr>
          <a:xfrm>
            <a:off x="142875" y="1785932"/>
            <a:ext cx="8999538" cy="4643471"/>
          </a:xfrm>
        </p:spPr>
        <p:txBody>
          <a:bodyPr/>
          <a:lstStyle/>
          <a:p>
            <a:pPr>
              <a:spcBef>
                <a:spcPts val="600"/>
              </a:spcBef>
              <a:spcAft>
                <a:spcPts val="600"/>
              </a:spcAft>
            </a:pPr>
            <a:r>
              <a:rPr lang="en-GB" sz="2000" dirty="0" smtClean="0"/>
              <a:t>Update on Partnership and Co-operations</a:t>
            </a:r>
          </a:p>
          <a:p>
            <a:pPr lvl="0">
              <a:spcBef>
                <a:spcPts val="600"/>
              </a:spcBef>
              <a:spcAft>
                <a:spcPts val="600"/>
              </a:spcAft>
            </a:pPr>
            <a:r>
              <a:rPr lang="en-GB" sz="2000" dirty="0" smtClean="0"/>
              <a:t>5G Work Programme - Overview</a:t>
            </a:r>
          </a:p>
          <a:p>
            <a:pPr lvl="0">
              <a:spcBef>
                <a:spcPts val="600"/>
              </a:spcBef>
              <a:spcAft>
                <a:spcPts val="600"/>
              </a:spcAft>
            </a:pPr>
            <a:r>
              <a:rPr lang="en-GB" sz="2000" dirty="0" smtClean="0"/>
              <a:t>5G Work Programme – Most relevant work for 3GPP</a:t>
            </a:r>
          </a:p>
          <a:p>
            <a:pPr>
              <a:spcBef>
                <a:spcPts val="600"/>
              </a:spcBef>
              <a:spcAft>
                <a:spcPts val="600"/>
              </a:spcAft>
            </a:pPr>
            <a:r>
              <a:rPr lang="en-GB" sz="2000" dirty="0" smtClean="0"/>
              <a:t>5G Work Programme </a:t>
            </a:r>
            <a:r>
              <a:rPr lang="en-GB" sz="2000" dirty="0"/>
              <a:t>-</a:t>
            </a:r>
            <a:r>
              <a:rPr lang="en-GB" sz="2000" dirty="0" smtClean="0"/>
              <a:t> Recent Deliverables and Liaisons</a:t>
            </a:r>
          </a:p>
          <a:p>
            <a:pPr>
              <a:spcBef>
                <a:spcPts val="600"/>
              </a:spcBef>
              <a:spcAft>
                <a:spcPts val="600"/>
              </a:spcAft>
            </a:pPr>
            <a:r>
              <a:rPr lang="en-GB" sz="2000" dirty="0" smtClean="0"/>
              <a:t>Industry Conference 2018</a:t>
            </a:r>
          </a:p>
          <a:p>
            <a:pPr marL="0" indent="0">
              <a:spcBef>
                <a:spcPts val="600"/>
              </a:spcBef>
              <a:spcAft>
                <a:spcPts val="600"/>
              </a:spcAft>
              <a:buNone/>
            </a:pPr>
            <a:r>
              <a:rPr lang="en-GB" sz="2000" dirty="0" smtClean="0"/>
              <a:t/>
            </a:r>
            <a:br>
              <a:rPr lang="en-GB" sz="2000" dirty="0" smtClean="0"/>
            </a:br>
            <a:endParaRPr lang="en-GB" sz="2000" dirty="0" smtClean="0"/>
          </a:p>
          <a:p>
            <a:pPr>
              <a:spcBef>
                <a:spcPts val="600"/>
              </a:spcBef>
              <a:spcAft>
                <a:spcPts val="600"/>
              </a:spcAft>
            </a:pPr>
            <a:endParaRPr lang="en-GB" sz="2000" dirty="0" smtClean="0"/>
          </a:p>
        </p:txBody>
      </p:sp>
      <p:sp>
        <p:nvSpPr>
          <p:cNvPr id="5" name="Slide Number Placeholder 4"/>
          <p:cNvSpPr>
            <a:spLocks noGrp="1"/>
          </p:cNvSpPr>
          <p:nvPr>
            <p:ph type="sldNum" sz="quarter" idx="21"/>
          </p:nvPr>
        </p:nvSpPr>
        <p:spPr/>
        <p:txBody>
          <a:bodyPr/>
          <a:lstStyle/>
          <a:p>
            <a:fld id="{8AC058FF-660D-4781-A436-A0B5790C1C58}" type="slidenum">
              <a:rPr lang="en-GB" smtClean="0"/>
              <a:pPr/>
              <a:t>2</a:t>
            </a:fld>
            <a:endParaRPr lang="en-GB"/>
          </a:p>
        </p:txBody>
      </p:sp>
    </p:spTree>
    <p:extLst>
      <p:ext uri="{BB962C8B-B14F-4D97-AF65-F5344CB8AC3E}">
        <p14:creationId xmlns:p14="http://schemas.microsoft.com/office/powerpoint/2010/main" val="32581374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liennummernplatzhalter 14"/>
          <p:cNvSpPr>
            <a:spLocks noGrp="1"/>
          </p:cNvSpPr>
          <p:nvPr>
            <p:ph type="sldNum" sz="quarter" idx="10"/>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468329"/>
              </a:buClr>
              <a:buFont typeface="Wingdings" pitchFamily="2" charset="2"/>
              <a:buChar char="§"/>
              <a:defRPr sz="2800">
                <a:solidFill>
                  <a:schemeClr val="tx1"/>
                </a:solidFill>
                <a:latin typeface="Arial" charset="0"/>
                <a:cs typeface="Arial" charset="0"/>
              </a:defRPr>
            </a:lvl1pPr>
            <a:lvl2pPr marL="742950" indent="-285750" eaLnBrk="0" hangingPunct="0">
              <a:spcBef>
                <a:spcPct val="20000"/>
              </a:spcBef>
              <a:buClr>
                <a:srgbClr val="468329"/>
              </a:buClr>
              <a:buFont typeface="Arial" charset="0"/>
              <a:buChar char="–"/>
              <a:defRPr sz="2600">
                <a:solidFill>
                  <a:schemeClr val="tx1"/>
                </a:solidFill>
                <a:latin typeface="Arial" charset="0"/>
                <a:cs typeface="Arial" charset="0"/>
              </a:defRPr>
            </a:lvl2pPr>
            <a:lvl3pPr marL="1143000" indent="-228600" eaLnBrk="0" hangingPunct="0">
              <a:spcBef>
                <a:spcPct val="20000"/>
              </a:spcBef>
              <a:buClr>
                <a:srgbClr val="468329"/>
              </a:buClr>
              <a:buFont typeface="Wingdings" pitchFamily="2" charset="2"/>
              <a:buChar char=""/>
              <a:defRPr sz="2400">
                <a:solidFill>
                  <a:schemeClr val="tx1"/>
                </a:solidFill>
                <a:latin typeface="Arial"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541E5C3-17C2-4F60-BD76-FB339D89709B}" type="slidenum">
              <a:rPr kumimoji="0" lang="de-CH" altLang="de-DE" sz="1000" b="0" i="0" u="none" strike="noStrike" kern="1200" cap="none" spc="0" normalizeH="0" baseline="0" noProof="0" smtClean="0">
                <a:ln>
                  <a:noFill/>
                </a:ln>
                <a:solidFill>
                  <a:srgbClr val="898989"/>
                </a:solidFill>
                <a:effectLst/>
                <a:uLnTx/>
                <a:uFillTx/>
                <a:latin typeface="DIN 1451 Com Mittelschrift"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de-CH" altLang="de-DE" sz="1000" b="0" i="0" u="none" strike="noStrike" kern="1200" cap="none" spc="0" normalizeH="0" baseline="0" noProof="0" smtClean="0">
              <a:ln>
                <a:noFill/>
              </a:ln>
              <a:solidFill>
                <a:srgbClr val="898989"/>
              </a:solidFill>
              <a:effectLst/>
              <a:uLnTx/>
              <a:uFillTx/>
              <a:latin typeface="DIN 1451 Com Mittelschrift" pitchFamily="34" charset="0"/>
              <a:ea typeface="+mn-ea"/>
              <a:cs typeface="Arial" charset="0"/>
            </a:endParaRPr>
          </a:p>
        </p:txBody>
      </p:sp>
      <p:sp>
        <p:nvSpPr>
          <p:cNvPr id="314" name="Titel 1"/>
          <p:cNvSpPr>
            <a:spLocks noGrp="1"/>
          </p:cNvSpPr>
          <p:nvPr>
            <p:ph type="title"/>
          </p:nvPr>
        </p:nvSpPr>
        <p:spPr>
          <a:xfrm>
            <a:off x="142877" y="560390"/>
            <a:ext cx="6950075" cy="492345"/>
          </a:xfrm>
        </p:spPr>
        <p:txBody>
          <a:bodyPr/>
          <a:lstStyle/>
          <a:p>
            <a:pPr>
              <a:defRPr/>
            </a:pPr>
            <a:r>
              <a:rPr lang="en-GB" sz="2000" dirty="0" smtClean="0"/>
              <a:t>The Global Partnership of the NGMN Alliance</a:t>
            </a:r>
            <a:endParaRPr lang="de-DE" sz="2000" dirty="0"/>
          </a:p>
        </p:txBody>
      </p:sp>
      <p:sp>
        <p:nvSpPr>
          <p:cNvPr id="4100" name="AutoShape 20"/>
          <p:cNvSpPr>
            <a:spLocks noChangeArrowheads="1"/>
          </p:cNvSpPr>
          <p:nvPr>
            <p:custDataLst>
              <p:tags r:id="rId2"/>
            </p:custDataLst>
          </p:nvPr>
        </p:nvSpPr>
        <p:spPr bwMode="gray">
          <a:xfrm>
            <a:off x="576265" y="1697527"/>
            <a:ext cx="7920037" cy="193675"/>
          </a:xfrm>
          <a:prstGeom prst="rect">
            <a:avLst/>
          </a:prstGeom>
          <a:solidFill>
            <a:srgbClr val="468329"/>
          </a:solidFill>
          <a:ln w="12700" algn="ctr">
            <a:solidFill>
              <a:srgbClr val="699419"/>
            </a:solidFill>
            <a:miter lim="800000"/>
            <a:headEnd/>
            <a:tailEnd/>
          </a:ln>
        </p:spPr>
        <p:txBody>
          <a:bodyPr tIns="46800" anchor="ctr"/>
          <a:lstStyle>
            <a:lvl1pPr defTabSz="762000" eaLnBrk="0" hangingPunct="0">
              <a:spcBef>
                <a:spcPct val="20000"/>
              </a:spcBef>
              <a:buClr>
                <a:srgbClr val="468329"/>
              </a:buClr>
              <a:buFont typeface="Wingdings" pitchFamily="2" charset="2"/>
              <a:buChar char="§"/>
              <a:tabLst>
                <a:tab pos="185738" algn="l"/>
              </a:tabLst>
              <a:defRPr sz="2800">
                <a:solidFill>
                  <a:schemeClr val="tx1"/>
                </a:solidFill>
                <a:latin typeface="Arial" charset="0"/>
                <a:cs typeface="Arial" charset="0"/>
              </a:defRPr>
            </a:lvl1pPr>
            <a:lvl2pPr marL="742950" indent="-285750" defTabSz="762000" eaLnBrk="0" hangingPunct="0">
              <a:spcBef>
                <a:spcPct val="20000"/>
              </a:spcBef>
              <a:buClr>
                <a:srgbClr val="468329"/>
              </a:buClr>
              <a:buFont typeface="Arial" charset="0"/>
              <a:buChar char="–"/>
              <a:tabLst>
                <a:tab pos="185738" algn="l"/>
              </a:tabLst>
              <a:defRPr sz="2600">
                <a:solidFill>
                  <a:schemeClr val="tx1"/>
                </a:solidFill>
                <a:latin typeface="Arial" charset="0"/>
                <a:cs typeface="Arial" charset="0"/>
              </a:defRPr>
            </a:lvl2pPr>
            <a:lvl3pPr marL="1143000" indent="-228600" defTabSz="762000" eaLnBrk="0" hangingPunct="0">
              <a:spcBef>
                <a:spcPct val="20000"/>
              </a:spcBef>
              <a:buClr>
                <a:srgbClr val="468329"/>
              </a:buClr>
              <a:buFont typeface="Wingdings" pitchFamily="2" charset="2"/>
              <a:buChar char=""/>
              <a:tabLst>
                <a:tab pos="185738" algn="l"/>
              </a:tabLst>
              <a:defRPr sz="2400">
                <a:solidFill>
                  <a:schemeClr val="tx1"/>
                </a:solidFill>
                <a:latin typeface="Arial" charset="0"/>
                <a:cs typeface="Arial" charset="0"/>
              </a:defRPr>
            </a:lvl3pPr>
            <a:lvl4pPr marL="1600200" indent="-228600" defTabSz="762000" eaLnBrk="0" hangingPunct="0">
              <a:spcBef>
                <a:spcPct val="20000"/>
              </a:spcBef>
              <a:buFont typeface="Arial" charset="0"/>
              <a:buChar char="–"/>
              <a:tabLst>
                <a:tab pos="185738" algn="l"/>
              </a:tabLst>
              <a:defRPr sz="2000">
                <a:solidFill>
                  <a:schemeClr val="tx1"/>
                </a:solidFill>
                <a:latin typeface="Arial" charset="0"/>
                <a:cs typeface="Arial" charset="0"/>
              </a:defRPr>
            </a:lvl4pPr>
            <a:lvl5pPr marL="2057400" indent="-228600" defTabSz="762000" eaLnBrk="0" hangingPunct="0">
              <a:spcBef>
                <a:spcPct val="20000"/>
              </a:spcBef>
              <a:buFont typeface="Arial" charset="0"/>
              <a:buChar char="»"/>
              <a:tabLst>
                <a:tab pos="185738" algn="l"/>
              </a:tabLst>
              <a:defRPr sz="2000">
                <a:solidFill>
                  <a:schemeClr val="tx1"/>
                </a:solidFill>
                <a:latin typeface="Arial" charset="0"/>
                <a:cs typeface="Arial" charset="0"/>
              </a:defRPr>
            </a:lvl5pPr>
            <a:lvl6pPr marL="25146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6pPr>
            <a:lvl7pPr marL="29718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7pPr>
            <a:lvl8pPr marL="34290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8pPr>
            <a:lvl9pPr marL="38862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9pPr>
          </a:lstStyle>
          <a:p>
            <a:pPr marL="0" marR="0" lvl="0" indent="0" algn="l" defTabSz="762000" rtl="0" eaLnBrk="0" fontAlgn="base" latinLnBrk="0" hangingPunct="0">
              <a:lnSpc>
                <a:spcPct val="100000"/>
              </a:lnSpc>
              <a:spcBef>
                <a:spcPct val="0"/>
              </a:spcBef>
              <a:spcAft>
                <a:spcPct val="0"/>
              </a:spcAft>
              <a:buClrTx/>
              <a:buSzTx/>
              <a:buFontTx/>
              <a:buNone/>
              <a:tabLst>
                <a:tab pos="185738" algn="l"/>
              </a:tabLst>
              <a:defRPr/>
            </a:pPr>
            <a:r>
              <a:rPr kumimoji="0" lang="en-US" altLang="de-DE" sz="1200" b="1" i="0" u="none" strike="noStrike" kern="1200" cap="none" spc="0" normalizeH="0" baseline="0" noProof="0" dirty="0">
                <a:ln>
                  <a:noFill/>
                </a:ln>
                <a:solidFill>
                  <a:srgbClr val="FFFFFF"/>
                </a:solidFill>
                <a:effectLst/>
                <a:uLnTx/>
                <a:uFillTx/>
                <a:latin typeface="Arial" charset="0"/>
                <a:ea typeface="+mn-ea"/>
                <a:cs typeface="Arial" charset="0"/>
              </a:rPr>
              <a:t>Members: NGMN Operators with over 200 networks serving more than 60 % of all global </a:t>
            </a:r>
            <a:r>
              <a:rPr kumimoji="0" lang="en-US" altLang="de-DE" sz="1200" b="1" i="0" u="none" strike="noStrike" kern="1200" cap="none" spc="0" normalizeH="0" baseline="0" noProof="0" dirty="0" smtClean="0">
                <a:ln>
                  <a:noFill/>
                </a:ln>
                <a:solidFill>
                  <a:srgbClr val="FFFFFF"/>
                </a:solidFill>
                <a:effectLst/>
                <a:uLnTx/>
                <a:uFillTx/>
                <a:latin typeface="Arial" charset="0"/>
                <a:ea typeface="+mn-ea"/>
                <a:cs typeface="Arial" charset="0"/>
              </a:rPr>
              <a:t>mobile users,… </a:t>
            </a:r>
            <a:endParaRPr kumimoji="0" lang="en-US" altLang="de-DE" sz="1200" b="1" i="0" u="none" strike="noStrike" kern="1200" cap="none" spc="0" normalizeH="0" baseline="0" noProof="0" dirty="0">
              <a:ln>
                <a:noFill/>
              </a:ln>
              <a:solidFill>
                <a:srgbClr val="FFFFFF"/>
              </a:solidFill>
              <a:effectLst/>
              <a:uLnTx/>
              <a:uFillTx/>
              <a:latin typeface="Arial" charset="0"/>
              <a:ea typeface="+mn-ea"/>
              <a:cs typeface="Arial" charset="0"/>
            </a:endParaRPr>
          </a:p>
        </p:txBody>
      </p:sp>
      <p:sp>
        <p:nvSpPr>
          <p:cNvPr id="4101" name="AutoShape 21"/>
          <p:cNvSpPr>
            <a:spLocks noChangeArrowheads="1"/>
          </p:cNvSpPr>
          <p:nvPr>
            <p:custDataLst>
              <p:tags r:id="rId3"/>
            </p:custDataLst>
          </p:nvPr>
        </p:nvSpPr>
        <p:spPr bwMode="gray">
          <a:xfrm>
            <a:off x="576265" y="3140969"/>
            <a:ext cx="7920037" cy="360039"/>
          </a:xfrm>
          <a:prstGeom prst="rect">
            <a:avLst/>
          </a:prstGeom>
          <a:solidFill>
            <a:srgbClr val="468329"/>
          </a:solidFill>
          <a:ln w="12700" algn="ctr">
            <a:solidFill>
              <a:srgbClr val="699419"/>
            </a:solidFill>
            <a:miter lim="800000"/>
            <a:headEnd/>
            <a:tailEnd/>
          </a:ln>
        </p:spPr>
        <p:txBody>
          <a:bodyPr tIns="46800" anchor="ctr"/>
          <a:lstStyle>
            <a:lvl1pPr defTabSz="762000" eaLnBrk="0" hangingPunct="0">
              <a:spcBef>
                <a:spcPct val="20000"/>
              </a:spcBef>
              <a:buClr>
                <a:srgbClr val="468329"/>
              </a:buClr>
              <a:buFont typeface="Wingdings" pitchFamily="2" charset="2"/>
              <a:buChar char="§"/>
              <a:tabLst>
                <a:tab pos="185738" algn="l"/>
              </a:tabLst>
              <a:defRPr sz="2800">
                <a:solidFill>
                  <a:schemeClr val="tx1"/>
                </a:solidFill>
                <a:latin typeface="Arial" charset="0"/>
                <a:cs typeface="Arial" charset="0"/>
              </a:defRPr>
            </a:lvl1pPr>
            <a:lvl2pPr marL="742950" indent="-285750" defTabSz="762000" eaLnBrk="0" hangingPunct="0">
              <a:spcBef>
                <a:spcPct val="20000"/>
              </a:spcBef>
              <a:buClr>
                <a:srgbClr val="468329"/>
              </a:buClr>
              <a:buFont typeface="Arial" charset="0"/>
              <a:buChar char="–"/>
              <a:tabLst>
                <a:tab pos="185738" algn="l"/>
              </a:tabLst>
              <a:defRPr sz="2600">
                <a:solidFill>
                  <a:schemeClr val="tx1"/>
                </a:solidFill>
                <a:latin typeface="Arial" charset="0"/>
                <a:cs typeface="Arial" charset="0"/>
              </a:defRPr>
            </a:lvl2pPr>
            <a:lvl3pPr marL="1143000" indent="-228600" defTabSz="762000" eaLnBrk="0" hangingPunct="0">
              <a:spcBef>
                <a:spcPct val="20000"/>
              </a:spcBef>
              <a:buClr>
                <a:srgbClr val="468329"/>
              </a:buClr>
              <a:buFont typeface="Wingdings" pitchFamily="2" charset="2"/>
              <a:buChar char=""/>
              <a:tabLst>
                <a:tab pos="185738" algn="l"/>
              </a:tabLst>
              <a:defRPr sz="2400">
                <a:solidFill>
                  <a:schemeClr val="tx1"/>
                </a:solidFill>
                <a:latin typeface="Arial" charset="0"/>
                <a:cs typeface="Arial" charset="0"/>
              </a:defRPr>
            </a:lvl3pPr>
            <a:lvl4pPr marL="1600200" indent="-228600" defTabSz="762000" eaLnBrk="0" hangingPunct="0">
              <a:spcBef>
                <a:spcPct val="20000"/>
              </a:spcBef>
              <a:buFont typeface="Arial" charset="0"/>
              <a:buChar char="–"/>
              <a:tabLst>
                <a:tab pos="185738" algn="l"/>
              </a:tabLst>
              <a:defRPr sz="2000">
                <a:solidFill>
                  <a:schemeClr val="tx1"/>
                </a:solidFill>
                <a:latin typeface="Arial" charset="0"/>
                <a:cs typeface="Arial" charset="0"/>
              </a:defRPr>
            </a:lvl4pPr>
            <a:lvl5pPr marL="2057400" indent="-228600" defTabSz="762000" eaLnBrk="0" hangingPunct="0">
              <a:spcBef>
                <a:spcPct val="20000"/>
              </a:spcBef>
              <a:buFont typeface="Arial" charset="0"/>
              <a:buChar char="»"/>
              <a:tabLst>
                <a:tab pos="185738" algn="l"/>
              </a:tabLst>
              <a:defRPr sz="2000">
                <a:solidFill>
                  <a:schemeClr val="tx1"/>
                </a:solidFill>
                <a:latin typeface="Arial" charset="0"/>
                <a:cs typeface="Arial" charset="0"/>
              </a:defRPr>
            </a:lvl5pPr>
            <a:lvl6pPr marL="25146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6pPr>
            <a:lvl7pPr marL="29718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7pPr>
            <a:lvl8pPr marL="34290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8pPr>
            <a:lvl9pPr marL="38862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9pPr>
          </a:lstStyle>
          <a:p>
            <a:pPr marL="0" marR="0" lvl="0" indent="0" algn="l" defTabSz="762000" rtl="0" eaLnBrk="0" fontAlgn="base" latinLnBrk="0" hangingPunct="0">
              <a:lnSpc>
                <a:spcPct val="100000"/>
              </a:lnSpc>
              <a:spcBef>
                <a:spcPct val="0"/>
              </a:spcBef>
              <a:spcAft>
                <a:spcPct val="0"/>
              </a:spcAft>
              <a:buClrTx/>
              <a:buSzTx/>
              <a:buFontTx/>
              <a:buNone/>
              <a:tabLst>
                <a:tab pos="185738" algn="l"/>
              </a:tabLst>
              <a:defRPr/>
            </a:pPr>
            <a:r>
              <a:rPr kumimoji="0" lang="en-US" altLang="de-DE" sz="1200" b="1" i="0" u="none" strike="noStrike" kern="1200" cap="none" spc="0" normalizeH="0" baseline="0" noProof="0" dirty="0">
                <a:ln>
                  <a:noFill/>
                </a:ln>
                <a:solidFill>
                  <a:srgbClr val="FFFFFF"/>
                </a:solidFill>
                <a:effectLst/>
                <a:uLnTx/>
                <a:uFillTx/>
                <a:latin typeface="Arial" charset="0"/>
                <a:ea typeface="+mn-ea"/>
                <a:cs typeface="Arial" charset="0"/>
              </a:rPr>
              <a:t>Contributors: NGMN telco vendors, software companies and </a:t>
            </a:r>
            <a:r>
              <a:rPr kumimoji="0" lang="en-US" altLang="de-DE" sz="1200" b="1" i="0" u="none" strike="noStrike" kern="1200" cap="none" spc="0" normalizeH="0" baseline="0" noProof="0" dirty="0" smtClean="0">
                <a:ln>
                  <a:noFill/>
                </a:ln>
                <a:solidFill>
                  <a:srgbClr val="FFFFFF"/>
                </a:solidFill>
                <a:effectLst/>
                <a:uLnTx/>
                <a:uFillTx/>
                <a:latin typeface="Arial" charset="0"/>
                <a:ea typeface="+mn-ea"/>
                <a:cs typeface="Arial" charset="0"/>
              </a:rPr>
              <a:t>many other </a:t>
            </a:r>
            <a:r>
              <a:rPr kumimoji="0" lang="en-US" altLang="de-DE" sz="1200" b="1" i="0" u="none" strike="noStrike" kern="1200" cap="none" spc="0" normalizeH="0" baseline="0" noProof="0" dirty="0">
                <a:ln>
                  <a:noFill/>
                </a:ln>
                <a:solidFill>
                  <a:srgbClr val="FFFFFF"/>
                </a:solidFill>
                <a:effectLst/>
                <a:uLnTx/>
                <a:uFillTx/>
                <a:latin typeface="Arial" charset="0"/>
                <a:ea typeface="+mn-ea"/>
                <a:cs typeface="Arial" charset="0"/>
              </a:rPr>
              <a:t>leading industry players  contributing and driving the advancement of </a:t>
            </a:r>
            <a:r>
              <a:rPr kumimoji="0" lang="en-US" altLang="de-DE" sz="1200" b="1" i="0" u="none" strike="noStrike" kern="1200" cap="none" spc="0" normalizeH="0" baseline="0" noProof="0" dirty="0" smtClean="0">
                <a:ln>
                  <a:noFill/>
                </a:ln>
                <a:solidFill>
                  <a:srgbClr val="FFFFFF"/>
                </a:solidFill>
                <a:effectLst/>
                <a:uLnTx/>
                <a:uFillTx/>
                <a:latin typeface="Arial" charset="0"/>
                <a:ea typeface="+mn-ea"/>
                <a:cs typeface="Arial" charset="0"/>
              </a:rPr>
              <a:t>future mobile network technologies</a:t>
            </a:r>
            <a:r>
              <a:rPr kumimoji="0" lang="en-US" altLang="de-DE" sz="1200" b="1" i="0" u="none" strike="noStrike" kern="1200" cap="none" spc="0" normalizeH="0" baseline="0" noProof="0" dirty="0">
                <a:ln>
                  <a:noFill/>
                </a:ln>
                <a:solidFill>
                  <a:srgbClr val="FFFFFF"/>
                </a:solidFill>
                <a:effectLst/>
                <a:uLnTx/>
                <a:uFillTx/>
                <a:latin typeface="Arial" charset="0"/>
                <a:ea typeface="+mn-ea"/>
                <a:cs typeface="Arial" charset="0"/>
              </a:rPr>
              <a:t>, … </a:t>
            </a:r>
          </a:p>
        </p:txBody>
      </p:sp>
      <p:sp>
        <p:nvSpPr>
          <p:cNvPr id="4102" name="AutoShape 2" descr="data:image/jpeg;base64,/9j/4AAQSkZJRgABAQAAAQABAAD/2wCEAAkGBggGEBUSBxEUFBATFxQVFRQWFRYUFhIWFRAWFhMVGBcYHSceFxojGRQWHy8jJCkqLCwvFiA9NTArNSYrLCkBCQoKDgwOGg8PGi4kHiQqKTUuNDQ1MjU1LzUsMCwuNSkwLzE0LCwsLTUpKSopMCksMDUsLDIsNSopKSwsLCksKf/AABEIAJoBRgMBIgACEQEDEQH/xAAbAAEAAgMBAQAAAAAAAAAAAAAABgcDBAUCCP/EAEcQAAIBAwIEAgYECAsJAAAAAAABAgMEEQUSBgchMRNBIlFhcYGRMqHR0hQ1QnJzgpK0FSMzNkNSYpOio7EWJCZEg7KzwfD/xAAaAQEAAgMBAAAAAAAAAAAAAAAAAwQBAgUG/8QAKxEBAAIBAwIEBAcAAAAAAAAAAAECAwQRMQXREpGh8CFBgeETFSJCUWFx/9oADAMBAAIRAxEAPwC8QAAAAAAAAAAAAAAAAAAAAAAAAAAAAAAAAAAAAAAAAAAAAAAAAAAAAAAAAAAAAAAAAAAAAAAAAAAAAAAAAAAAAAAAAAAAAAAAAAAAAAAAAAAAAAAAAAAAAAAAAAAAAAAAAAAAAAAAAAAAAAAAAAAAAAAAAAAAAAAAAAAAAAAAAAAAAAAADna5xBp/DtPxNSqKK64XeU2vKK8/9F5mzfXkLCDnU8uy9b8kVlrnDlnxPVdXVJVZt9l4jjGK8opJdEv/ALqUNVr8Ol2jJz/Szh018sb14c/Xee1Ztx0elGMfKUvTk/h0ivrOTb81uJrh5dXC9Wyl9071Dlrw4u9GT99Wp9p07bgHQaf0aT/vKn3ipTrenvxFvKO7e2jvHOzS0jmlqkGvw6MKi8+myXzj0+osHQ+JrHXV/EPbPzhLv71/WXuI9R4I0Xypv9uf2mzS4S060alb+JGSeU1N9H61ktR1HFPyn39UM4bQlwNezuPGWJP0l39vtNgu0vF6xavCKYmJ2kBztP4h0rVqk6en3FKpUp53whNSlDEtryl26rBu169K1hKdeSjCCcpSbwoxisybfkklk3YZAcy34n0a7ozuLe5pSt6banVU47INJNpyzhPEl80bllfW2pU41bKcalOazGcWpRkvY0BnAAAAAAAAAPNSpCinKo0oxTbb6JJLLbA9A0tJ1rT9dg6mlVoVqae1yhJSSkkm1leeGn8Txq2v6XoMVLVa9Oin23zUXLHfCfV/ADoA5ekcUaNr2VpVzSqtdXGE05Jetx7pfA6gAAAAAAAAAAAAAAAAAAAAAAAAFfce8Z6ZpteNC8q7XGKk1tm+suq+in5Y+ZHafMDh2Pev/l1fukM5t1JVNXuN/k4Je7wo4IecnU9Kxai83vM7z/nZex62+OkUrELto8xeHH0Vd/3dX7p07fjjQ6n0ar/u6n3SgIycXlHZ0/UEu5Hj6Lp6cTb07Nbay8/KF9UOMNHl2q/4J/YZ58W6Q1/K/wCGf2FN2+opeZsS1NestR07HEbbz7+iCc1p+K2bHizTHViqdXq2o42yXd49XrJcfOlrqL8WO19T6KRZw4Iw18NZlre83neVN2P/AAnxXOD6Urvdj1Px4+Iv86DRMOcGrfwXpNZReJV3ChH9d5n/AJcZkW552tTTa1lf2y9KnLY3/ahJVqP1qoYeb98uJ7jTrOxeVX21fhXlGnSl8I+I/iTtXb4X4d0q14cjDiKXh0K8fHqz3bXHxKkZUpZ8mkqXr7En4dq8P8OabCem1l+A04ykqspOSadSW+TeO+9y8vgc/mjRhbaJcQorEYwpRivUlXppL5IjFr/M9/oqv75IMJlecy+FLHb417S9JKS27qnSSym9ie3o/PBs1ePOG6NBV53lHwZNqMt6bk1jMVFek2srKxlZIPyv5f8ADmtaZSr6lbRqVakqu6UpT/JrzjHCUsR6RXYjfL/g/RtU1i9t7+l4lG3dZU4ylLpsuvDjlppyxH1gW9ofG/D/ABHPZpVzCpUSzs9KE2l3ajNJte42b/iXSNKqxo6hcU6dWUXNRnJRzBZzLL6Y9F+fkVHx1oGn8Iavpz0Gn4O+dNyUXLGVcwjnDbxmM2n6za5qWVDUtdsKN2t1OpGhCcctZjK7mpLK6rp6gLHsuO+GtRqqlaXtCVSTxGKmvSfqj5SfsR3iq+ZvLnQNP02pX0qhGjVobJKUHL0o+JGMoyy+vSWU++Uvaa3FXFt9V4Zt6m5+Lc7KFSefSkoqoqrz/a8Fp/nsCd1+YnCttPw6t9QUk8P000n6nJeivmdDVq9K5s606ElKEqNRxlFpqSdKWGmujRUGiaVyxVlCGpXEHdTppzqb6ylTqSjlqKXopRbwlh5x1yb/ACf1KtX0u/oVHmNFTlD2KrRnuS9S3Qb/AFmBv8kLynp+j3FWv9CnWqzl+bC1oyf1IjvA/C1Tmpc17/iWU3SU9qhGTjuljcqal3jThFx7dW5d++drl/u/2Y1HZ3/3n9zpZ+ok/Itwelvb38ern34hj6sBllXJnQ7W7o3GmTq0VRmpypqcpKe3rFKbe+HXGerysrCzkl+ra/pegxUtVr06KfbfNR3Y74T6v4HQKT4S0ehzO1a8uddzUo0HthT3NLDqTjSj067VGm20sZcsvzyYWxo/E+ja/laTc0qrj1cYTTkl63Hul7cDUeKNG0iqqWo3FOlUcHUUZyUfQTeZZfTHov5FTcz+GLXl9Vtr/hmPgtVHFwTbjuUXOOMvopRjOMl2a+OffMm3ttd1zToXCzRr07ZSWWm4TuamVldV0fkBYdpzM4Tvqip0L2nvbwsqcE35JSlFRfzPWo8yOFtLqOnd3lNTTw1HdU2vzTcE0n7GQjmtwHw9oemutpdvGlVjUpJSi5dVKe2SeW89GdHgXlvwxqemW9W9tYzqVaUZTm5TzmXdrEvR+GALC0/UrTVqaq6fUjUpS7Tg1JP19V5+w2SouQFWcVe0svZCdGSXqcvFjJ+9qnH5FugAAAAAAAAAAAAAAAAVRzE5f2mrXzr1p1I+LGP0duMxSi+69i+ZHYcqNOn/AE9b5Q+6XRremLUqeI/Tj1j/AO18fsINHUrKlJxqVqanFtSi5xTTTw003lM8x1TNq8GTfHafDPHZ2NLTBkx/qiN4RVcodPl2uK3yh9h6jygsU+lzW/Zh9hNqV7bS7VIftx+0yRuqH9eP7SOLPU9bH758o7JJ0+H+ETo8p7SP/NVv2YfYZp8q7GK63Nf5U/ukuhe20e9SH7UftPFfV9OgvSr0U/bUh9pD+adQni8+X2QzhxRPCL6TyxsI14NVq0sSXR7MNJ5faPqRbZydDs4xj4j67l6Pufn8TrHtOlxn/Ai2omZtPoo6iaePakfBEObGkfwvpNdRWZUkq8f+k90v8G9fEq/lHRr8SarSq3fpRsrdKPsUIeDRXvxOT/VL9qU4VU41EnFppprKaaw015o1bDRtO0rP8HUKVLdjd4dOFPdjOM7Us4y/mdNXR3mz+J7r82n+8UyKWv8AM9/oqv75ItO7s7fUIOneQjUpy6ShOKlGXXPVPo+qRiWkafGj+DqhS/B8OPhbI+HhvLWzGMZ69gIryc/E1D86v+81CKcsfx/qXvuf35Fs2Vja6dBU7GnCnTjnEIRUIrLbeIrostt/ExWujadY1J1bShShVqZ31I04xnPMtz3SSzLL69QKs5v/AI20z8+H73SNfmxqFHSdcsa91nw6UaNSWFl7YXc5SwvPoi27zRtO1GcJ3tClUqU3mEpwjKUHlPMW1mPVJ9PUVVzKhTq8Q6bGqk1L8HTTw007yaaafdBln5jczdD1rT522iVJVq1w4QUVTqR2rxIyed0VmTxtSWXlnvi/gy9o8N0KMIt1rXw61SC6vqp+Mljvt8WT/ULCsuFdC0+p4tlaW9Or5ThShGS9zS6fA6oYUfw3q3K+ta0/4Zt4wuIwjGonTrz3yUUpTi4ZTUn1+JN+G5cL3Gn3dXhGkoU3GrCo9s4OUoUHJdJ9cJVPrZ3LngThm8m53Fjbym3lvwo9X63hdWdO00ux0+n4VnRp06TzmEIRjB5WHmKWHlAVtyQs6eoaRcUq/wBCpWqwl+bO1oxf1MjfBHFFXlVdV7HiOM1RlJS3xi3tkltVVR7yhOKj26raunfF26dpdjpENmm0adKDe5xpwjCLbSTeIpLOEvkjDq/D+la/FR1ahTrJdt8VJxz32vvH4AROfOXhypcUaNg6tbxpxg5xpyjGnu6J4klKXXHRLtn1YcO4O1m35aareWuut06NaWYVGm44jOcqUnj8mUKjWfJxw/PFq6PwhoWgS3aXa0qc/wCvGK3481ufVL4mbWOHNJ4gSWrW9Oqo/R3xTcc99su6+DAqbmjxLa8f1bXT+GZeNJ1HKU4p7VJxcI4b7qMZTlJ9kkuvfGzxzQjbcQ6XCHaEbWK90bqol/oWbo3C2jcPZek21Ok5dHKMVua9Tk+rXsybNxo2nXlWNa5oUp1qeNlSUIynDDbW2TWVhtvp6wIdzr/FE/0tD/yo7HLb8U2f6GB3b7T7TU4Onf04VKbw3CcVOLaeU8SWOjPdta0LOEYWsIwpxSUYxSjGKXZJLokBUvIP6d/+dQ/7rgt809P0bTtJ3PTqFKk5tOfhwjDe1nDltSz3ff1s3AAAAAAAAAAAAAAAAABCePOV+ncZfxlLFK6S/lEsqeF0VRefv7+/sTYAfL+u8teI9Ab/AAi2lOC/pKa8SDXryuq+OCOuyrJ4dN59W0+wjy6cX3SyB8raPwNruutKytptP8px2xXvk+i+Zb/A3Ju10NqtrW2pWWGqaWYRftf5T9nb3lmAAAAAAAAAAAABhqWdtWkp1acHOPaTinKOHlYbWV1MwAAAAAAAAAAAAAAAAAAAAAAAAAAAAAAAAAAAAAAAAAAAAAAAAAAAAAAAAAAAAAAAAAAAAAAAAAAAAAAAAAAAAAAAAAAAAAAAAAAAAAAAAAAAAAAAAAAAAAAAAAAAAAAAAAAAAAAAAAAAAAAAAAAAAAAAAAAAAAAAAAAAAAAAAAAAAAAAAAAAAAAAAAAAAAAAAAAAD//Z"/>
          <p:cNvSpPr>
            <a:spLocks noChangeAspect="1" noChangeArrowheads="1"/>
          </p:cNvSpPr>
          <p:nvPr/>
        </p:nvSpPr>
        <p:spPr bwMode="auto">
          <a:xfrm>
            <a:off x="155575" y="-144462"/>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468329"/>
              </a:buClr>
              <a:buFont typeface="Wingdings" pitchFamily="2" charset="2"/>
              <a:buChar char="§"/>
              <a:defRPr sz="2800">
                <a:solidFill>
                  <a:schemeClr val="tx1"/>
                </a:solidFill>
                <a:latin typeface="Arial" charset="0"/>
                <a:cs typeface="Arial" charset="0"/>
              </a:defRPr>
            </a:lvl1pPr>
            <a:lvl2pPr marL="742950" indent="-285750" eaLnBrk="0" hangingPunct="0">
              <a:spcBef>
                <a:spcPct val="20000"/>
              </a:spcBef>
              <a:buClr>
                <a:srgbClr val="468329"/>
              </a:buClr>
              <a:buFont typeface="Arial" charset="0"/>
              <a:buChar char="–"/>
              <a:defRPr sz="2600">
                <a:solidFill>
                  <a:schemeClr val="tx1"/>
                </a:solidFill>
                <a:latin typeface="Arial" charset="0"/>
                <a:cs typeface="Arial" charset="0"/>
              </a:defRPr>
            </a:lvl2pPr>
            <a:lvl3pPr marL="1143000" indent="-228600" eaLnBrk="0" hangingPunct="0">
              <a:spcBef>
                <a:spcPct val="20000"/>
              </a:spcBef>
              <a:buClr>
                <a:srgbClr val="468329"/>
              </a:buClr>
              <a:buFont typeface="Wingdings" pitchFamily="2" charset="2"/>
              <a:buChar char=""/>
              <a:defRPr sz="2400">
                <a:solidFill>
                  <a:schemeClr val="tx1"/>
                </a:solidFill>
                <a:latin typeface="Arial"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de-DE" sz="18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4103" name="AutoShape 21"/>
          <p:cNvSpPr>
            <a:spLocks noChangeArrowheads="1"/>
          </p:cNvSpPr>
          <p:nvPr>
            <p:custDataLst>
              <p:tags r:id="rId4"/>
            </p:custDataLst>
          </p:nvPr>
        </p:nvSpPr>
        <p:spPr bwMode="gray">
          <a:xfrm>
            <a:off x="576265" y="5229200"/>
            <a:ext cx="7920037" cy="193675"/>
          </a:xfrm>
          <a:prstGeom prst="rect">
            <a:avLst/>
          </a:prstGeom>
          <a:solidFill>
            <a:srgbClr val="468329"/>
          </a:solidFill>
          <a:ln w="12700" algn="ctr">
            <a:solidFill>
              <a:srgbClr val="699419"/>
            </a:solidFill>
            <a:miter lim="800000"/>
            <a:headEnd/>
            <a:tailEnd/>
          </a:ln>
        </p:spPr>
        <p:txBody>
          <a:bodyPr tIns="46800" anchor="ctr"/>
          <a:lstStyle>
            <a:lvl1pPr defTabSz="762000" eaLnBrk="0" hangingPunct="0">
              <a:spcBef>
                <a:spcPct val="20000"/>
              </a:spcBef>
              <a:buClr>
                <a:srgbClr val="468329"/>
              </a:buClr>
              <a:buFont typeface="Wingdings" pitchFamily="2" charset="2"/>
              <a:buChar char="§"/>
              <a:tabLst>
                <a:tab pos="185738" algn="l"/>
              </a:tabLst>
              <a:defRPr sz="2800">
                <a:solidFill>
                  <a:schemeClr val="tx1"/>
                </a:solidFill>
                <a:latin typeface="Arial" charset="0"/>
                <a:cs typeface="Arial" charset="0"/>
              </a:defRPr>
            </a:lvl1pPr>
            <a:lvl2pPr marL="742950" indent="-285750" defTabSz="762000" eaLnBrk="0" hangingPunct="0">
              <a:spcBef>
                <a:spcPct val="20000"/>
              </a:spcBef>
              <a:buClr>
                <a:srgbClr val="468329"/>
              </a:buClr>
              <a:buFont typeface="Arial" charset="0"/>
              <a:buChar char="–"/>
              <a:tabLst>
                <a:tab pos="185738" algn="l"/>
              </a:tabLst>
              <a:defRPr sz="2600">
                <a:solidFill>
                  <a:schemeClr val="tx1"/>
                </a:solidFill>
                <a:latin typeface="Arial" charset="0"/>
                <a:cs typeface="Arial" charset="0"/>
              </a:defRPr>
            </a:lvl2pPr>
            <a:lvl3pPr marL="1143000" indent="-228600" defTabSz="762000" eaLnBrk="0" hangingPunct="0">
              <a:spcBef>
                <a:spcPct val="20000"/>
              </a:spcBef>
              <a:buClr>
                <a:srgbClr val="468329"/>
              </a:buClr>
              <a:buFont typeface="Wingdings" pitchFamily="2" charset="2"/>
              <a:buChar char=""/>
              <a:tabLst>
                <a:tab pos="185738" algn="l"/>
              </a:tabLst>
              <a:defRPr sz="2400">
                <a:solidFill>
                  <a:schemeClr val="tx1"/>
                </a:solidFill>
                <a:latin typeface="Arial" charset="0"/>
                <a:cs typeface="Arial" charset="0"/>
              </a:defRPr>
            </a:lvl3pPr>
            <a:lvl4pPr marL="1600200" indent="-228600" defTabSz="762000" eaLnBrk="0" hangingPunct="0">
              <a:spcBef>
                <a:spcPct val="20000"/>
              </a:spcBef>
              <a:buFont typeface="Arial" charset="0"/>
              <a:buChar char="–"/>
              <a:tabLst>
                <a:tab pos="185738" algn="l"/>
              </a:tabLst>
              <a:defRPr sz="2000">
                <a:solidFill>
                  <a:schemeClr val="tx1"/>
                </a:solidFill>
                <a:latin typeface="Arial" charset="0"/>
                <a:cs typeface="Arial" charset="0"/>
              </a:defRPr>
            </a:lvl4pPr>
            <a:lvl5pPr marL="2057400" indent="-228600" defTabSz="762000" eaLnBrk="0" hangingPunct="0">
              <a:spcBef>
                <a:spcPct val="20000"/>
              </a:spcBef>
              <a:buFont typeface="Arial" charset="0"/>
              <a:buChar char="»"/>
              <a:tabLst>
                <a:tab pos="185738" algn="l"/>
              </a:tabLst>
              <a:defRPr sz="2000">
                <a:solidFill>
                  <a:schemeClr val="tx1"/>
                </a:solidFill>
                <a:latin typeface="Arial" charset="0"/>
                <a:cs typeface="Arial" charset="0"/>
              </a:defRPr>
            </a:lvl5pPr>
            <a:lvl6pPr marL="25146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6pPr>
            <a:lvl7pPr marL="29718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7pPr>
            <a:lvl8pPr marL="34290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8pPr>
            <a:lvl9pPr marL="3886200" indent="-228600" defTabSz="762000" eaLnBrk="0" fontAlgn="base" hangingPunct="0">
              <a:spcBef>
                <a:spcPct val="20000"/>
              </a:spcBef>
              <a:spcAft>
                <a:spcPct val="0"/>
              </a:spcAft>
              <a:buFont typeface="Arial" charset="0"/>
              <a:buChar char="»"/>
              <a:tabLst>
                <a:tab pos="185738" algn="l"/>
              </a:tabLst>
              <a:defRPr sz="2000">
                <a:solidFill>
                  <a:schemeClr val="tx1"/>
                </a:solidFill>
                <a:latin typeface="Arial" charset="0"/>
                <a:cs typeface="Arial" charset="0"/>
              </a:defRPr>
            </a:lvl9pPr>
          </a:lstStyle>
          <a:p>
            <a:pPr marL="0" marR="0" lvl="0" indent="0" algn="l" defTabSz="762000" rtl="0" eaLnBrk="0" fontAlgn="base" latinLnBrk="0" hangingPunct="0">
              <a:lnSpc>
                <a:spcPct val="100000"/>
              </a:lnSpc>
              <a:spcBef>
                <a:spcPct val="0"/>
              </a:spcBef>
              <a:spcAft>
                <a:spcPct val="0"/>
              </a:spcAft>
              <a:buClrTx/>
              <a:buSzTx/>
              <a:buFontTx/>
              <a:buNone/>
              <a:tabLst>
                <a:tab pos="185738" algn="l"/>
              </a:tabLst>
              <a:defRPr/>
            </a:pPr>
            <a:r>
              <a:rPr kumimoji="0" lang="en-US" altLang="de-DE" sz="1200" b="1" i="0" u="none" strike="noStrike" kern="1200" cap="none" spc="0" normalizeH="0" baseline="0" noProof="0">
                <a:ln>
                  <a:noFill/>
                </a:ln>
                <a:solidFill>
                  <a:srgbClr val="FFFFFF"/>
                </a:solidFill>
                <a:effectLst/>
                <a:uLnTx/>
                <a:uFillTx/>
                <a:latin typeface="Arial" charset="0"/>
                <a:ea typeface="+mn-ea"/>
                <a:cs typeface="Arial" charset="0"/>
              </a:rPr>
              <a:t>Advisors: NGMN research institutes contributing substantially to mid- to long-term innovation,….</a:t>
            </a:r>
            <a:endParaRPr kumimoji="0" lang="en-US" altLang="de-DE" sz="1200" b="1" i="0" u="none" strike="noStrike" kern="1200" cap="none" spc="0" normalizeH="0" baseline="0" noProof="0" dirty="0">
              <a:ln>
                <a:noFill/>
              </a:ln>
              <a:solidFill>
                <a:srgbClr val="FFFFFF"/>
              </a:solidFill>
              <a:effectLst/>
              <a:uLnTx/>
              <a:uFillTx/>
              <a:latin typeface="Arial" charset="0"/>
              <a:ea typeface="+mn-ea"/>
              <a:cs typeface="Arial" charset="0"/>
            </a:endParaRPr>
          </a:p>
        </p:txBody>
      </p:sp>
      <p:pic>
        <p:nvPicPr>
          <p:cNvPr id="4105" name="Picture 102" descr="C:\Users\kmoschner\Pictures\Partner Slide\Appl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8549" y="3614238"/>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07" descr="C:\Users\kmoschner\Pictures\Partner Slide\Cisc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89099" y="3613850"/>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08" descr="C:\Users\kmoschner\Pictures\Partner Slide\CommScop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95959" y="3613850"/>
            <a:ext cx="69691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09" descr="C:\Users\kmoschner\Pictures\Partner Slide\Data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00977" y="3613850"/>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11" descr="C:\Users\kmoschner\Pictures\Partner Slide\Ericsson.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67869" y="3982114"/>
            <a:ext cx="69691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2" name="Picture 114" descr="C:\Users\kmoschner\Pictures\Partner Slide\Fujitsu.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77202" y="3988003"/>
            <a:ext cx="6969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Picture 115" descr="C:\Users\kmoschner\Pictures\Partner Slide\Huawei.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86535" y="3988003"/>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17" descr="C:\Users\kmoschner\Pictures\Partner Slide\Intel.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90343" y="3988003"/>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9" descr="C:\Users\kmoschner\Pictures\Partner Slide\Juniper.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197959" y="3988003"/>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8" name="Picture 125" descr="C:\Users\kmoschner\Pictures\Partner Slide\NEC.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592618" y="4339564"/>
            <a:ext cx="69691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9" name="Picture 126" descr="C:\Users\kmoschner\Pictures\Partner Slide\Nokia.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397080" y="4339564"/>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0" name="Picture 127" descr="C:\Users\kmoschner\Pictures\Partner Slide\Qualcomm.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002960" y="4339952"/>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3" name="Picture 131" descr="C:\Users\kmoschner\Pictures\Partner Slide\Spinner.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980664" y="4707176"/>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4" name="Picture 94" descr="C:\Users\kmoschner\Pictures\Partner Slide\Members\KPN.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996475" y="1966386"/>
            <a:ext cx="6969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5" name="Picture 95" descr="C:\Users\kmoschner\Pictures\Partner Slide\Members\AT&amp;T.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382538" y="1966386"/>
            <a:ext cx="6921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6" name="Picture 96" descr="C:\Users\kmoschner\Pictures\Partner Slide\Members\Bell.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182016" y="1966386"/>
            <a:ext cx="69691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7" name="Picture 97" descr="C:\Users\kmoschner\Pictures\Partner Slide\Members\BT.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2986256" y="1966386"/>
            <a:ext cx="6921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0" name="Picture 102" descr="C:\Users\kmoschner\Pictures\Partner Slide\Members\NTT Docomo.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2183359" y="2312990"/>
            <a:ext cx="6921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2" name="Picture 104" descr="C:\Users\kmoschner\Pictures\Partner Slide\Members\Orange.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2982872" y="2312990"/>
            <a:ext cx="69373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4" name="Picture 106" descr="C:\Users\kmoschner\Pictures\Partner Slide\Members\SKTelecom.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4586661" y="2312990"/>
            <a:ext cx="6969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6" name="Picture 108" descr="C:\Users\kmoschner\Pictures\Partner Slide\Members\Tele2.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6996443" y="2312990"/>
            <a:ext cx="69691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8" name="Picture 110" descr="C:\Users\kmoschner\Pictures\Partner Slide\Members\Telefonica.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577723" y="2694174"/>
            <a:ext cx="6969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9" name="Picture 113" descr="C:\Users\kmoschner\Pictures\Partner Slide\Members\Telus.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382315" y="2690564"/>
            <a:ext cx="6921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0" name="Picture 114" descr="C:\Users\kmoschner\Pictures\Partner Slide\Members\Turkcell.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2183156" y="2690564"/>
            <a:ext cx="6921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2" name="Picture 116" descr="C:\Users\kmoschner\Pictures\Partner Slide\Members\Vodafone.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396172" y="2690952"/>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4" name="Picture 119" descr="C:\Users\kmoschner\Pictures\Partner Slide\Advisors\BUP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2172435" y="5564340"/>
            <a:ext cx="6969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5" name="Picture 120" descr="C:\Users\kmoschner\Pictures\Partner Slide\Advisors\Eurecom.png"/>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2977092" y="5564340"/>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6" name="Picture 121" descr="C:\Users\kmoschner\Pictures\Partner Slide\Advisors\Fraunhofer.png"/>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3780161" y="5564340"/>
            <a:ext cx="6969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7" name="Picture 124" descr="C:\Users\kmoschner\Pictures\Partner Slide\Advisors\National Taiwan University.png"/>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573827" y="5929941"/>
            <a:ext cx="6969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8" name="Picture 125" descr="C:\Users\kmoschner\Pictures\Partner Slide\Advisors\NCTU.pn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6192600" y="5564340"/>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9" name="Picture 126" descr="C:\Users\kmoschner\Pictures\Partner Slide\Advisors\Peking University.png"/>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2171841" y="5931316"/>
            <a:ext cx="6969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50" name="Picture 127" descr="C:\Users\kmoschner\Pictures\Partner Slide\Advisors\RWTH.png"/>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569915" y="5564727"/>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51" name="Picture 128" descr="C:\Users\kmoschner\Pictures\Partner Slide\Advisors\University Toronto.png"/>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573827" y="6295155"/>
            <a:ext cx="69373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52" name="Picture 129" descr="C:\Users\kmoschner\Pictures\Partner Slide\Advisors\TNO.png"/>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2981360" y="5931315"/>
            <a:ext cx="6969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53" name="Picture 131" descr="C:\Users\kmoschner\Pictures\Partner Slide\Advisors\TU Braunschweig.png"/>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3774712" y="5931704"/>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54" name="Picture 132" descr="C:\Users\kmoschner\Pictures\Partner Slide\Advisors\TU Dresden.png"/>
          <p:cNvPicPr>
            <a:picLocks noChangeAspect="1" noChangeArrowheads="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5379592" y="5932093"/>
            <a:ext cx="6969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56" name="Picture 134" descr="C:\Users\kmoschner\Pictures\Partner Slide\Advisors\University Duisburg.png"/>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6179838" y="5932093"/>
            <a:ext cx="6969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57" name="Picture 135" descr="C:\Users\kmoschner\Pictures\Partner Slide\Advisors\University Kassel.png"/>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6990742" y="5932094"/>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58" name="Picture 137" descr="C:\Users\kmoschner\Pictures\Partner Slide\Advisors\University Stuttgart.png"/>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7804514" y="5932094"/>
            <a:ext cx="69373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0" name="Picture 80" descr="C:\Users\kmoschner\Pictures\Partner Slide\Members\USCellular.png"/>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2983997" y="2690564"/>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1" name="Picture 82" descr="C:\Users\kmoschner\Pictures\Partner Slide\Sponsors\Spirent.png"/>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3789022" y="4706787"/>
            <a:ext cx="6969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2" name="Picture 82" descr="C:\Users\kmoschner\Pictures\Partner Slide\Sponsors\Lenovo.png"/>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576265" y="4339564"/>
            <a:ext cx="6969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4" name="Picture 84" descr="C:\Users\kmoschner\Pictures\Partner Slide\Members\KT.png"/>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7800717" y="1966386"/>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6" name="Picture 85" descr="C:\Users\kmoschner\Pictures\Partner Slide\Members\Singtel.png"/>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3783973" y="2312990"/>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7" name="Picture 86" descr="C:\Users\kmoschner\Pictures\Partner Slide\Advisors\ITRI.png"/>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5388016" y="5564340"/>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8" name="Picture 87" descr="C:\Users\kmoschner\Pictures\Partner Slide\Advisors\ASTRI.png"/>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1369366" y="5564340"/>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70" name="Picture 89" descr="C:\Users\kmoschner\Pictures\Partner Slide\Advisors\TU Darmstadt.jpg"/>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4576403" y="5931705"/>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71" name="Picture 90" descr="C:\Users\kmoschner\Pictures\Partner Slide\Sponsors\InterDigital.png"/>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5394151" y="3988003"/>
            <a:ext cx="695325" cy="306387"/>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4173" name="Picture 93" descr="C:\Users\kmoschner\Pictures\Partner Slide\Sponsors\ZTE.png"/>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6199364" y="4707177"/>
            <a:ext cx="695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74" name="Picture 94" descr="C:\Users\kmoschner\Pictures\Partner Slide\Sponsors\Cohere.png"/>
          <p:cNvPicPr>
            <a:picLocks noChangeAspect="1" noChangeArrowheads="1"/>
          </p:cNvPicPr>
          <p:nvPr/>
        </p:nvPicPr>
        <p:blipFill>
          <a:blip r:embed="rId56" cstate="print">
            <a:extLst>
              <a:ext uri="{28A0092B-C50C-407E-A947-70E740481C1C}">
                <a14:useLocalDpi xmlns:a14="http://schemas.microsoft.com/office/drawing/2010/main" val="0"/>
              </a:ext>
            </a:extLst>
          </a:blip>
          <a:srcRect/>
          <a:stretch>
            <a:fillRect/>
          </a:stretch>
        </p:blipFill>
        <p:spPr bwMode="auto">
          <a:xfrm>
            <a:off x="6192529" y="3613850"/>
            <a:ext cx="695325" cy="306388"/>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4175" name="Picture 94" descr="C:\Users\kmoschner\Pictures\Partner Slide\Members\Chunghwa.png"/>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4589974" y="1966386"/>
            <a:ext cx="693738" cy="306388"/>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4176" name="Picture 95" descr="C:\Users\kmoschner\Pictures\Partner Slide\Sponsors\LG Electronics.png"/>
          <p:cNvPicPr>
            <a:picLocks noChangeAspect="1" noChangeArrowheads="1"/>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1369366" y="4339564"/>
            <a:ext cx="695325" cy="306387"/>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4177" name="Picture 95" descr="C:\Users\kmoschner\Pictures\Partner Slide\Members\Hong Kong Telecom.png"/>
          <p:cNvPicPr>
            <a:picLocks noChangeAspect="1" noChangeArrowheads="1"/>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6193822" y="1966386"/>
            <a:ext cx="695325" cy="306388"/>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4180" name="Picture 99" descr="C:\Users\kmoschner\Pictures\Partner Slide\Advisors\New York University.png"/>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1369366" y="5931316"/>
            <a:ext cx="698500" cy="306387"/>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4181" name="Picture 100" descr="C:\Users\kmoschner\Pictures\Partner Slide\Members\Sprint.png"/>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5390937" y="2312990"/>
            <a:ext cx="695325" cy="306388"/>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4184" name="Picture 99" descr="C:\Users\kmoschner\Pictures\Partner Slide\Members\Verizon.png"/>
          <p:cNvPicPr>
            <a:picLocks noChangeAspect="1" noChangeArrowheads="1"/>
          </p:cNvPicPr>
          <p:nvPr/>
        </p:nvPicPr>
        <p:blipFill>
          <a:blip r:embed="rId62" cstate="print">
            <a:extLst>
              <a:ext uri="{28A0092B-C50C-407E-A947-70E740481C1C}">
                <a14:useLocalDpi xmlns:a14="http://schemas.microsoft.com/office/drawing/2010/main" val="0"/>
              </a:ext>
            </a:extLst>
          </a:blip>
          <a:srcRect/>
          <a:stretch>
            <a:fillRect/>
          </a:stretch>
        </p:blipFill>
        <p:spPr bwMode="auto">
          <a:xfrm>
            <a:off x="4592159" y="2690564"/>
            <a:ext cx="695325" cy="306388"/>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4185" name="Picture 99" descr="C:\Users\kmoschner\Pictures\Partner Slide\Sponsors\Rohde und Schwarz.png"/>
          <p:cNvPicPr>
            <a:picLocks noChangeAspect="1" noChangeArrowheads="1"/>
          </p:cNvPicPr>
          <p:nvPr/>
        </p:nvPicPr>
        <p:blipFill>
          <a:blip r:embed="rId63" cstate="print">
            <a:extLst>
              <a:ext uri="{28A0092B-C50C-407E-A947-70E740481C1C}">
                <a14:useLocalDpi xmlns:a14="http://schemas.microsoft.com/office/drawing/2010/main" val="0"/>
              </a:ext>
            </a:extLst>
          </a:blip>
          <a:srcRect/>
          <a:stretch>
            <a:fillRect/>
          </a:stretch>
        </p:blipFill>
        <p:spPr bwMode="auto">
          <a:xfrm>
            <a:off x="7805832" y="4339176"/>
            <a:ext cx="695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C:\Users\KMoschner\Pictures\Partner Slide\Sponsors\Sisvel.png"/>
          <p:cNvPicPr>
            <a:picLocks noChangeAspect="1" noChangeArrowheads="1"/>
          </p:cNvPicPr>
          <p:nvPr/>
        </p:nvPicPr>
        <p:blipFill>
          <a:blip r:embed="rId64" cstate="print">
            <a:extLst>
              <a:ext uri="{28A0092B-C50C-407E-A947-70E740481C1C}">
                <a14:useLocalDpi xmlns:a14="http://schemas.microsoft.com/office/drawing/2010/main" val="0"/>
              </a:ext>
            </a:extLst>
          </a:blip>
          <a:srcRect/>
          <a:stretch>
            <a:fillRect/>
          </a:stretch>
        </p:blipFill>
        <p:spPr bwMode="auto">
          <a:xfrm>
            <a:off x="1374220" y="4707176"/>
            <a:ext cx="695455" cy="306000"/>
          </a:xfrm>
          <a:prstGeom prst="rect">
            <a:avLst/>
          </a:prstGeom>
          <a:noFill/>
          <a:ln w="15875">
            <a:noFill/>
          </a:ln>
          <a:extLst>
            <a:ext uri="{909E8E84-426E-40DD-AFC4-6F175D3DCCD1}">
              <a14:hiddenFill xmlns:a14="http://schemas.microsoft.com/office/drawing/2010/main">
                <a:solidFill>
                  <a:srgbClr val="FFFFFF"/>
                </a:solidFill>
              </a14:hiddenFill>
            </a:ext>
          </a:extLst>
        </p:spPr>
      </p:pic>
      <p:pic>
        <p:nvPicPr>
          <p:cNvPr id="3" name="Picture 2" descr="C:\Users\KMoschner\Pictures\Partner Slide\Sponsors\MPEGLA.png"/>
          <p:cNvPicPr>
            <a:picLocks noChangeAspect="1" noChangeArrowheads="1"/>
          </p:cNvPicPr>
          <p:nvPr/>
        </p:nvPicPr>
        <p:blipFill>
          <a:blip r:embed="rId65" cstate="print">
            <a:extLst>
              <a:ext uri="{28A0092B-C50C-407E-A947-70E740481C1C}">
                <a14:useLocalDpi xmlns:a14="http://schemas.microsoft.com/office/drawing/2010/main" val="0"/>
              </a:ext>
            </a:extLst>
          </a:blip>
          <a:srcRect/>
          <a:stretch>
            <a:fillRect/>
          </a:stretch>
        </p:blipFill>
        <p:spPr bwMode="auto">
          <a:xfrm>
            <a:off x="3789613" y="4339564"/>
            <a:ext cx="695455" cy="306000"/>
          </a:xfrm>
          <a:prstGeom prst="rect">
            <a:avLst/>
          </a:prstGeom>
          <a:noFill/>
          <a:ln w="15875">
            <a:noFill/>
          </a:ln>
          <a:extLst>
            <a:ext uri="{909E8E84-426E-40DD-AFC4-6F175D3DCCD1}">
              <a14:hiddenFill xmlns:a14="http://schemas.microsoft.com/office/drawing/2010/main">
                <a:solidFill>
                  <a:srgbClr val="FFFFFF"/>
                </a:solidFill>
              </a14:hiddenFill>
            </a:ext>
          </a:extLst>
        </p:spPr>
      </p:pic>
      <p:pic>
        <p:nvPicPr>
          <p:cNvPr id="4" name="Picture 2" descr="C:\Users\KMoschner\Pictures\Partner Slide\Members\Telecom Italia.png"/>
          <p:cNvPicPr>
            <a:picLocks noChangeAspect="1" noChangeArrowheads="1"/>
          </p:cNvPicPr>
          <p:nvPr/>
        </p:nvPicPr>
        <p:blipFill>
          <a:blip r:embed="rId66" cstate="print">
            <a:extLst>
              <a:ext uri="{28A0092B-C50C-407E-A947-70E740481C1C}">
                <a14:useLocalDpi xmlns:a14="http://schemas.microsoft.com/office/drawing/2010/main" val="0"/>
              </a:ext>
            </a:extLst>
          </a:blip>
          <a:srcRect/>
          <a:stretch>
            <a:fillRect/>
          </a:stretch>
        </p:blipFill>
        <p:spPr bwMode="auto">
          <a:xfrm>
            <a:off x="7800717" y="2312990"/>
            <a:ext cx="695454" cy="306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KMoschner\Pictures\Partner Slide\Sponsors\Via_Licensing.png"/>
          <p:cNvPicPr>
            <a:picLocks noChangeAspect="1" noChangeArrowheads="1"/>
          </p:cNvPicPr>
          <p:nvPr/>
        </p:nvPicPr>
        <p:blipFill>
          <a:blip r:embed="rId67" cstate="print">
            <a:extLst>
              <a:ext uri="{28A0092B-C50C-407E-A947-70E740481C1C}">
                <a14:useLocalDpi xmlns:a14="http://schemas.microsoft.com/office/drawing/2010/main" val="0"/>
              </a:ext>
            </a:extLst>
          </a:blip>
          <a:srcRect/>
          <a:stretch>
            <a:fillRect/>
          </a:stretch>
        </p:blipFill>
        <p:spPr bwMode="auto">
          <a:xfrm>
            <a:off x="5390861" y="4707177"/>
            <a:ext cx="695454" cy="306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KMoschner\Pictures\Partner Slide\Contributors\Gemalto.png"/>
          <p:cNvPicPr>
            <a:picLocks noChangeAspect="1" noChangeArrowheads="1"/>
          </p:cNvPicPr>
          <p:nvPr/>
        </p:nvPicPr>
        <p:blipFill>
          <a:blip r:embed="rId68" cstate="print">
            <a:extLst>
              <a:ext uri="{28A0092B-C50C-407E-A947-70E740481C1C}">
                <a14:useLocalDpi xmlns:a14="http://schemas.microsoft.com/office/drawing/2010/main" val="0"/>
              </a:ext>
            </a:extLst>
          </a:blip>
          <a:srcRect/>
          <a:stretch>
            <a:fillRect/>
          </a:stretch>
        </p:blipFill>
        <p:spPr bwMode="auto">
          <a:xfrm>
            <a:off x="2982597" y="3988003"/>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KMoschner\Pictures\Partner Slide\Contributors\Anritsu.png"/>
          <p:cNvPicPr>
            <a:picLocks noChangeAspect="1" noChangeArrowheads="1"/>
          </p:cNvPicPr>
          <p:nvPr/>
        </p:nvPicPr>
        <p:blipFill>
          <a:blip r:embed="rId69" cstate="print">
            <a:extLst>
              <a:ext uri="{28A0092B-C50C-407E-A947-70E740481C1C}">
                <a14:useLocalDpi xmlns:a14="http://schemas.microsoft.com/office/drawing/2010/main" val="0"/>
              </a:ext>
            </a:extLst>
          </a:blip>
          <a:srcRect/>
          <a:stretch>
            <a:fillRect/>
          </a:stretch>
        </p:blipFill>
        <p:spPr bwMode="auto">
          <a:xfrm>
            <a:off x="2174989" y="3614238"/>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KMoschner\Pictures\Partner Slide\Contributors\Microsoft.png"/>
          <p:cNvPicPr>
            <a:picLocks noChangeAspect="1" noChangeArrowheads="1"/>
          </p:cNvPicPr>
          <p:nvPr/>
        </p:nvPicPr>
        <p:blipFill>
          <a:blip r:embed="rId70" cstate="print">
            <a:extLst>
              <a:ext uri="{28A0092B-C50C-407E-A947-70E740481C1C}">
                <a14:useLocalDpi xmlns:a14="http://schemas.microsoft.com/office/drawing/2010/main" val="0"/>
              </a:ext>
            </a:extLst>
          </a:blip>
          <a:srcRect/>
          <a:stretch>
            <a:fillRect/>
          </a:stretch>
        </p:blipFill>
        <p:spPr bwMode="auto">
          <a:xfrm>
            <a:off x="2183603" y="4339564"/>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2" descr="C:\Users\KMoschner\Pictures\Partner Slide\Members\Ligado.png"/>
          <p:cNvPicPr>
            <a:picLocks noChangeAspect="1" noChangeArrowheads="1"/>
          </p:cNvPicPr>
          <p:nvPr/>
        </p:nvPicPr>
        <p:blipFill>
          <a:blip r:embed="rId71" cstate="print">
            <a:extLst>
              <a:ext uri="{28A0092B-C50C-407E-A947-70E740481C1C}">
                <a14:useLocalDpi xmlns:a14="http://schemas.microsoft.com/office/drawing/2010/main" val="0"/>
              </a:ext>
            </a:extLst>
          </a:blip>
          <a:srcRect/>
          <a:stretch>
            <a:fillRect/>
          </a:stretch>
        </p:blipFill>
        <p:spPr bwMode="auto">
          <a:xfrm>
            <a:off x="577723" y="2312990"/>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KMoschner\Pictures\Partner Slide\Members\Deutsche Telekom.png"/>
          <p:cNvPicPr>
            <a:picLocks noChangeAspect="1" noChangeArrowheads="1"/>
          </p:cNvPicPr>
          <p:nvPr/>
        </p:nvPicPr>
        <p:blipFill>
          <a:blip r:embed="rId72" cstate="print">
            <a:extLst>
              <a:ext uri="{28A0092B-C50C-407E-A947-70E740481C1C}">
                <a14:useLocalDpi xmlns:a14="http://schemas.microsoft.com/office/drawing/2010/main" val="0"/>
              </a:ext>
            </a:extLst>
          </a:blip>
          <a:srcRect/>
          <a:stretch>
            <a:fillRect/>
          </a:stretch>
        </p:blipFill>
        <p:spPr bwMode="auto">
          <a:xfrm>
            <a:off x="5391040" y="1966386"/>
            <a:ext cx="695454" cy="306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KMoschner\Pictures\Partner Slide\Contributors\Keysight.png"/>
          <p:cNvPicPr>
            <a:picLocks noChangeAspect="1" noChangeArrowheads="1"/>
          </p:cNvPicPr>
          <p:nvPr/>
        </p:nvPicPr>
        <p:blipFill>
          <a:blip r:embed="rId73" cstate="print">
            <a:extLst>
              <a:ext uri="{28A0092B-C50C-407E-A947-70E740481C1C}">
                <a14:useLocalDpi xmlns:a14="http://schemas.microsoft.com/office/drawing/2010/main" val="0"/>
              </a:ext>
            </a:extLst>
          </a:blip>
          <a:srcRect/>
          <a:stretch>
            <a:fillRect/>
          </a:stretch>
        </p:blipFill>
        <p:spPr bwMode="auto">
          <a:xfrm>
            <a:off x="7805702" y="3988390"/>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KMoschner\Pictures\Partner Slide\Contributors\Facebook.png"/>
          <p:cNvPicPr>
            <a:picLocks noChangeAspect="1" noChangeArrowheads="1"/>
          </p:cNvPicPr>
          <p:nvPr/>
        </p:nvPicPr>
        <p:blipFill>
          <a:blip r:embed="rId74" cstate="print">
            <a:extLst>
              <a:ext uri="{28A0092B-C50C-407E-A947-70E740481C1C}">
                <a14:useLocalDpi xmlns:a14="http://schemas.microsoft.com/office/drawing/2010/main" val="0"/>
              </a:ext>
            </a:extLst>
          </a:blip>
          <a:srcRect/>
          <a:stretch>
            <a:fillRect/>
          </a:stretch>
        </p:blipFill>
        <p:spPr bwMode="auto">
          <a:xfrm>
            <a:off x="1373264" y="3982114"/>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KMoschner\Pictures\Partner Slide\Contributors\P3.png"/>
          <p:cNvPicPr>
            <a:picLocks noChangeAspect="1" noChangeArrowheads="1"/>
          </p:cNvPicPr>
          <p:nvPr/>
        </p:nvPicPr>
        <p:blipFill>
          <a:blip r:embed="rId75" cstate="print">
            <a:extLst>
              <a:ext uri="{28A0092B-C50C-407E-A947-70E740481C1C}">
                <a14:useLocalDpi xmlns:a14="http://schemas.microsoft.com/office/drawing/2010/main" val="0"/>
              </a:ext>
            </a:extLst>
          </a:blip>
          <a:srcRect/>
          <a:stretch>
            <a:fillRect/>
          </a:stretch>
        </p:blipFill>
        <p:spPr bwMode="auto">
          <a:xfrm>
            <a:off x="6199955" y="4339952"/>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KMoschner\Pictures\Partner Slide\Advisors\University Waterloo.png"/>
          <p:cNvPicPr>
            <a:picLocks noChangeAspect="1" noChangeArrowheads="1"/>
          </p:cNvPicPr>
          <p:nvPr/>
        </p:nvPicPr>
        <p:blipFill>
          <a:blip r:embed="rId76" cstate="print">
            <a:extLst>
              <a:ext uri="{28A0092B-C50C-407E-A947-70E740481C1C}">
                <a14:useLocalDpi xmlns:a14="http://schemas.microsoft.com/office/drawing/2010/main" val="0"/>
              </a:ext>
            </a:extLst>
          </a:blip>
          <a:srcRect/>
          <a:stretch>
            <a:fillRect/>
          </a:stretch>
        </p:blipFill>
        <p:spPr bwMode="auto">
          <a:xfrm>
            <a:off x="1371429" y="6295155"/>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C:\Users\KMoschner\Pictures\Partner Slide\Contributors\SM Optics.png"/>
          <p:cNvPicPr>
            <a:picLocks noChangeAspect="1" noChangeArrowheads="1"/>
          </p:cNvPicPr>
          <p:nvPr/>
        </p:nvPicPr>
        <p:blipFill>
          <a:blip r:embed="rId77" cstate="print">
            <a:extLst>
              <a:ext uri="{28A0092B-C50C-407E-A947-70E740481C1C}">
                <a14:useLocalDpi xmlns:a14="http://schemas.microsoft.com/office/drawing/2010/main" val="0"/>
              </a:ext>
            </a:extLst>
          </a:blip>
          <a:srcRect/>
          <a:stretch>
            <a:fillRect/>
          </a:stretch>
        </p:blipFill>
        <p:spPr bwMode="auto">
          <a:xfrm>
            <a:off x="2177442" y="4707176"/>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KMoschner\Pictures\Partner Slide\Contributors\Mobi Antenna Technologies.png"/>
          <p:cNvPicPr>
            <a:picLocks noChangeAspect="1" noChangeArrowheads="1"/>
          </p:cNvPicPr>
          <p:nvPr/>
        </p:nvPicPr>
        <p:blipFill>
          <a:blip r:embed="rId78" cstate="print">
            <a:extLst>
              <a:ext uri="{28A0092B-C50C-407E-A947-70E740481C1C}">
                <a14:useLocalDpi xmlns:a14="http://schemas.microsoft.com/office/drawing/2010/main" val="0"/>
              </a:ext>
            </a:extLst>
          </a:blip>
          <a:srcRect/>
          <a:stretch>
            <a:fillRect/>
          </a:stretch>
        </p:blipFill>
        <p:spPr bwMode="auto">
          <a:xfrm>
            <a:off x="2986608" y="4339564"/>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KMoschner\Pictures\Partner Slide\Members\T-Mobile US.png"/>
          <p:cNvPicPr>
            <a:picLocks noChangeAspect="1" noChangeArrowheads="1"/>
          </p:cNvPicPr>
          <p:nvPr/>
        </p:nvPicPr>
        <p:blipFill>
          <a:blip r:embed="rId79" cstate="print">
            <a:extLst>
              <a:ext uri="{28A0092B-C50C-407E-A947-70E740481C1C}">
                <a14:useLocalDpi xmlns:a14="http://schemas.microsoft.com/office/drawing/2010/main" val="0"/>
              </a:ext>
            </a:extLst>
          </a:blip>
          <a:srcRect/>
          <a:stretch>
            <a:fillRect/>
          </a:stretch>
        </p:blipFill>
        <p:spPr bwMode="auto">
          <a:xfrm>
            <a:off x="6193625" y="2312990"/>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KMoschner\Pictures\Partner Slide\Contributors\Rosenberger.png"/>
          <p:cNvPicPr>
            <a:picLocks noChangeAspect="1" noChangeArrowheads="1"/>
          </p:cNvPicPr>
          <p:nvPr/>
        </p:nvPicPr>
        <p:blipFill>
          <a:blip r:embed="rId80" cstate="print">
            <a:extLst>
              <a:ext uri="{28A0092B-C50C-407E-A947-70E740481C1C}">
                <a14:useLocalDpi xmlns:a14="http://schemas.microsoft.com/office/drawing/2010/main" val="0"/>
              </a:ext>
            </a:extLst>
          </a:blip>
          <a:srcRect/>
          <a:stretch>
            <a:fillRect/>
          </a:stretch>
        </p:blipFill>
        <p:spPr bwMode="auto">
          <a:xfrm>
            <a:off x="569915" y="4706788"/>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KMoschner\Pictures\Partner Slide\Advisors\III.png"/>
          <p:cNvPicPr>
            <a:picLocks noChangeAspect="1" noChangeArrowheads="1"/>
          </p:cNvPicPr>
          <p:nvPr/>
        </p:nvPicPr>
        <p:blipFill>
          <a:blip r:embed="rId81" cstate="print">
            <a:extLst>
              <a:ext uri="{28A0092B-C50C-407E-A947-70E740481C1C}">
                <a14:useLocalDpi xmlns:a14="http://schemas.microsoft.com/office/drawing/2010/main" val="0"/>
              </a:ext>
            </a:extLst>
          </a:blip>
          <a:srcRect/>
          <a:stretch>
            <a:fillRect/>
          </a:stretch>
        </p:blipFill>
        <p:spPr bwMode="auto">
          <a:xfrm>
            <a:off x="4584817" y="5564340"/>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KMoschner\Pictures\Partner Slide\Contributors\Amphenol.png"/>
          <p:cNvPicPr>
            <a:picLocks noChangeAspect="1" noChangeArrowheads="1"/>
          </p:cNvPicPr>
          <p:nvPr/>
        </p:nvPicPr>
        <p:blipFill>
          <a:blip r:embed="rId82" cstate="print">
            <a:extLst>
              <a:ext uri="{28A0092B-C50C-407E-A947-70E740481C1C}">
                <a14:useLocalDpi xmlns:a14="http://schemas.microsoft.com/office/drawing/2010/main" val="0"/>
              </a:ext>
            </a:extLst>
          </a:blip>
          <a:srcRect/>
          <a:stretch>
            <a:fillRect/>
          </a:stretch>
        </p:blipFill>
        <p:spPr bwMode="auto">
          <a:xfrm>
            <a:off x="1371429" y="3614238"/>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KMoschner\Pictures\Partner Slide\Contributors\Kathrein.png"/>
          <p:cNvPicPr>
            <a:picLocks noChangeAspect="1" noChangeArrowheads="1"/>
          </p:cNvPicPr>
          <p:nvPr/>
        </p:nvPicPr>
        <p:blipFill>
          <a:blip r:embed="rId83" cstate="print">
            <a:extLst>
              <a:ext uri="{28A0092B-C50C-407E-A947-70E740481C1C}">
                <a14:useLocalDpi xmlns:a14="http://schemas.microsoft.com/office/drawing/2010/main" val="0"/>
              </a:ext>
            </a:extLst>
          </a:blip>
          <a:srcRect/>
          <a:stretch>
            <a:fillRect/>
          </a:stretch>
        </p:blipFill>
        <p:spPr bwMode="auto">
          <a:xfrm>
            <a:off x="7001767" y="3988390"/>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KMoschner\Pictures\Partner Slide\Advisors\National Dong Hwa University.png"/>
          <p:cNvPicPr>
            <a:picLocks noChangeAspect="1" noChangeArrowheads="1"/>
          </p:cNvPicPr>
          <p:nvPr/>
        </p:nvPicPr>
        <p:blipFill>
          <a:blip r:embed="rId84" cstate="print">
            <a:extLst>
              <a:ext uri="{28A0092B-C50C-407E-A947-70E740481C1C}">
                <a14:useLocalDpi xmlns:a14="http://schemas.microsoft.com/office/drawing/2010/main" val="0"/>
              </a:ext>
            </a:extLst>
          </a:blip>
          <a:srcRect/>
          <a:stretch>
            <a:fillRect/>
          </a:stretch>
        </p:blipFill>
        <p:spPr bwMode="auto">
          <a:xfrm>
            <a:off x="6989943" y="5563340"/>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KMoschner\Pictures\Partner Slide\Members\VEON.png"/>
          <p:cNvPicPr>
            <a:picLocks noChangeAspect="1" noChangeArrowheads="1"/>
          </p:cNvPicPr>
          <p:nvPr/>
        </p:nvPicPr>
        <p:blipFill>
          <a:blip r:embed="rId85" cstate="print">
            <a:extLst>
              <a:ext uri="{28A0092B-C50C-407E-A947-70E740481C1C}">
                <a14:useLocalDpi xmlns:a14="http://schemas.microsoft.com/office/drawing/2010/main" val="0"/>
              </a:ext>
            </a:extLst>
          </a:blip>
          <a:srcRect/>
          <a:stretch>
            <a:fillRect/>
          </a:stretch>
        </p:blipFill>
        <p:spPr bwMode="auto">
          <a:xfrm>
            <a:off x="3788013" y="2690758"/>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KMoschner\Pictures\Partner Slide\Contributors\Vencore.png"/>
          <p:cNvPicPr>
            <a:picLocks noChangeAspect="1" noChangeArrowheads="1"/>
          </p:cNvPicPr>
          <p:nvPr/>
        </p:nvPicPr>
        <p:blipFill>
          <a:blip r:embed="rId86" cstate="print">
            <a:extLst>
              <a:ext uri="{28A0092B-C50C-407E-A947-70E740481C1C}">
                <a14:useLocalDpi xmlns:a14="http://schemas.microsoft.com/office/drawing/2010/main" val="0"/>
              </a:ext>
            </a:extLst>
          </a:blip>
          <a:srcRect/>
          <a:stretch>
            <a:fillRect/>
          </a:stretch>
        </p:blipFill>
        <p:spPr bwMode="auto">
          <a:xfrm>
            <a:off x="4591081" y="4707564"/>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KMoschner\Pictures\Partner Slide\Contributors\Avanci.png"/>
          <p:cNvPicPr>
            <a:picLocks noChangeAspect="1" noChangeArrowheads="1"/>
          </p:cNvPicPr>
          <p:nvPr/>
        </p:nvPicPr>
        <p:blipFill>
          <a:blip r:embed="rId87" cstate="print">
            <a:extLst>
              <a:ext uri="{28A0092B-C50C-407E-A947-70E740481C1C}">
                <a14:useLocalDpi xmlns:a14="http://schemas.microsoft.com/office/drawing/2010/main" val="0"/>
              </a:ext>
            </a:extLst>
          </a:blip>
          <a:srcRect/>
          <a:stretch>
            <a:fillRect/>
          </a:stretch>
        </p:blipFill>
        <p:spPr bwMode="auto">
          <a:xfrm>
            <a:off x="3781979" y="3614626"/>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KMoschner\Pictures\Partner Slide\Contributors\Ciena.png"/>
          <p:cNvPicPr>
            <a:picLocks noChangeAspect="1" noChangeArrowheads="1"/>
          </p:cNvPicPr>
          <p:nvPr/>
        </p:nvPicPr>
        <p:blipFill>
          <a:blip r:embed="rId88" cstate="print">
            <a:extLst>
              <a:ext uri="{28A0092B-C50C-407E-A947-70E740481C1C}">
                <a14:useLocalDpi xmlns:a14="http://schemas.microsoft.com/office/drawing/2010/main" val="0"/>
              </a:ext>
            </a:extLst>
          </a:blip>
          <a:srcRect/>
          <a:stretch>
            <a:fillRect/>
          </a:stretch>
        </p:blipFill>
        <p:spPr bwMode="auto">
          <a:xfrm>
            <a:off x="4585539" y="3613850"/>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KMoschner\Pictures\Partner Slide\Members\MTN.png"/>
          <p:cNvPicPr>
            <a:picLocks noChangeAspect="1" noChangeArrowheads="1"/>
          </p:cNvPicPr>
          <p:nvPr/>
        </p:nvPicPr>
        <p:blipFill>
          <a:blip r:embed="rId89" cstate="print">
            <a:extLst>
              <a:ext uri="{28A0092B-C50C-407E-A947-70E740481C1C}">
                <a14:useLocalDpi xmlns:a14="http://schemas.microsoft.com/office/drawing/2010/main" val="0"/>
              </a:ext>
            </a:extLst>
          </a:blip>
          <a:srcRect/>
          <a:stretch>
            <a:fillRect/>
          </a:stretch>
        </p:blipFill>
        <p:spPr bwMode="auto">
          <a:xfrm>
            <a:off x="1380541" y="2312990"/>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Users\KMoschner\Pictures\Partner Slide\Contributors\Amdocs.png"/>
          <p:cNvPicPr>
            <a:picLocks noChangeAspect="1" noChangeArrowheads="1"/>
          </p:cNvPicPr>
          <p:nvPr/>
        </p:nvPicPr>
        <p:blipFill>
          <a:blip r:embed="rId90" cstate="print">
            <a:extLst>
              <a:ext uri="{28A0092B-C50C-407E-A947-70E740481C1C}">
                <a14:useLocalDpi xmlns:a14="http://schemas.microsoft.com/office/drawing/2010/main" val="0"/>
              </a:ext>
            </a:extLst>
          </a:blip>
          <a:srcRect/>
          <a:stretch>
            <a:fillRect/>
          </a:stretch>
        </p:blipFill>
        <p:spPr bwMode="auto">
          <a:xfrm>
            <a:off x="568597" y="3613850"/>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KMoschner\Pictures\Partner Slide\Members\A1 Telekom Austria.png"/>
          <p:cNvPicPr>
            <a:picLocks noChangeAspect="1" noChangeArrowheads="1"/>
          </p:cNvPicPr>
          <p:nvPr/>
        </p:nvPicPr>
        <p:blipFill>
          <a:blip r:embed="rId91" cstate="print">
            <a:extLst>
              <a:ext uri="{28A0092B-C50C-407E-A947-70E740481C1C}">
                <a14:useLocalDpi xmlns:a14="http://schemas.microsoft.com/office/drawing/2010/main" val="0"/>
              </a:ext>
            </a:extLst>
          </a:blip>
          <a:srcRect/>
          <a:stretch>
            <a:fillRect/>
          </a:stretch>
        </p:blipFill>
        <p:spPr bwMode="auto">
          <a:xfrm>
            <a:off x="579755" y="1966386"/>
            <a:ext cx="695455" cy="30600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10"/>
          <p:cNvPicPr>
            <a:picLocks noChangeAspect="1"/>
          </p:cNvPicPr>
          <p:nvPr/>
        </p:nvPicPr>
        <p:blipFill>
          <a:blip r:embed="rId92" cstate="print">
            <a:extLst>
              <a:ext uri="{28A0092B-C50C-407E-A947-70E740481C1C}">
                <a14:useLocalDpi xmlns:a14="http://schemas.microsoft.com/office/drawing/2010/main" val="0"/>
              </a:ext>
            </a:extLst>
          </a:blip>
          <a:stretch>
            <a:fillRect/>
          </a:stretch>
        </p:blipFill>
        <p:spPr>
          <a:xfrm>
            <a:off x="3786595" y="1965820"/>
            <a:ext cx="695455" cy="306000"/>
          </a:xfrm>
          <a:prstGeom prst="rect">
            <a:avLst/>
          </a:prstGeom>
        </p:spPr>
      </p:pic>
      <p:pic>
        <p:nvPicPr>
          <p:cNvPr id="96" name="Picture 2" descr="C:\Users\kmoschner\Pictures\Partner Slide\Advisors\National Sun Yat Sen University.png"/>
          <p:cNvPicPr>
            <a:picLocks noChangeAspect="1" noChangeArrowheads="1"/>
          </p:cNvPicPr>
          <p:nvPr/>
        </p:nvPicPr>
        <p:blipFill>
          <a:blip r:embed="rId93" cstate="print">
            <a:extLst>
              <a:ext uri="{28A0092B-C50C-407E-A947-70E740481C1C}">
                <a14:useLocalDpi xmlns:a14="http://schemas.microsoft.com/office/drawing/2010/main" val="0"/>
              </a:ext>
            </a:extLst>
          </a:blip>
          <a:srcRect/>
          <a:stretch>
            <a:fillRect/>
          </a:stretch>
        </p:blipFill>
        <p:spPr bwMode="auto">
          <a:xfrm>
            <a:off x="7802796" y="5563340"/>
            <a:ext cx="695455" cy="30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04245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107950" y="549275"/>
            <a:ext cx="6948488" cy="511175"/>
          </a:xfrm>
        </p:spPr>
        <p:txBody>
          <a:bodyPr/>
          <a:lstStyle/>
          <a:p>
            <a:pPr>
              <a:defRPr/>
            </a:pPr>
            <a:r>
              <a:rPr lang="en-GB" sz="2000" dirty="0" smtClean="0"/>
              <a:t>…and Strong Cooperation</a:t>
            </a:r>
            <a:endParaRPr lang="en-GB" sz="2000" dirty="0"/>
          </a:p>
        </p:txBody>
      </p:sp>
      <p:sp>
        <p:nvSpPr>
          <p:cNvPr id="17410" name="Foliennummernplatzhalter 4"/>
          <p:cNvSpPr>
            <a:spLocks noGrp="1"/>
          </p:cNvSpPr>
          <p:nvPr>
            <p:ph type="sldNum" sz="quarter" idx="21"/>
          </p:nvPr>
        </p:nvSpPr>
        <p:spPr bwMode="auto">
          <a:xfrm>
            <a:off x="7010400" y="64928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7DB30F7-F793-4F87-A779-C1ACA1C35CE3}" type="slidenum">
              <a:rPr kumimoji="0" lang="en-GB" altLang="en-US" sz="1200" b="0" i="0" u="none" strike="noStrike" kern="1200" cap="none" spc="0" normalizeH="0" baseline="0" noProof="0">
                <a:ln>
                  <a:noFill/>
                </a:ln>
                <a:solidFill>
                  <a:srgbClr val="898989"/>
                </a:solidFill>
                <a:effectLst/>
                <a:uLnTx/>
                <a:uFillTx/>
                <a:latin typeface="DIN 1451 Com Mittelschrift" pitchFamily="34" charset="0"/>
                <a:ea typeface="MS PGothic" panose="020B0600070205080204" pitchFamily="34" charset="-128"/>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altLang="en-US" sz="1200" b="0" i="0" u="none" strike="noStrike" kern="1200" cap="none" spc="0" normalizeH="0" baseline="0" noProof="0">
              <a:ln>
                <a:noFill/>
              </a:ln>
              <a:solidFill>
                <a:srgbClr val="898989"/>
              </a:solidFill>
              <a:effectLst/>
              <a:uLnTx/>
              <a:uFillTx/>
              <a:latin typeface="DIN 1451 Com Mittelschrift" pitchFamily="34" charset="0"/>
              <a:ea typeface="MS PGothic" panose="020B0600070205080204" pitchFamily="34" charset="-128"/>
              <a:cs typeface="Arial" pitchFamily="34" charset="0"/>
            </a:endParaRPr>
          </a:p>
        </p:txBody>
      </p:sp>
      <p:pic>
        <p:nvPicPr>
          <p:cNvPr id="17411" name="Picture 17" descr="3gp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1023" y="2703513"/>
            <a:ext cx="754062"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998936"/>
            <a:ext cx="5222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Grafik 51" descr="gcf_front_01.gif"/>
          <p:cNvPicPr>
            <a:picLocks noChangeAspect="1"/>
          </p:cNvPicPr>
          <p:nvPr/>
        </p:nvPicPr>
        <p:blipFill>
          <a:blip r:embed="rId4" cstate="print">
            <a:extLst>
              <a:ext uri="{28A0092B-C50C-407E-A947-70E740481C1C}">
                <a14:useLocalDpi xmlns:a14="http://schemas.microsoft.com/office/drawing/2010/main" val="0"/>
              </a:ext>
            </a:extLst>
          </a:blip>
          <a:srcRect l="1846" t="3123" r="7549" b="3127"/>
          <a:stretch>
            <a:fillRect/>
          </a:stretch>
        </p:blipFill>
        <p:spPr bwMode="auto">
          <a:xfrm>
            <a:off x="2496936" y="2718094"/>
            <a:ext cx="8747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3"/>
          <p:cNvPicPr>
            <a:picLocks noChangeAspect="1" noChangeArrowheads="1"/>
          </p:cNvPicPr>
          <p:nvPr/>
        </p:nvPicPr>
        <p:blipFill>
          <a:blip r:embed="rId5">
            <a:extLst>
              <a:ext uri="{28A0092B-C50C-407E-A947-70E740481C1C}">
                <a14:useLocalDpi xmlns:a14="http://schemas.microsoft.com/office/drawing/2010/main" val="0"/>
              </a:ext>
            </a:extLst>
          </a:blip>
          <a:srcRect r="-31551" b="18919"/>
          <a:stretch>
            <a:fillRect/>
          </a:stretch>
        </p:blipFill>
        <p:spPr bwMode="auto">
          <a:xfrm>
            <a:off x="2394791" y="3296234"/>
            <a:ext cx="1247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20189" y="5182364"/>
            <a:ext cx="95091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750" y="3958946"/>
            <a:ext cx="942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82775" y="4541838"/>
            <a:ext cx="14366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3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90104" y="5178207"/>
            <a:ext cx="8731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Picture 2" descr="https://encrypted-tbn2.google.com/images?q=tbn:ANd9GcSdXd_vlAVjkcZNunx5omm5JNgw5emy2YmZ9n6FWvmrG06InCcyU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9863" y="3890124"/>
            <a:ext cx="12636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2" descr="C:\Users\kmoschner\Pictures\ICE 2015\Cooppartner\5G PPP.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44788" y="3954463"/>
            <a:ext cx="5588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6" descr="https://encrypted-tbn0.gstatic.com/images?q=tbn:ANd9GcRgid4d0mbFpeYDGGkRyoFQTlG-OSo3yLpBkuAteBb98iAyCuGFKpozPY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539924" y="3424238"/>
            <a:ext cx="4905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Picture 6" descr="http://www.atis.org/img/logo.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550988" y="3978457"/>
            <a:ext cx="81915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4" name="Picture 2" descr="P:\NGMN Partner\Coop Partners\TAICS\TAICS Logo.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9400" y="5665414"/>
            <a:ext cx="15398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2" descr="P:\NGMN Partner\Coop Partners\ETSI\ETSI LogoTag_press.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5047" y="2689441"/>
            <a:ext cx="8286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Picture 3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8313" y="3433887"/>
            <a:ext cx="679450" cy="32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27" name="Picture 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193869" y="2053110"/>
            <a:ext cx="361950" cy="40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28" name="Picture 2" descr="P:\NGMN Partner\External Organizations\VDE\VDE_Logo_4c.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5288" y="4926168"/>
            <a:ext cx="709612" cy="15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hteckige Legende 23"/>
          <p:cNvSpPr/>
          <p:nvPr/>
        </p:nvSpPr>
        <p:spPr>
          <a:xfrm>
            <a:off x="169863" y="1916113"/>
            <a:ext cx="3581400" cy="4343400"/>
          </a:xfrm>
          <a:prstGeom prst="wedgeRectCallout">
            <a:avLst>
              <a:gd name="adj1" fmla="val 60821"/>
              <a:gd name="adj2" fmla="val -15889"/>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a:ea typeface="+mn-ea"/>
              <a:cs typeface="+mn-cs"/>
            </a:endParaRPr>
          </a:p>
        </p:txBody>
      </p:sp>
      <p:pic>
        <p:nvPicPr>
          <p:cNvPr id="17431" name="Picture 4" descr="C:\Users\KMoschner\Pictures\Website\Logos\Cooperation Partners\5GAA.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547664" y="2113227"/>
            <a:ext cx="917575" cy="295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371196" y="1790429"/>
            <a:ext cx="4594767" cy="4594767"/>
          </a:xfrm>
          <a:prstGeom prst="rect">
            <a:avLst/>
          </a:prstGeom>
        </p:spPr>
      </p:pic>
      <p:pic>
        <p:nvPicPr>
          <p:cNvPr id="3" name="Grafik 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2347058" y="5659313"/>
            <a:ext cx="1104900" cy="386981"/>
          </a:xfrm>
          <a:prstGeom prst="rect">
            <a:avLst/>
          </a:prstGeom>
          <a:ln w="12700">
            <a:solidFill>
              <a:schemeClr val="accent2"/>
            </a:solidFill>
          </a:ln>
        </p:spPr>
      </p:pic>
      <p:sp>
        <p:nvSpPr>
          <p:cNvPr id="26" name="Rechteckige Legende 25"/>
          <p:cNvSpPr/>
          <p:nvPr/>
        </p:nvSpPr>
        <p:spPr>
          <a:xfrm>
            <a:off x="3875559" y="6256654"/>
            <a:ext cx="1488529" cy="418783"/>
          </a:xfrm>
          <a:prstGeom prst="wedgeRectCallout">
            <a:avLst>
              <a:gd name="adj1" fmla="val -71757"/>
              <a:gd name="adj2" fmla="val -1027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Agreement signed at MWC 2018</a:t>
            </a:r>
            <a:endParaRPr lang="en-GB" sz="1200" dirty="0"/>
          </a:p>
        </p:txBody>
      </p:sp>
    </p:spTree>
    <p:extLst>
      <p:ext uri="{BB962C8B-B14F-4D97-AF65-F5344CB8AC3E}">
        <p14:creationId xmlns:p14="http://schemas.microsoft.com/office/powerpoint/2010/main" val="5349853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2000" dirty="0"/>
              <a:t>NGMN 5G Work-Programme 2017/18</a:t>
            </a:r>
            <a:endParaRPr lang="en-US" sz="1800" dirty="0"/>
          </a:p>
        </p:txBody>
      </p:sp>
      <p:sp>
        <p:nvSpPr>
          <p:cNvPr id="9218" name="Slide Number Placeholder 4"/>
          <p:cNvSpPr>
            <a:spLocks noGrp="1"/>
          </p:cNvSpPr>
          <p:nvPr>
            <p:ph type="sldNum" sz="quarter" idx="2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fld id="{90414B9A-5494-1042-84B8-F8977295AD44}" type="slidenum">
              <a:rPr lang="en-GB" sz="1100">
                <a:solidFill>
                  <a:srgbClr val="898989"/>
                </a:solidFill>
                <a:latin typeface="DIN 1451 Com Mittelschrift" charset="0"/>
                <a:cs typeface="Arial" charset="0"/>
              </a:rPr>
              <a:pPr eaLnBrk="1" hangingPunct="1"/>
              <a:t>5</a:t>
            </a:fld>
            <a:endParaRPr lang="en-GB" sz="1100" dirty="0">
              <a:solidFill>
                <a:srgbClr val="898989"/>
              </a:solidFill>
              <a:latin typeface="DIN 1451 Com Mittelschrift" charset="0"/>
              <a:cs typeface="Arial" charset="0"/>
            </a:endParaRPr>
          </a:p>
        </p:txBody>
      </p:sp>
      <p:grpSp>
        <p:nvGrpSpPr>
          <p:cNvPr id="7" name="Group 6"/>
          <p:cNvGrpSpPr/>
          <p:nvPr/>
        </p:nvGrpSpPr>
        <p:grpSpPr>
          <a:xfrm>
            <a:off x="251520" y="2186862"/>
            <a:ext cx="8496944" cy="914400"/>
            <a:chOff x="251520" y="1772816"/>
            <a:chExt cx="8496944" cy="1219200"/>
          </a:xfrm>
        </p:grpSpPr>
        <p:sp>
          <p:nvSpPr>
            <p:cNvPr id="3" name="Rectangle 2"/>
            <p:cNvSpPr/>
            <p:nvPr/>
          </p:nvSpPr>
          <p:spPr>
            <a:xfrm>
              <a:off x="3203848" y="1772816"/>
              <a:ext cx="5544616" cy="1219200"/>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latin typeface="Arial"/>
              </a:endParaRPr>
            </a:p>
          </p:txBody>
        </p:sp>
        <p:sp>
          <p:nvSpPr>
            <p:cNvPr id="4" name="Pentagon 3"/>
            <p:cNvSpPr/>
            <p:nvPr/>
          </p:nvSpPr>
          <p:spPr>
            <a:xfrm>
              <a:off x="251520" y="1772816"/>
              <a:ext cx="3384376" cy="1219200"/>
            </a:xfrm>
            <a:prstGeom prst="homePlate">
              <a:avLst>
                <a:gd name="adj" fmla="val 32595"/>
              </a:avLst>
            </a:prstGeom>
            <a:solidFill>
              <a:srgbClr val="4683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latin typeface="Arial"/>
              </a:endParaRPr>
            </a:p>
          </p:txBody>
        </p:sp>
      </p:grpSp>
      <p:sp>
        <p:nvSpPr>
          <p:cNvPr id="8" name="TextBox 7"/>
          <p:cNvSpPr txBox="1"/>
          <p:nvPr/>
        </p:nvSpPr>
        <p:spPr>
          <a:xfrm>
            <a:off x="323529" y="2235156"/>
            <a:ext cx="2538859" cy="757130"/>
          </a:xfrm>
          <a:prstGeom prst="rect">
            <a:avLst/>
          </a:prstGeom>
          <a:noFill/>
        </p:spPr>
        <p:txBody>
          <a:bodyPr wrap="square" rtlCol="0">
            <a:spAutoFit/>
          </a:bodyPr>
          <a:lstStyle/>
          <a:p>
            <a:pPr>
              <a:lnSpc>
                <a:spcPct val="120000"/>
              </a:lnSpc>
              <a:spcAft>
                <a:spcPts val="600"/>
              </a:spcAft>
            </a:pPr>
            <a:r>
              <a:rPr lang="en-GB" altLang="en-US" dirty="0">
                <a:solidFill>
                  <a:prstClr val="white"/>
                </a:solidFill>
                <a:latin typeface="Arial" pitchFamily="34" charset="0"/>
                <a:cs typeface="Arial" pitchFamily="34" charset="0"/>
              </a:rPr>
              <a:t>Guidance to SDOs and the Wider Industry</a:t>
            </a:r>
          </a:p>
        </p:txBody>
      </p:sp>
      <p:grpSp>
        <p:nvGrpSpPr>
          <p:cNvPr id="12" name="Group 11"/>
          <p:cNvGrpSpPr/>
          <p:nvPr/>
        </p:nvGrpSpPr>
        <p:grpSpPr>
          <a:xfrm>
            <a:off x="251520" y="3483006"/>
            <a:ext cx="8496944" cy="914400"/>
            <a:chOff x="251520" y="1772816"/>
            <a:chExt cx="8496944" cy="1219200"/>
          </a:xfrm>
        </p:grpSpPr>
        <p:sp>
          <p:nvSpPr>
            <p:cNvPr id="13" name="Rectangle 12"/>
            <p:cNvSpPr/>
            <p:nvPr/>
          </p:nvSpPr>
          <p:spPr>
            <a:xfrm>
              <a:off x="3203848" y="1772816"/>
              <a:ext cx="5544616" cy="1219200"/>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latin typeface="Arial"/>
              </a:endParaRPr>
            </a:p>
          </p:txBody>
        </p:sp>
        <p:sp>
          <p:nvSpPr>
            <p:cNvPr id="14" name="Pentagon 13"/>
            <p:cNvSpPr/>
            <p:nvPr/>
          </p:nvSpPr>
          <p:spPr>
            <a:xfrm>
              <a:off x="251520" y="1772816"/>
              <a:ext cx="3384376" cy="1219200"/>
            </a:xfrm>
            <a:prstGeom prst="homePlate">
              <a:avLst>
                <a:gd name="adj" fmla="val 32595"/>
              </a:avLst>
            </a:prstGeom>
            <a:solidFill>
              <a:srgbClr val="4683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latin typeface="Arial"/>
              </a:endParaRPr>
            </a:p>
          </p:txBody>
        </p:sp>
      </p:grpSp>
      <p:grpSp>
        <p:nvGrpSpPr>
          <p:cNvPr id="15" name="Group 14"/>
          <p:cNvGrpSpPr/>
          <p:nvPr/>
        </p:nvGrpSpPr>
        <p:grpSpPr>
          <a:xfrm>
            <a:off x="251520" y="4779150"/>
            <a:ext cx="8496944" cy="914400"/>
            <a:chOff x="251520" y="1772816"/>
            <a:chExt cx="8496944" cy="1219200"/>
          </a:xfrm>
        </p:grpSpPr>
        <p:sp>
          <p:nvSpPr>
            <p:cNvPr id="16" name="Rectangle 15"/>
            <p:cNvSpPr/>
            <p:nvPr/>
          </p:nvSpPr>
          <p:spPr>
            <a:xfrm>
              <a:off x="3203848" y="1772816"/>
              <a:ext cx="5544616" cy="1219200"/>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latin typeface="Arial"/>
              </a:endParaRPr>
            </a:p>
          </p:txBody>
        </p:sp>
        <p:sp>
          <p:nvSpPr>
            <p:cNvPr id="17" name="Pentagon 16"/>
            <p:cNvSpPr/>
            <p:nvPr/>
          </p:nvSpPr>
          <p:spPr>
            <a:xfrm>
              <a:off x="251520" y="1772816"/>
              <a:ext cx="3384376" cy="1219200"/>
            </a:xfrm>
            <a:prstGeom prst="homePlate">
              <a:avLst>
                <a:gd name="adj" fmla="val 32595"/>
              </a:avLst>
            </a:prstGeom>
            <a:solidFill>
              <a:srgbClr val="4683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latin typeface="Arial"/>
              </a:endParaRPr>
            </a:p>
          </p:txBody>
        </p:sp>
      </p:grpSp>
      <p:sp>
        <p:nvSpPr>
          <p:cNvPr id="10" name="TextBox 9"/>
          <p:cNvSpPr txBox="1"/>
          <p:nvPr/>
        </p:nvSpPr>
        <p:spPr>
          <a:xfrm>
            <a:off x="323528" y="3537921"/>
            <a:ext cx="2952328" cy="757130"/>
          </a:xfrm>
          <a:prstGeom prst="rect">
            <a:avLst/>
          </a:prstGeom>
          <a:noFill/>
        </p:spPr>
        <p:txBody>
          <a:bodyPr wrap="square" rtlCol="0">
            <a:spAutoFit/>
          </a:bodyPr>
          <a:lstStyle/>
          <a:p>
            <a:pPr>
              <a:lnSpc>
                <a:spcPct val="120000"/>
              </a:lnSpc>
              <a:spcAft>
                <a:spcPts val="600"/>
              </a:spcAft>
            </a:pPr>
            <a:r>
              <a:rPr lang="en-GB" altLang="en-US" dirty="0">
                <a:solidFill>
                  <a:prstClr val="white"/>
                </a:solidFill>
                <a:latin typeface="Arial" pitchFamily="34" charset="0"/>
                <a:cs typeface="Arial" pitchFamily="34" charset="0"/>
              </a:rPr>
              <a:t>Evaluation of Trials, Tests, and Proof of Concept</a:t>
            </a:r>
          </a:p>
        </p:txBody>
      </p:sp>
      <p:sp>
        <p:nvSpPr>
          <p:cNvPr id="11" name="TextBox 10"/>
          <p:cNvSpPr txBox="1"/>
          <p:nvPr/>
        </p:nvSpPr>
        <p:spPr>
          <a:xfrm>
            <a:off x="323528" y="4833733"/>
            <a:ext cx="2952328" cy="757130"/>
          </a:xfrm>
          <a:prstGeom prst="rect">
            <a:avLst/>
          </a:prstGeom>
          <a:noFill/>
        </p:spPr>
        <p:txBody>
          <a:bodyPr wrap="square" rtlCol="0">
            <a:spAutoFit/>
          </a:bodyPr>
          <a:lstStyle/>
          <a:p>
            <a:pPr>
              <a:lnSpc>
                <a:spcPct val="120000"/>
              </a:lnSpc>
              <a:spcAft>
                <a:spcPts val="600"/>
              </a:spcAft>
            </a:pPr>
            <a:r>
              <a:rPr lang="en-GB" altLang="en-US" dirty="0">
                <a:solidFill>
                  <a:prstClr val="white"/>
                </a:solidFill>
                <a:latin typeface="Arial" pitchFamily="34" charset="0"/>
                <a:cs typeface="Arial" pitchFamily="34" charset="0"/>
              </a:rPr>
              <a:t>Eco-system Building and Interaction</a:t>
            </a:r>
          </a:p>
        </p:txBody>
      </p:sp>
      <p:sp>
        <p:nvSpPr>
          <p:cNvPr id="22" name="Rechteck 62"/>
          <p:cNvSpPr>
            <a:spLocks noChangeArrowheads="1"/>
          </p:cNvSpPr>
          <p:nvPr/>
        </p:nvSpPr>
        <p:spPr bwMode="auto">
          <a:xfrm>
            <a:off x="3596263" y="2197248"/>
            <a:ext cx="2855913" cy="9310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171450" indent="-171450">
              <a:spcBef>
                <a:spcPts val="400"/>
              </a:spcBef>
              <a:spcAft>
                <a:spcPts val="0"/>
              </a:spcAft>
              <a:buClr>
                <a:srgbClr val="468329"/>
              </a:buClr>
              <a:buFont typeface="Wingdings" panose="05000000000000000000" pitchFamily="2" charset="2"/>
              <a:buChar char="§"/>
              <a:defRPr/>
            </a:pPr>
            <a:r>
              <a:rPr lang="en-US" sz="1200" b="1" dirty="0">
                <a:solidFill>
                  <a:prstClr val="black"/>
                </a:solidFill>
                <a:latin typeface="Arial" pitchFamily="34" charset="0"/>
                <a:cs typeface="Arial" pitchFamily="34" charset="0"/>
              </a:rPr>
              <a:t>E2E Architecture</a:t>
            </a:r>
          </a:p>
          <a:p>
            <a:pPr marL="266700" lvl="1" indent="-174625">
              <a:lnSpc>
                <a:spcPts val="1300"/>
              </a:lnSpc>
              <a:spcBef>
                <a:spcPts val="400"/>
              </a:spcBef>
              <a:spcAft>
                <a:spcPts val="0"/>
              </a:spcAft>
              <a:buClr>
                <a:srgbClr val="468329"/>
              </a:buClr>
              <a:buFont typeface="Arial" panose="020B0604020202020204" pitchFamily="34" charset="0"/>
              <a:buChar char="−"/>
              <a:defRPr/>
            </a:pPr>
            <a:r>
              <a:rPr lang="en-US" sz="1200" dirty="0">
                <a:solidFill>
                  <a:prstClr val="black"/>
                </a:solidFill>
                <a:latin typeface="Arial" pitchFamily="34" charset="0"/>
                <a:cs typeface="Arial" pitchFamily="34" charset="0"/>
              </a:rPr>
              <a:t>Framework and Principles</a:t>
            </a:r>
          </a:p>
          <a:p>
            <a:pPr marL="179388" lvl="1" indent="-179388">
              <a:lnSpc>
                <a:spcPts val="1300"/>
              </a:lnSpc>
              <a:spcBef>
                <a:spcPts val="400"/>
              </a:spcBef>
              <a:spcAft>
                <a:spcPts val="0"/>
              </a:spcAft>
              <a:buClr>
                <a:srgbClr val="468329"/>
              </a:buClr>
              <a:buFont typeface="Wingdings" charset="2"/>
              <a:buChar char="§"/>
              <a:defRPr/>
            </a:pPr>
            <a:r>
              <a:rPr lang="en-US" sz="1200" b="1" dirty="0">
                <a:solidFill>
                  <a:prstClr val="black"/>
                </a:solidFill>
                <a:latin typeface="Arial" pitchFamily="34" charset="0"/>
                <a:cs typeface="Arial" pitchFamily="34" charset="0"/>
              </a:rPr>
              <a:t>Service-Based Architecture</a:t>
            </a:r>
          </a:p>
          <a:p>
            <a:pPr marL="179388" lvl="1" indent="-179388">
              <a:lnSpc>
                <a:spcPts val="1300"/>
              </a:lnSpc>
              <a:spcBef>
                <a:spcPts val="400"/>
              </a:spcBef>
              <a:spcAft>
                <a:spcPts val="0"/>
              </a:spcAft>
              <a:buClr>
                <a:srgbClr val="468329"/>
              </a:buClr>
              <a:buFont typeface="Wingdings" charset="2"/>
              <a:buChar char="§"/>
              <a:defRPr/>
            </a:pPr>
            <a:r>
              <a:rPr lang="en-US" sz="1200" b="1" dirty="0">
                <a:solidFill>
                  <a:prstClr val="black"/>
                </a:solidFill>
                <a:latin typeface="Arial" pitchFamily="34" charset="0"/>
                <a:cs typeface="Arial" pitchFamily="34" charset="0"/>
              </a:rPr>
              <a:t>RAN Functional Split </a:t>
            </a:r>
          </a:p>
        </p:txBody>
      </p:sp>
      <p:sp>
        <p:nvSpPr>
          <p:cNvPr id="23" name="Rechteck 62"/>
          <p:cNvSpPr>
            <a:spLocks noChangeArrowheads="1"/>
          </p:cNvSpPr>
          <p:nvPr/>
        </p:nvSpPr>
        <p:spPr bwMode="auto">
          <a:xfrm>
            <a:off x="5945944" y="2251256"/>
            <a:ext cx="2802348" cy="833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180975" indent="-180975">
              <a:lnSpc>
                <a:spcPts val="1300"/>
              </a:lnSpc>
              <a:spcBef>
                <a:spcPts val="400"/>
              </a:spcBef>
              <a:spcAft>
                <a:spcPts val="400"/>
              </a:spcAft>
              <a:buClr>
                <a:srgbClr val="468329"/>
              </a:buClr>
              <a:buFont typeface="Wingdings" charset="2"/>
              <a:buChar char="§"/>
              <a:defRPr/>
            </a:pPr>
            <a:r>
              <a:rPr lang="en-US" sz="1200" b="1" dirty="0">
                <a:solidFill>
                  <a:prstClr val="black"/>
                </a:solidFill>
                <a:latin typeface="Arial" pitchFamily="34" charset="0"/>
                <a:cs typeface="Arial" pitchFamily="34" charset="0"/>
              </a:rPr>
              <a:t>NW Management &amp; Orchestration</a:t>
            </a:r>
          </a:p>
          <a:p>
            <a:pPr marL="171450" lvl="1" indent="-171450">
              <a:spcBef>
                <a:spcPts val="400"/>
              </a:spcBef>
              <a:spcAft>
                <a:spcPts val="400"/>
              </a:spcAft>
              <a:buClr>
                <a:srgbClr val="468329"/>
              </a:buClr>
              <a:buFont typeface="Wingdings" panose="05000000000000000000" pitchFamily="2" charset="2"/>
              <a:buChar char="§"/>
              <a:defRPr/>
            </a:pPr>
            <a:r>
              <a:rPr lang="en-US" sz="1200" b="1" dirty="0">
                <a:solidFill>
                  <a:prstClr val="black"/>
                </a:solidFill>
                <a:latin typeface="Arial" pitchFamily="34" charset="0"/>
                <a:cs typeface="Arial" pitchFamily="34" charset="0"/>
              </a:rPr>
              <a:t>Security Competence Team</a:t>
            </a:r>
          </a:p>
          <a:p>
            <a:pPr marL="171450" lvl="1" indent="-171450">
              <a:spcBef>
                <a:spcPts val="400"/>
              </a:spcBef>
              <a:spcAft>
                <a:spcPts val="400"/>
              </a:spcAft>
              <a:buClr>
                <a:srgbClr val="468329"/>
              </a:buClr>
              <a:buFont typeface="Wingdings" panose="05000000000000000000" pitchFamily="2" charset="2"/>
              <a:buChar char="§"/>
              <a:defRPr/>
            </a:pPr>
            <a:r>
              <a:rPr lang="en-US" sz="1200" b="1" dirty="0">
                <a:solidFill>
                  <a:prstClr val="black"/>
                </a:solidFill>
                <a:latin typeface="Arial" pitchFamily="34" charset="0"/>
                <a:cs typeface="Arial" pitchFamily="34" charset="0"/>
              </a:rPr>
              <a:t>5G Extreme Requirements</a:t>
            </a:r>
          </a:p>
        </p:txBody>
      </p:sp>
      <p:sp>
        <p:nvSpPr>
          <p:cNvPr id="24" name="Rechteck 62"/>
          <p:cNvSpPr>
            <a:spLocks noChangeArrowheads="1"/>
          </p:cNvSpPr>
          <p:nvPr/>
        </p:nvSpPr>
        <p:spPr bwMode="auto">
          <a:xfrm>
            <a:off x="3596262" y="3555019"/>
            <a:ext cx="2808312" cy="741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180975" indent="-180975">
              <a:spcBef>
                <a:spcPts val="200"/>
              </a:spcBef>
              <a:spcAft>
                <a:spcPts val="200"/>
              </a:spcAft>
              <a:buClr>
                <a:srgbClr val="468329"/>
              </a:buClr>
              <a:buFont typeface="Wingdings" charset="0"/>
              <a:buChar char="§"/>
            </a:pPr>
            <a:r>
              <a:rPr lang="en-US" sz="1200" b="1" dirty="0">
                <a:solidFill>
                  <a:srgbClr val="000000"/>
                </a:solidFill>
                <a:latin typeface="Arial" pitchFamily="34" charset="0"/>
                <a:cs typeface="Arial" pitchFamily="34" charset="0"/>
              </a:rPr>
              <a:t>Trial &amp; Testing</a:t>
            </a:r>
          </a:p>
          <a:p>
            <a:pPr marL="266700" lvl="1" indent="-174625">
              <a:lnSpc>
                <a:spcPts val="1300"/>
              </a:lnSpc>
              <a:spcBef>
                <a:spcPts val="400"/>
              </a:spcBef>
              <a:spcAft>
                <a:spcPts val="0"/>
              </a:spcAft>
              <a:buClr>
                <a:srgbClr val="468329"/>
              </a:buClr>
              <a:buFont typeface="Arial" charset="0"/>
              <a:buChar char="−"/>
            </a:pPr>
            <a:r>
              <a:rPr lang="en-US" sz="1200" dirty="0">
                <a:solidFill>
                  <a:prstClr val="black"/>
                </a:solidFill>
                <a:latin typeface="Arial" pitchFamily="34" charset="0"/>
                <a:cs typeface="Arial" pitchFamily="34" charset="0"/>
              </a:rPr>
              <a:t>Technology Building Blocks</a:t>
            </a:r>
          </a:p>
          <a:p>
            <a:pPr marL="266700" lvl="1" indent="-174625">
              <a:lnSpc>
                <a:spcPts val="1300"/>
              </a:lnSpc>
              <a:spcBef>
                <a:spcPts val="400"/>
              </a:spcBef>
              <a:spcAft>
                <a:spcPts val="0"/>
              </a:spcAft>
              <a:buClr>
                <a:srgbClr val="468329"/>
              </a:buClr>
              <a:buFont typeface="Arial" charset="0"/>
              <a:buChar char="−"/>
            </a:pPr>
            <a:r>
              <a:rPr lang="en-US" sz="1200" dirty="0">
                <a:solidFill>
                  <a:prstClr val="black"/>
                </a:solidFill>
                <a:latin typeface="Arial" pitchFamily="34" charset="0"/>
                <a:cs typeface="Arial" pitchFamily="34" charset="0"/>
              </a:rPr>
              <a:t>Proof of Concept</a:t>
            </a:r>
          </a:p>
        </p:txBody>
      </p:sp>
      <p:sp>
        <p:nvSpPr>
          <p:cNvPr id="25" name="Rechteck 62"/>
          <p:cNvSpPr>
            <a:spLocks noChangeArrowheads="1"/>
          </p:cNvSpPr>
          <p:nvPr/>
        </p:nvSpPr>
        <p:spPr bwMode="auto">
          <a:xfrm>
            <a:off x="5945944" y="3558702"/>
            <a:ext cx="2679130" cy="741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ts val="200"/>
              </a:spcBef>
              <a:spcAft>
                <a:spcPts val="200"/>
              </a:spcAft>
              <a:buClr>
                <a:srgbClr val="468329"/>
              </a:buClr>
            </a:pPr>
            <a:r>
              <a:rPr lang="en-US" sz="1200" b="1" dirty="0">
                <a:solidFill>
                  <a:srgbClr val="000000"/>
                </a:solidFill>
                <a:latin typeface="Arial" pitchFamily="34" charset="0"/>
                <a:cs typeface="Arial" pitchFamily="34" charset="0"/>
              </a:rPr>
              <a:t> </a:t>
            </a:r>
          </a:p>
          <a:p>
            <a:pPr marL="266700" lvl="1" indent="-174625">
              <a:lnSpc>
                <a:spcPts val="1300"/>
              </a:lnSpc>
              <a:spcBef>
                <a:spcPts val="400"/>
              </a:spcBef>
              <a:spcAft>
                <a:spcPts val="0"/>
              </a:spcAft>
              <a:buClr>
                <a:srgbClr val="468329"/>
              </a:buClr>
              <a:buFont typeface="Arial" charset="0"/>
              <a:buChar char="−"/>
            </a:pPr>
            <a:r>
              <a:rPr lang="en-US" sz="1200" dirty="0">
                <a:solidFill>
                  <a:prstClr val="black"/>
                </a:solidFill>
                <a:latin typeface="Arial" pitchFamily="34" charset="0"/>
                <a:cs typeface="Arial" pitchFamily="34" charset="0"/>
              </a:rPr>
              <a:t>Interoperability Testing</a:t>
            </a:r>
          </a:p>
          <a:p>
            <a:pPr marL="266700" lvl="1" indent="-174625">
              <a:lnSpc>
                <a:spcPts val="1300"/>
              </a:lnSpc>
              <a:spcBef>
                <a:spcPts val="400"/>
              </a:spcBef>
              <a:spcAft>
                <a:spcPts val="0"/>
              </a:spcAft>
              <a:buClr>
                <a:srgbClr val="468329"/>
              </a:buClr>
              <a:buFont typeface="Arial" charset="0"/>
              <a:buChar char="−"/>
            </a:pPr>
            <a:r>
              <a:rPr lang="en-US" sz="1200" dirty="0">
                <a:solidFill>
                  <a:prstClr val="black"/>
                </a:solidFill>
                <a:latin typeface="Arial" pitchFamily="34" charset="0"/>
                <a:cs typeface="Arial" pitchFamily="34" charset="0"/>
              </a:rPr>
              <a:t>Pre-commercial Network Trials</a:t>
            </a:r>
          </a:p>
        </p:txBody>
      </p:sp>
      <p:sp>
        <p:nvSpPr>
          <p:cNvPr id="26" name="Rechteck 62"/>
          <p:cNvSpPr>
            <a:spLocks noChangeArrowheads="1"/>
          </p:cNvSpPr>
          <p:nvPr/>
        </p:nvSpPr>
        <p:spPr bwMode="auto">
          <a:xfrm>
            <a:off x="3596262" y="4971469"/>
            <a:ext cx="2808312" cy="5386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180975" indent="-180975">
              <a:spcBef>
                <a:spcPts val="300"/>
              </a:spcBef>
              <a:spcAft>
                <a:spcPts val="300"/>
              </a:spcAft>
              <a:buClr>
                <a:srgbClr val="468329"/>
              </a:buClr>
              <a:buFont typeface="Wingdings" charset="0"/>
              <a:buChar char="§"/>
            </a:pPr>
            <a:r>
              <a:rPr lang="en-US" sz="1200" b="1" dirty="0">
                <a:solidFill>
                  <a:prstClr val="black"/>
                </a:solidFill>
                <a:latin typeface="Arial" pitchFamily="34" charset="0"/>
                <a:cs typeface="Arial" pitchFamily="34" charset="0"/>
              </a:rPr>
              <a:t>Spectrum </a:t>
            </a:r>
            <a:r>
              <a:rPr lang="en-US" sz="1200" dirty="0">
                <a:solidFill>
                  <a:prstClr val="black"/>
                </a:solidFill>
                <a:latin typeface="Arial" pitchFamily="34" charset="0"/>
                <a:cs typeface="Arial" pitchFamily="34" charset="0"/>
              </a:rPr>
              <a:t>Recommendations </a:t>
            </a:r>
          </a:p>
          <a:p>
            <a:pPr marL="180975" indent="-180975">
              <a:spcBef>
                <a:spcPts val="300"/>
              </a:spcBef>
              <a:spcAft>
                <a:spcPts val="300"/>
              </a:spcAft>
              <a:buClr>
                <a:srgbClr val="468329"/>
              </a:buClr>
              <a:buFont typeface="Wingdings" charset="0"/>
              <a:buChar char="§"/>
            </a:pPr>
            <a:r>
              <a:rPr lang="en-US" sz="1200" b="1" dirty="0">
                <a:solidFill>
                  <a:prstClr val="black"/>
                </a:solidFill>
                <a:latin typeface="Arial" pitchFamily="34" charset="0"/>
                <a:cs typeface="Arial" pitchFamily="34" charset="0"/>
              </a:rPr>
              <a:t>V2X </a:t>
            </a:r>
            <a:r>
              <a:rPr lang="en-US" sz="1200" dirty="0">
                <a:solidFill>
                  <a:prstClr val="black"/>
                </a:solidFill>
                <a:latin typeface="Arial" pitchFamily="34" charset="0"/>
                <a:cs typeface="Arial" pitchFamily="34" charset="0"/>
              </a:rPr>
              <a:t>Technology Evaluation</a:t>
            </a:r>
          </a:p>
        </p:txBody>
      </p:sp>
      <p:sp>
        <p:nvSpPr>
          <p:cNvPr id="27" name="Rechteck 62"/>
          <p:cNvSpPr>
            <a:spLocks noChangeArrowheads="1"/>
          </p:cNvSpPr>
          <p:nvPr/>
        </p:nvSpPr>
        <p:spPr bwMode="auto">
          <a:xfrm>
            <a:off x="5945945" y="4971469"/>
            <a:ext cx="2668019" cy="5386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rIns="0">
            <a:spAutoFit/>
          </a:bodyPr>
          <a:lstStyle/>
          <a:p>
            <a:pPr marL="180975" indent="-180975">
              <a:spcBef>
                <a:spcPts val="300"/>
              </a:spcBef>
              <a:spcAft>
                <a:spcPts val="300"/>
              </a:spcAft>
              <a:buClr>
                <a:srgbClr val="468329"/>
              </a:buClr>
              <a:buFont typeface="Wingdings" charset="0"/>
              <a:buChar char="§"/>
            </a:pPr>
            <a:r>
              <a:rPr lang="en-US" sz="1200" b="1" dirty="0">
                <a:solidFill>
                  <a:prstClr val="black"/>
                </a:solidFill>
                <a:latin typeface="Arial" pitchFamily="34" charset="0"/>
                <a:cs typeface="Arial" pitchFamily="34" charset="0"/>
              </a:rPr>
              <a:t>IPR Forum</a:t>
            </a:r>
          </a:p>
          <a:p>
            <a:pPr marL="180975" indent="-180975">
              <a:spcBef>
                <a:spcPts val="300"/>
              </a:spcBef>
              <a:spcAft>
                <a:spcPts val="300"/>
              </a:spcAft>
              <a:buClr>
                <a:srgbClr val="468329"/>
              </a:buClr>
              <a:buFont typeface="Wingdings" charset="0"/>
              <a:buChar char="§"/>
            </a:pPr>
            <a:r>
              <a:rPr lang="en-US" sz="1200" b="1" dirty="0">
                <a:solidFill>
                  <a:prstClr val="black"/>
                </a:solidFill>
                <a:latin typeface="Arial" pitchFamily="34" charset="0"/>
                <a:cs typeface="Arial" pitchFamily="34" charset="0"/>
              </a:rPr>
              <a:t>Base Station Antenna Standards</a:t>
            </a:r>
          </a:p>
        </p:txBody>
      </p:sp>
    </p:spTree>
    <p:extLst>
      <p:ext uri="{BB962C8B-B14F-4D97-AF65-F5344CB8AC3E}">
        <p14:creationId xmlns:p14="http://schemas.microsoft.com/office/powerpoint/2010/main" val="26071991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pPr>
              <a:defRPr/>
            </a:pPr>
            <a:r>
              <a:rPr lang="en-GB" sz="2000" dirty="0"/>
              <a:t>Key Documents Delivered during last 12 Months</a:t>
            </a:r>
          </a:p>
        </p:txBody>
      </p:sp>
      <p:sp>
        <p:nvSpPr>
          <p:cNvPr id="13314" name="Foliennummernplatzhalter 4"/>
          <p:cNvSpPr>
            <a:spLocks noGrp="1"/>
          </p:cNvSpPr>
          <p:nvPr>
            <p:ph type="sldNum" sz="quarter" idx="2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fld id="{34D964EC-8DA0-495C-91FE-699678A0A793}" type="slidenum">
              <a:rPr lang="en-GB" altLang="de-DE" sz="1200">
                <a:solidFill>
                  <a:srgbClr val="898989"/>
                </a:solidFill>
                <a:latin typeface="DIN 1451 Com Mittelschrift" pitchFamily="34" charset="0"/>
              </a:rPr>
              <a:pPr eaLnBrk="1" hangingPunct="1"/>
              <a:t>6</a:t>
            </a:fld>
            <a:endParaRPr lang="en-GB" altLang="de-DE" sz="1200" dirty="0">
              <a:solidFill>
                <a:srgbClr val="898989"/>
              </a:solidFill>
              <a:latin typeface="DIN 1451 Com Mittelschrift" pitchFamily="34" charset="0"/>
            </a:endParaRPr>
          </a:p>
        </p:txBody>
      </p:sp>
      <p:sp>
        <p:nvSpPr>
          <p:cNvPr id="11" name="Rechteck 10"/>
          <p:cNvSpPr/>
          <p:nvPr/>
        </p:nvSpPr>
        <p:spPr>
          <a:xfrm>
            <a:off x="4788027" y="2082334"/>
            <a:ext cx="2460577" cy="338554"/>
          </a:xfrm>
          <a:prstGeom prst="rect">
            <a:avLst/>
          </a:prstGeom>
        </p:spPr>
        <p:txBody>
          <a:bodyPr wrap="square">
            <a:spAutoFit/>
          </a:bodyPr>
          <a:lstStyle/>
          <a:p>
            <a:pPr>
              <a:spcBef>
                <a:spcPts val="0"/>
              </a:spcBef>
              <a:spcAft>
                <a:spcPts val="0"/>
              </a:spcAft>
              <a:buClr>
                <a:srgbClr val="468329"/>
              </a:buClr>
            </a:pPr>
            <a:r>
              <a:rPr lang="de-DE" altLang="de-DE" sz="1600" b="1" dirty="0">
                <a:solidFill>
                  <a:prstClr val="black"/>
                </a:solidFill>
                <a:latin typeface="Arial" pitchFamily="34" charset="0"/>
                <a:cs typeface="Arial" pitchFamily="34" charset="0"/>
              </a:rPr>
              <a:t>Most </a:t>
            </a:r>
            <a:r>
              <a:rPr lang="de-DE" altLang="de-DE" sz="1600" b="1" dirty="0" err="1">
                <a:solidFill>
                  <a:prstClr val="black"/>
                </a:solidFill>
                <a:latin typeface="Arial" pitchFamily="34" charset="0"/>
                <a:cs typeface="Arial" pitchFamily="34" charset="0"/>
              </a:rPr>
              <a:t>Recent</a:t>
            </a:r>
            <a:r>
              <a:rPr lang="de-DE" altLang="de-DE" sz="1600" b="1" dirty="0">
                <a:solidFill>
                  <a:prstClr val="black"/>
                </a:solidFill>
                <a:latin typeface="Arial" pitchFamily="34" charset="0"/>
                <a:cs typeface="Arial" pitchFamily="34" charset="0"/>
              </a:rPr>
              <a:t> Highlights</a:t>
            </a:r>
            <a:endParaRPr lang="en-GB" altLang="de-DE" sz="1600" b="1" dirty="0">
              <a:solidFill>
                <a:prstClr val="black"/>
              </a:solidFill>
              <a:latin typeface="Arial" pitchFamily="34" charset="0"/>
              <a:cs typeface="Arial" pitchFamily="34" charset="0"/>
            </a:endParaRPr>
          </a:p>
        </p:txBody>
      </p:sp>
      <p:sp>
        <p:nvSpPr>
          <p:cNvPr id="12" name="Textfeld 11"/>
          <p:cNvSpPr txBox="1"/>
          <p:nvPr/>
        </p:nvSpPr>
        <p:spPr>
          <a:xfrm>
            <a:off x="440685" y="4138141"/>
            <a:ext cx="3273682" cy="954107"/>
          </a:xfrm>
          <a:prstGeom prst="rect">
            <a:avLst/>
          </a:prstGeom>
          <a:noFill/>
        </p:spPr>
        <p:txBody>
          <a:bodyPr wrap="square" rtlCol="0">
            <a:spAutoFit/>
          </a:bodyPr>
          <a:lstStyle/>
          <a:p>
            <a:r>
              <a:rPr lang="en-GB" altLang="de-DE" sz="1400" b="1" dirty="0">
                <a:solidFill>
                  <a:prstClr val="black"/>
                </a:solidFill>
                <a:latin typeface="Arial" pitchFamily="34" charset="0"/>
                <a:cs typeface="Arial" pitchFamily="34" charset="0"/>
              </a:rPr>
              <a:t>Results of our 5G Work Programme: </a:t>
            </a:r>
          </a:p>
          <a:p>
            <a:endParaRPr lang="en-GB" altLang="de-DE" sz="1400" dirty="0">
              <a:solidFill>
                <a:prstClr val="black"/>
              </a:solidFill>
              <a:latin typeface="Arial" pitchFamily="34" charset="0"/>
              <a:cs typeface="Arial" pitchFamily="34" charset="0"/>
            </a:endParaRPr>
          </a:p>
          <a:p>
            <a:r>
              <a:rPr lang="en-GB" altLang="de-DE" sz="1400" dirty="0">
                <a:solidFill>
                  <a:prstClr val="black"/>
                </a:solidFill>
                <a:latin typeface="Arial" pitchFamily="34" charset="0"/>
                <a:cs typeface="Arial" pitchFamily="34" charset="0"/>
              </a:rPr>
              <a:t>Internationally recognised guidance for standardisation and development</a:t>
            </a:r>
          </a:p>
        </p:txBody>
      </p:sp>
      <p:sp>
        <p:nvSpPr>
          <p:cNvPr id="13" name="Rechteck 12"/>
          <p:cNvSpPr/>
          <p:nvPr/>
        </p:nvSpPr>
        <p:spPr>
          <a:xfrm>
            <a:off x="468398" y="5168989"/>
            <a:ext cx="2110298" cy="307777"/>
          </a:xfrm>
          <a:prstGeom prst="rect">
            <a:avLst/>
          </a:prstGeom>
        </p:spPr>
        <p:txBody>
          <a:bodyPr wrap="none">
            <a:spAutoFit/>
          </a:bodyPr>
          <a:lstStyle/>
          <a:p>
            <a:r>
              <a:rPr lang="en-GB" sz="1400" dirty="0">
                <a:solidFill>
                  <a:prstClr val="black"/>
                </a:solidFill>
                <a:latin typeface="Arial" pitchFamily="34" charset="0"/>
                <a:cs typeface="Arial" pitchFamily="34" charset="0"/>
              </a:rPr>
              <a:t>More work in progress...</a:t>
            </a:r>
          </a:p>
        </p:txBody>
      </p:sp>
      <p:grpSp>
        <p:nvGrpSpPr>
          <p:cNvPr id="16" name="Group 15"/>
          <p:cNvGrpSpPr/>
          <p:nvPr/>
        </p:nvGrpSpPr>
        <p:grpSpPr>
          <a:xfrm>
            <a:off x="3851920" y="2492898"/>
            <a:ext cx="4464496" cy="3383271"/>
            <a:chOff x="3851920" y="1635647"/>
            <a:chExt cx="4464496" cy="3383271"/>
          </a:xfrm>
        </p:grpSpPr>
        <p:grpSp>
          <p:nvGrpSpPr>
            <p:cNvPr id="125" name="Group 80"/>
            <p:cNvGrpSpPr>
              <a:grpSpLocks noChangeAspect="1"/>
            </p:cNvGrpSpPr>
            <p:nvPr/>
          </p:nvGrpSpPr>
          <p:grpSpPr bwMode="auto">
            <a:xfrm>
              <a:off x="3851920" y="1635647"/>
              <a:ext cx="1308790" cy="1628888"/>
              <a:chOff x="831850" y="2689225"/>
              <a:chExt cx="2536825" cy="3606800"/>
            </a:xfrm>
          </p:grpSpPr>
          <p:sp>
            <p:nvSpPr>
              <p:cNvPr id="126"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algn="ctr">
                  <a:defRPr/>
                </a:pPr>
                <a:endParaRPr lang="de-CH">
                  <a:solidFill>
                    <a:srgbClr val="FFFFFF"/>
                  </a:solidFill>
                  <a:latin typeface="Arial"/>
                </a:endParaRPr>
              </a:p>
            </p:txBody>
          </p:sp>
          <p:grpSp>
            <p:nvGrpSpPr>
              <p:cNvPr id="127" name="Group 82"/>
              <p:cNvGrpSpPr>
                <a:grpSpLocks/>
              </p:cNvGrpSpPr>
              <p:nvPr/>
            </p:nvGrpSpPr>
            <p:grpSpPr bwMode="auto">
              <a:xfrm>
                <a:off x="833439" y="2700338"/>
                <a:ext cx="2535236" cy="3587748"/>
                <a:chOff x="833439" y="2700338"/>
                <a:chExt cx="2535236" cy="3587748"/>
              </a:xfrm>
            </p:grpSpPr>
            <p:grpSp>
              <p:nvGrpSpPr>
                <p:cNvPr id="128" name="Group 83"/>
                <p:cNvGrpSpPr>
                  <a:grpSpLocks/>
                </p:cNvGrpSpPr>
                <p:nvPr/>
              </p:nvGrpSpPr>
              <p:grpSpPr bwMode="auto">
                <a:xfrm>
                  <a:off x="833439" y="2700338"/>
                  <a:ext cx="2535236" cy="3587748"/>
                  <a:chOff x="833439" y="2700338"/>
                  <a:chExt cx="2535236" cy="3587748"/>
                </a:xfrm>
              </p:grpSpPr>
              <p:pic>
                <p:nvPicPr>
                  <p:cNvPr id="1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439" y="2700338"/>
                    <a:ext cx="2535236" cy="35877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31" name="Picture 8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29" name="Rectangle 84"/>
                <p:cNvSpPr>
                  <a:spLocks noChangeArrowheads="1"/>
                </p:cNvSpPr>
                <p:nvPr/>
              </p:nvSpPr>
              <p:spPr bwMode="auto">
                <a:xfrm>
                  <a:off x="909800" y="3416502"/>
                  <a:ext cx="2421475" cy="17719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algn="ctr" eaLnBrk="1" hangingPunct="1"/>
                  <a:r>
                    <a:rPr lang="en-GB" altLang="de-DE" sz="900" dirty="0">
                      <a:solidFill>
                        <a:prstClr val="white"/>
                      </a:solidFill>
                      <a:cs typeface="Arial" pitchFamily="34" charset="0"/>
                    </a:rPr>
                    <a:t>End-to-End Architecture</a:t>
                  </a:r>
                </a:p>
                <a:p>
                  <a:pPr algn="ctr" eaLnBrk="1" hangingPunct="1"/>
                  <a:endParaRPr lang="en-GB" altLang="de-DE" sz="600" dirty="0">
                    <a:solidFill>
                      <a:prstClr val="white"/>
                    </a:solidFill>
                    <a:cs typeface="Arial" pitchFamily="34" charset="0"/>
                  </a:endParaRPr>
                </a:p>
                <a:p>
                  <a:pPr algn="ctr" eaLnBrk="1" hangingPunct="1"/>
                  <a:r>
                    <a:rPr lang="en-GB" altLang="de-DE" sz="1100" dirty="0">
                      <a:solidFill>
                        <a:prstClr val="white"/>
                      </a:solidFill>
                      <a:cs typeface="Arial" pitchFamily="34" charset="0"/>
                    </a:rPr>
                    <a:t>Service Based Architecture in 5G</a:t>
                  </a:r>
                  <a:endParaRPr lang="en-GB" altLang="de-DE" sz="700" dirty="0">
                    <a:solidFill>
                      <a:prstClr val="white"/>
                    </a:solidFill>
                    <a:cs typeface="Arial" pitchFamily="34" charset="0"/>
                  </a:endParaRPr>
                </a:p>
              </p:txBody>
            </p:sp>
          </p:grpSp>
        </p:grpSp>
        <p:grpSp>
          <p:nvGrpSpPr>
            <p:cNvPr id="146" name="Group 80"/>
            <p:cNvGrpSpPr>
              <a:grpSpLocks noChangeAspect="1"/>
            </p:cNvGrpSpPr>
            <p:nvPr/>
          </p:nvGrpSpPr>
          <p:grpSpPr bwMode="auto">
            <a:xfrm>
              <a:off x="7005707" y="1635647"/>
              <a:ext cx="1308790" cy="1628888"/>
              <a:chOff x="831850" y="2689225"/>
              <a:chExt cx="2536825" cy="3606800"/>
            </a:xfrm>
          </p:grpSpPr>
          <p:sp>
            <p:nvSpPr>
              <p:cNvPr id="147"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algn="ctr">
                  <a:defRPr/>
                </a:pPr>
                <a:endParaRPr lang="de-CH">
                  <a:solidFill>
                    <a:srgbClr val="FFFFFF"/>
                  </a:solidFill>
                  <a:latin typeface="Arial"/>
                </a:endParaRPr>
              </a:p>
            </p:txBody>
          </p:sp>
          <p:grpSp>
            <p:nvGrpSpPr>
              <p:cNvPr id="148" name="Group 82"/>
              <p:cNvGrpSpPr>
                <a:grpSpLocks/>
              </p:cNvGrpSpPr>
              <p:nvPr/>
            </p:nvGrpSpPr>
            <p:grpSpPr bwMode="auto">
              <a:xfrm>
                <a:off x="833438" y="2700338"/>
                <a:ext cx="2535237" cy="3587750"/>
                <a:chOff x="833438" y="2700338"/>
                <a:chExt cx="2535237" cy="3587750"/>
              </a:xfrm>
            </p:grpSpPr>
            <p:grpSp>
              <p:nvGrpSpPr>
                <p:cNvPr id="149" name="Group 83"/>
                <p:cNvGrpSpPr>
                  <a:grpSpLocks/>
                </p:cNvGrpSpPr>
                <p:nvPr/>
              </p:nvGrpSpPr>
              <p:grpSpPr bwMode="auto">
                <a:xfrm>
                  <a:off x="833438" y="2700338"/>
                  <a:ext cx="2535237" cy="3587750"/>
                  <a:chOff x="833438" y="2700338"/>
                  <a:chExt cx="2535237" cy="3587750"/>
                </a:xfrm>
              </p:grpSpPr>
              <p:pic>
                <p:nvPicPr>
                  <p:cNvPr id="15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52" name="Picture 8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50" name="Rectangle 84"/>
                <p:cNvSpPr>
                  <a:spLocks noChangeArrowheads="1"/>
                </p:cNvSpPr>
                <p:nvPr/>
              </p:nvSpPr>
              <p:spPr bwMode="auto">
                <a:xfrm>
                  <a:off x="909799" y="3416502"/>
                  <a:ext cx="2421476" cy="28623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algn="ctr" eaLnBrk="1" hangingPunct="1"/>
                  <a:r>
                    <a:rPr lang="en-GB" altLang="de-DE" sz="900" dirty="0">
                      <a:solidFill>
                        <a:prstClr val="white"/>
                      </a:solidFill>
                      <a:cs typeface="Arial" pitchFamily="34" charset="0"/>
                    </a:rPr>
                    <a:t>End-to-End Architecture</a:t>
                  </a:r>
                </a:p>
                <a:p>
                  <a:pPr algn="ctr" eaLnBrk="1" hangingPunct="1"/>
                  <a:endParaRPr lang="en-GB" altLang="de-DE" sz="600" dirty="0">
                    <a:solidFill>
                      <a:prstClr val="white"/>
                    </a:solidFill>
                    <a:cs typeface="Arial" pitchFamily="34" charset="0"/>
                  </a:endParaRPr>
                </a:p>
                <a:p>
                  <a:pPr algn="ctr" eaLnBrk="1" hangingPunct="1">
                    <a:lnSpc>
                      <a:spcPct val="90000"/>
                    </a:lnSpc>
                  </a:pPr>
                  <a:r>
                    <a:rPr lang="en-GB" altLang="de-DE" sz="1000" dirty="0">
                      <a:solidFill>
                        <a:prstClr val="white"/>
                      </a:solidFill>
                      <a:cs typeface="Arial" pitchFamily="34" charset="0"/>
                    </a:rPr>
                    <a:t>5G Extreme Requirements: Operators’ Views on Fundamental Trade-Offs</a:t>
                  </a:r>
                </a:p>
                <a:p>
                  <a:pPr algn="ctr" eaLnBrk="1" hangingPunct="1"/>
                  <a:r>
                    <a:rPr lang="en-GB" altLang="de-DE" sz="900" dirty="0">
                      <a:solidFill>
                        <a:prstClr val="white"/>
                      </a:solidFill>
                      <a:cs typeface="Arial" pitchFamily="34" charset="0"/>
                    </a:rPr>
                    <a:t>	</a:t>
                  </a:r>
                </a:p>
              </p:txBody>
            </p:sp>
          </p:grpSp>
        </p:grpSp>
        <p:grpSp>
          <p:nvGrpSpPr>
            <p:cNvPr id="83" name="Group 105"/>
            <p:cNvGrpSpPr>
              <a:grpSpLocks noChangeAspect="1"/>
            </p:cNvGrpSpPr>
            <p:nvPr/>
          </p:nvGrpSpPr>
          <p:grpSpPr bwMode="auto">
            <a:xfrm>
              <a:off x="3851920" y="3390031"/>
              <a:ext cx="1310709" cy="1628887"/>
              <a:chOff x="831851" y="2689227"/>
              <a:chExt cx="2536825" cy="3606799"/>
            </a:xfrm>
          </p:grpSpPr>
          <p:sp>
            <p:nvSpPr>
              <p:cNvPr id="84" name="Rechteck 40"/>
              <p:cNvSpPr/>
              <p:nvPr/>
            </p:nvSpPr>
            <p:spPr bwMode="auto">
              <a:xfrm>
                <a:off x="831851" y="2689227"/>
                <a:ext cx="2536825" cy="360679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5435" rIns="55435" anchor="ctr"/>
              <a:lstStyle/>
              <a:p>
                <a:pPr algn="ctr">
                  <a:defRPr/>
                </a:pPr>
                <a:endParaRPr lang="de-CH">
                  <a:solidFill>
                    <a:srgbClr val="FFFFFF"/>
                  </a:solidFill>
                  <a:latin typeface="Arial"/>
                </a:endParaRPr>
              </a:p>
            </p:txBody>
          </p:sp>
          <p:grpSp>
            <p:nvGrpSpPr>
              <p:cNvPr id="85" name="Group 107"/>
              <p:cNvGrpSpPr>
                <a:grpSpLocks/>
              </p:cNvGrpSpPr>
              <p:nvPr/>
            </p:nvGrpSpPr>
            <p:grpSpPr bwMode="auto">
              <a:xfrm>
                <a:off x="833438" y="2700338"/>
                <a:ext cx="2535237" cy="3587750"/>
                <a:chOff x="833438" y="2700338"/>
                <a:chExt cx="2535237" cy="3587750"/>
              </a:xfrm>
            </p:grpSpPr>
            <p:grpSp>
              <p:nvGrpSpPr>
                <p:cNvPr id="86" name="Group 108"/>
                <p:cNvGrpSpPr>
                  <a:grpSpLocks/>
                </p:cNvGrpSpPr>
                <p:nvPr/>
              </p:nvGrpSpPr>
              <p:grpSpPr bwMode="auto">
                <a:xfrm>
                  <a:off x="833438" y="2700338"/>
                  <a:ext cx="2535237" cy="3587750"/>
                  <a:chOff x="833438" y="2700338"/>
                  <a:chExt cx="2535237" cy="3587750"/>
                </a:xfrm>
              </p:grpSpPr>
              <p:pic>
                <p:nvPicPr>
                  <p:cNvPr id="8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90" name="Picture 1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87" name="Rectangle 109"/>
                <p:cNvSpPr>
                  <a:spLocks noChangeArrowheads="1"/>
                </p:cNvSpPr>
                <p:nvPr/>
              </p:nvSpPr>
              <p:spPr bwMode="auto">
                <a:xfrm>
                  <a:off x="873111" y="3458474"/>
                  <a:ext cx="2421480" cy="14652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55435"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algn="ctr" eaLnBrk="1" hangingPunct="1"/>
                  <a:r>
                    <a:rPr lang="en-GB" altLang="de-DE" sz="900" dirty="0">
                      <a:solidFill>
                        <a:prstClr val="white"/>
                      </a:solidFill>
                      <a:cs typeface="Arial" pitchFamily="34" charset="0"/>
                    </a:rPr>
                    <a:t>NWMO</a:t>
                  </a:r>
                </a:p>
                <a:p>
                  <a:pPr algn="ctr" eaLnBrk="1" hangingPunct="1"/>
                  <a:endParaRPr lang="en-GB" altLang="de-DE" sz="600" dirty="0">
                    <a:solidFill>
                      <a:prstClr val="white"/>
                    </a:solidFill>
                    <a:cs typeface="Arial" pitchFamily="34" charset="0"/>
                  </a:endParaRPr>
                </a:p>
                <a:p>
                  <a:pPr algn="ctr" eaLnBrk="1" hangingPunct="1"/>
                  <a:r>
                    <a:rPr lang="en-GB" altLang="de-DE" sz="1100" dirty="0">
                      <a:solidFill>
                        <a:prstClr val="white"/>
                      </a:solidFill>
                      <a:cs typeface="Arial" pitchFamily="34" charset="0"/>
                    </a:rPr>
                    <a:t>Future of Network Tracing</a:t>
                  </a:r>
                </a:p>
              </p:txBody>
            </p:sp>
          </p:grpSp>
        </p:grpSp>
        <p:grpSp>
          <p:nvGrpSpPr>
            <p:cNvPr id="91" name="Group 105"/>
            <p:cNvGrpSpPr>
              <a:grpSpLocks noChangeAspect="1"/>
            </p:cNvGrpSpPr>
            <p:nvPr/>
          </p:nvGrpSpPr>
          <p:grpSpPr bwMode="auto">
            <a:xfrm>
              <a:off x="7005707" y="3390030"/>
              <a:ext cx="1310709" cy="1628888"/>
              <a:chOff x="831850" y="2689225"/>
              <a:chExt cx="2536825" cy="3606800"/>
            </a:xfrm>
          </p:grpSpPr>
          <p:sp>
            <p:nvSpPr>
              <p:cNvPr id="92"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5435" rIns="55435" anchor="ctr"/>
              <a:lstStyle/>
              <a:p>
                <a:pPr algn="ctr">
                  <a:defRPr/>
                </a:pPr>
                <a:endParaRPr lang="de-CH">
                  <a:solidFill>
                    <a:srgbClr val="FFFFFF"/>
                  </a:solidFill>
                  <a:latin typeface="Arial"/>
                </a:endParaRPr>
              </a:p>
            </p:txBody>
          </p:sp>
          <p:grpSp>
            <p:nvGrpSpPr>
              <p:cNvPr id="93" name="Group 107"/>
              <p:cNvGrpSpPr>
                <a:grpSpLocks/>
              </p:cNvGrpSpPr>
              <p:nvPr/>
            </p:nvGrpSpPr>
            <p:grpSpPr bwMode="auto">
              <a:xfrm>
                <a:off x="833438" y="2700338"/>
                <a:ext cx="2535237" cy="3587750"/>
                <a:chOff x="833438" y="2700338"/>
                <a:chExt cx="2535237" cy="3587750"/>
              </a:xfrm>
            </p:grpSpPr>
            <p:grpSp>
              <p:nvGrpSpPr>
                <p:cNvPr id="94" name="Group 108"/>
                <p:cNvGrpSpPr>
                  <a:grpSpLocks/>
                </p:cNvGrpSpPr>
                <p:nvPr/>
              </p:nvGrpSpPr>
              <p:grpSpPr bwMode="auto">
                <a:xfrm>
                  <a:off x="833438" y="2700338"/>
                  <a:ext cx="2535237" cy="3587750"/>
                  <a:chOff x="833438" y="2700338"/>
                  <a:chExt cx="2535237" cy="3587750"/>
                </a:xfrm>
              </p:grpSpPr>
              <p:pic>
                <p:nvPicPr>
                  <p:cNvPr id="9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97" name="Picture 1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5" name="Rectangle 109"/>
                <p:cNvSpPr>
                  <a:spLocks noChangeArrowheads="1"/>
                </p:cNvSpPr>
                <p:nvPr/>
              </p:nvSpPr>
              <p:spPr bwMode="auto">
                <a:xfrm>
                  <a:off x="909800" y="3416502"/>
                  <a:ext cx="2421477" cy="22148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55435"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algn="ctr" eaLnBrk="1" hangingPunct="1"/>
                  <a:r>
                    <a:rPr lang="en-GB" altLang="de-DE" sz="900" dirty="0">
                      <a:solidFill>
                        <a:prstClr val="white"/>
                      </a:solidFill>
                      <a:cs typeface="Arial" pitchFamily="34" charset="0"/>
                    </a:rPr>
                    <a:t>TTI</a:t>
                  </a:r>
                </a:p>
                <a:p>
                  <a:pPr algn="ctr" eaLnBrk="1" hangingPunct="1"/>
                  <a:endParaRPr lang="en-GB" altLang="de-DE" sz="600" dirty="0">
                    <a:solidFill>
                      <a:prstClr val="white"/>
                    </a:solidFill>
                    <a:cs typeface="Arial" pitchFamily="34" charset="0"/>
                  </a:endParaRPr>
                </a:p>
                <a:p>
                  <a:pPr algn="ctr" eaLnBrk="1" hangingPunct="1"/>
                  <a:r>
                    <a:rPr lang="en-GB" altLang="de-DE" sz="1100" dirty="0">
                      <a:solidFill>
                        <a:prstClr val="white"/>
                      </a:solidFill>
                      <a:cs typeface="Arial" pitchFamily="34" charset="0"/>
                    </a:rPr>
                    <a:t>Testing Framework for 5G Pre-Commercial Network Trials</a:t>
                  </a:r>
                </a:p>
              </p:txBody>
            </p:sp>
          </p:grpSp>
        </p:grpSp>
        <p:grpSp>
          <p:nvGrpSpPr>
            <p:cNvPr id="98" name="Group 105"/>
            <p:cNvGrpSpPr>
              <a:grpSpLocks noChangeAspect="1"/>
            </p:cNvGrpSpPr>
            <p:nvPr/>
          </p:nvGrpSpPr>
          <p:grpSpPr bwMode="auto">
            <a:xfrm>
              <a:off x="5428814" y="3390030"/>
              <a:ext cx="1310709" cy="1628888"/>
              <a:chOff x="831850" y="2689225"/>
              <a:chExt cx="2536825" cy="3606800"/>
            </a:xfrm>
          </p:grpSpPr>
          <p:sp>
            <p:nvSpPr>
              <p:cNvPr id="99"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5435" rIns="55435" anchor="ctr"/>
              <a:lstStyle/>
              <a:p>
                <a:pPr algn="ctr">
                  <a:defRPr/>
                </a:pPr>
                <a:endParaRPr lang="de-CH">
                  <a:solidFill>
                    <a:srgbClr val="FFFFFF"/>
                  </a:solidFill>
                  <a:latin typeface="Arial"/>
                </a:endParaRPr>
              </a:p>
            </p:txBody>
          </p:sp>
          <p:grpSp>
            <p:nvGrpSpPr>
              <p:cNvPr id="100" name="Group 107"/>
              <p:cNvGrpSpPr>
                <a:grpSpLocks/>
              </p:cNvGrpSpPr>
              <p:nvPr/>
            </p:nvGrpSpPr>
            <p:grpSpPr bwMode="auto">
              <a:xfrm>
                <a:off x="833438" y="2700338"/>
                <a:ext cx="2535237" cy="3587750"/>
                <a:chOff x="833438" y="2700338"/>
                <a:chExt cx="2535237" cy="3587750"/>
              </a:xfrm>
            </p:grpSpPr>
            <p:grpSp>
              <p:nvGrpSpPr>
                <p:cNvPr id="101" name="Group 108"/>
                <p:cNvGrpSpPr>
                  <a:grpSpLocks/>
                </p:cNvGrpSpPr>
                <p:nvPr/>
              </p:nvGrpSpPr>
              <p:grpSpPr bwMode="auto">
                <a:xfrm>
                  <a:off x="833438" y="2700338"/>
                  <a:ext cx="2535237" cy="3587750"/>
                  <a:chOff x="833438" y="2700338"/>
                  <a:chExt cx="2535237" cy="3587750"/>
                </a:xfrm>
              </p:grpSpPr>
              <p:pic>
                <p:nvPicPr>
                  <p:cNvPr id="10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5" name="Picture 1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02" name="Rectangle 109"/>
                <p:cNvSpPr>
                  <a:spLocks noChangeArrowheads="1"/>
                </p:cNvSpPr>
                <p:nvPr/>
              </p:nvSpPr>
              <p:spPr bwMode="auto">
                <a:xfrm>
                  <a:off x="909800" y="3416502"/>
                  <a:ext cx="2421477" cy="25897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55435"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algn="ctr" eaLnBrk="1" hangingPunct="1"/>
                  <a:r>
                    <a:rPr lang="en-GB" altLang="de-DE" sz="900" dirty="0">
                      <a:solidFill>
                        <a:prstClr val="white"/>
                      </a:solidFill>
                      <a:cs typeface="Arial" pitchFamily="34" charset="0"/>
                    </a:rPr>
                    <a:t>SCT</a:t>
                  </a:r>
                  <a:endParaRPr lang="en-GB" altLang="de-DE" sz="600" dirty="0">
                    <a:solidFill>
                      <a:prstClr val="white"/>
                    </a:solidFill>
                    <a:cs typeface="Arial" pitchFamily="34" charset="0"/>
                  </a:endParaRPr>
                </a:p>
                <a:p>
                  <a:pPr algn="ctr" eaLnBrk="1" hangingPunct="1"/>
                  <a:endParaRPr lang="en-GB" altLang="de-DE" sz="600" dirty="0">
                    <a:solidFill>
                      <a:prstClr val="white"/>
                    </a:solidFill>
                    <a:cs typeface="Arial" pitchFamily="34" charset="0"/>
                  </a:endParaRPr>
                </a:p>
                <a:p>
                  <a:pPr algn="ctr" eaLnBrk="1" hangingPunct="1"/>
                  <a:r>
                    <a:rPr lang="en-GB" altLang="de-DE" sz="1100" dirty="0">
                      <a:solidFill>
                        <a:prstClr val="white"/>
                      </a:solidFill>
                      <a:cs typeface="Arial" pitchFamily="34" charset="0"/>
                    </a:rPr>
                    <a:t>Mobile Edge Computing /</a:t>
                  </a:r>
                  <a:br>
                    <a:rPr lang="en-GB" altLang="de-DE" sz="1100" dirty="0">
                      <a:solidFill>
                        <a:prstClr val="white"/>
                      </a:solidFill>
                      <a:cs typeface="Arial" pitchFamily="34" charset="0"/>
                    </a:rPr>
                  </a:br>
                  <a:r>
                    <a:rPr lang="en-GB" altLang="de-DE" sz="1100" dirty="0">
                      <a:solidFill>
                        <a:prstClr val="white"/>
                      </a:solidFill>
                      <a:cs typeface="Arial" pitchFamily="34" charset="0"/>
                    </a:rPr>
                    <a:t>Low Latency / Consistent User Experience</a:t>
                  </a:r>
                </a:p>
              </p:txBody>
            </p:sp>
          </p:grpSp>
        </p:grpSp>
        <p:grpSp>
          <p:nvGrpSpPr>
            <p:cNvPr id="124" name="Group 80"/>
            <p:cNvGrpSpPr>
              <a:grpSpLocks noChangeAspect="1"/>
            </p:cNvGrpSpPr>
            <p:nvPr/>
          </p:nvGrpSpPr>
          <p:grpSpPr bwMode="auto">
            <a:xfrm>
              <a:off x="5428814" y="1635647"/>
              <a:ext cx="1308790" cy="1628888"/>
              <a:chOff x="831850" y="2689225"/>
              <a:chExt cx="2536825" cy="3606800"/>
            </a:xfrm>
          </p:grpSpPr>
          <p:sp>
            <p:nvSpPr>
              <p:cNvPr id="132"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algn="ctr">
                  <a:defRPr/>
                </a:pPr>
                <a:endParaRPr lang="de-CH">
                  <a:solidFill>
                    <a:srgbClr val="FFFFFF"/>
                  </a:solidFill>
                  <a:latin typeface="Arial"/>
                </a:endParaRPr>
              </a:p>
            </p:txBody>
          </p:sp>
          <p:grpSp>
            <p:nvGrpSpPr>
              <p:cNvPr id="133" name="Group 82"/>
              <p:cNvGrpSpPr>
                <a:grpSpLocks/>
              </p:cNvGrpSpPr>
              <p:nvPr/>
            </p:nvGrpSpPr>
            <p:grpSpPr bwMode="auto">
              <a:xfrm>
                <a:off x="833439" y="2700338"/>
                <a:ext cx="2535236" cy="3587748"/>
                <a:chOff x="833439" y="2700338"/>
                <a:chExt cx="2535236" cy="3587748"/>
              </a:xfrm>
            </p:grpSpPr>
            <p:grpSp>
              <p:nvGrpSpPr>
                <p:cNvPr id="134" name="Group 83"/>
                <p:cNvGrpSpPr>
                  <a:grpSpLocks/>
                </p:cNvGrpSpPr>
                <p:nvPr/>
              </p:nvGrpSpPr>
              <p:grpSpPr bwMode="auto">
                <a:xfrm>
                  <a:off x="833439" y="2700338"/>
                  <a:ext cx="2535236" cy="3587748"/>
                  <a:chOff x="833439" y="2700338"/>
                  <a:chExt cx="2535236" cy="3587748"/>
                </a:xfrm>
              </p:grpSpPr>
              <p:pic>
                <p:nvPicPr>
                  <p:cNvPr id="13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439" y="2700338"/>
                    <a:ext cx="2535236" cy="35877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37" name="Picture 8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35" name="Rectangle 84"/>
                <p:cNvSpPr>
                  <a:spLocks noChangeArrowheads="1"/>
                </p:cNvSpPr>
                <p:nvPr/>
              </p:nvSpPr>
              <p:spPr bwMode="auto">
                <a:xfrm>
                  <a:off x="909800" y="3416502"/>
                  <a:ext cx="2421475" cy="2521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algn="ctr" eaLnBrk="1" hangingPunct="1"/>
                  <a:r>
                    <a:rPr lang="en-GB" altLang="de-DE" sz="900" dirty="0">
                      <a:solidFill>
                        <a:prstClr val="white"/>
                      </a:solidFill>
                      <a:cs typeface="Arial" pitchFamily="34" charset="0"/>
                    </a:rPr>
                    <a:t>End-to-End Architecture</a:t>
                  </a:r>
                </a:p>
                <a:p>
                  <a:pPr algn="ctr" eaLnBrk="1" hangingPunct="1"/>
                  <a:endParaRPr lang="en-GB" altLang="de-DE" sz="600" dirty="0">
                    <a:solidFill>
                      <a:prstClr val="white"/>
                    </a:solidFill>
                    <a:cs typeface="Arial" pitchFamily="34" charset="0"/>
                  </a:endParaRPr>
                </a:p>
                <a:p>
                  <a:pPr algn="ctr" eaLnBrk="1" hangingPunct="1"/>
                  <a:r>
                    <a:rPr lang="en-GB" altLang="de-DE" sz="1100" dirty="0">
                      <a:solidFill>
                        <a:prstClr val="white"/>
                      </a:solidFill>
                      <a:cs typeface="Arial" pitchFamily="34" charset="0"/>
                    </a:rPr>
                    <a:t>NGMN Overview on 5G RAN Functional Decomposition</a:t>
                  </a:r>
                </a:p>
              </p:txBody>
            </p:sp>
          </p:grpSp>
        </p:grpSp>
      </p:grpSp>
      <p:grpSp>
        <p:nvGrpSpPr>
          <p:cNvPr id="17" name="Group 16"/>
          <p:cNvGrpSpPr/>
          <p:nvPr/>
        </p:nvGrpSpPr>
        <p:grpSpPr>
          <a:xfrm>
            <a:off x="702526" y="2187131"/>
            <a:ext cx="1636889" cy="1577020"/>
            <a:chOff x="704176" y="1329880"/>
            <a:chExt cx="1779592" cy="1577020"/>
          </a:xfrm>
        </p:grpSpPr>
        <p:pic>
          <p:nvPicPr>
            <p:cNvPr id="4" name="Grafik 3"/>
            <p:cNvPicPr>
              <a:picLocks noChangeAspect="1"/>
            </p:cNvPicPr>
            <p:nvPr/>
          </p:nvPicPr>
          <p:blipFill>
            <a:blip r:embed="rId6"/>
            <a:stretch>
              <a:fillRect/>
            </a:stretch>
          </p:blipFill>
          <p:spPr>
            <a:xfrm>
              <a:off x="704176" y="1329880"/>
              <a:ext cx="928904" cy="1079853"/>
            </a:xfrm>
            <a:prstGeom prst="rect">
              <a:avLst/>
            </a:prstGeom>
          </p:spPr>
        </p:pic>
        <p:pic>
          <p:nvPicPr>
            <p:cNvPr id="2" name="Grafik 1"/>
            <p:cNvPicPr>
              <a:picLocks noChangeAspect="1"/>
            </p:cNvPicPr>
            <p:nvPr/>
          </p:nvPicPr>
          <p:blipFill>
            <a:blip r:embed="rId7"/>
            <a:stretch>
              <a:fillRect/>
            </a:stretch>
          </p:blipFill>
          <p:spPr>
            <a:xfrm>
              <a:off x="816906" y="1399556"/>
              <a:ext cx="917269" cy="1078175"/>
            </a:xfrm>
            <a:prstGeom prst="rect">
              <a:avLst/>
            </a:prstGeom>
          </p:spPr>
        </p:pic>
        <p:pic>
          <p:nvPicPr>
            <p:cNvPr id="3" name="Grafik 2"/>
            <p:cNvPicPr>
              <a:picLocks noChangeAspect="1"/>
            </p:cNvPicPr>
            <p:nvPr/>
          </p:nvPicPr>
          <p:blipFill>
            <a:blip r:embed="rId8"/>
            <a:stretch>
              <a:fillRect/>
            </a:stretch>
          </p:blipFill>
          <p:spPr>
            <a:xfrm>
              <a:off x="938609" y="1467554"/>
              <a:ext cx="913592" cy="1079853"/>
            </a:xfrm>
            <a:prstGeom prst="rect">
              <a:avLst/>
            </a:prstGeom>
          </p:spPr>
        </p:pic>
        <p:pic>
          <p:nvPicPr>
            <p:cNvPr id="5" name="Grafik 4"/>
            <p:cNvPicPr>
              <a:picLocks noChangeAspect="1"/>
            </p:cNvPicPr>
            <p:nvPr/>
          </p:nvPicPr>
          <p:blipFill>
            <a:blip r:embed="rId9"/>
            <a:stretch>
              <a:fillRect/>
            </a:stretch>
          </p:blipFill>
          <p:spPr>
            <a:xfrm>
              <a:off x="1056635" y="1537230"/>
              <a:ext cx="934008" cy="1079853"/>
            </a:xfrm>
            <a:prstGeom prst="rect">
              <a:avLst/>
            </a:prstGeom>
          </p:spPr>
        </p:pic>
        <p:pic>
          <p:nvPicPr>
            <p:cNvPr id="7" name="Grafik 6"/>
            <p:cNvPicPr>
              <a:picLocks noChangeAspect="1"/>
            </p:cNvPicPr>
            <p:nvPr/>
          </p:nvPicPr>
          <p:blipFill>
            <a:blip r:embed="rId10"/>
            <a:stretch>
              <a:fillRect/>
            </a:stretch>
          </p:blipFill>
          <p:spPr>
            <a:xfrm>
              <a:off x="1195076" y="1606906"/>
              <a:ext cx="918696" cy="1079854"/>
            </a:xfrm>
            <a:prstGeom prst="rect">
              <a:avLst/>
            </a:prstGeom>
          </p:spPr>
        </p:pic>
        <p:pic>
          <p:nvPicPr>
            <p:cNvPr id="8" name="Grafik 7"/>
            <p:cNvPicPr>
              <a:picLocks noChangeAspect="1"/>
            </p:cNvPicPr>
            <p:nvPr/>
          </p:nvPicPr>
          <p:blipFill>
            <a:blip r:embed="rId11"/>
            <a:stretch>
              <a:fillRect/>
            </a:stretch>
          </p:blipFill>
          <p:spPr>
            <a:xfrm>
              <a:off x="1318206" y="1676582"/>
              <a:ext cx="917190" cy="1079853"/>
            </a:xfrm>
            <a:prstGeom prst="rect">
              <a:avLst/>
            </a:prstGeom>
          </p:spPr>
        </p:pic>
        <p:pic>
          <p:nvPicPr>
            <p:cNvPr id="9" name="Grafik 8"/>
            <p:cNvPicPr>
              <a:picLocks noChangeAspect="1"/>
            </p:cNvPicPr>
            <p:nvPr/>
          </p:nvPicPr>
          <p:blipFill>
            <a:blip r:embed="rId12"/>
            <a:stretch>
              <a:fillRect/>
            </a:stretch>
          </p:blipFill>
          <p:spPr>
            <a:xfrm>
              <a:off x="1439830" y="1746258"/>
              <a:ext cx="917190" cy="1079853"/>
            </a:xfrm>
            <a:prstGeom prst="rect">
              <a:avLst/>
            </a:prstGeom>
          </p:spPr>
        </p:pic>
        <p:pic>
          <p:nvPicPr>
            <p:cNvPr id="10" name="Grafik 9"/>
            <p:cNvPicPr>
              <a:picLocks noChangeAspect="1"/>
            </p:cNvPicPr>
            <p:nvPr/>
          </p:nvPicPr>
          <p:blipFill>
            <a:blip r:embed="rId13"/>
            <a:stretch>
              <a:fillRect/>
            </a:stretch>
          </p:blipFill>
          <p:spPr>
            <a:xfrm>
              <a:off x="1561454" y="1827047"/>
              <a:ext cx="922314" cy="1079853"/>
            </a:xfrm>
            <a:prstGeom prst="rect">
              <a:avLst/>
            </a:prstGeom>
          </p:spPr>
        </p:pic>
      </p:grpSp>
      <p:sp>
        <p:nvSpPr>
          <p:cNvPr id="14" name="Right Arrow 13"/>
          <p:cNvSpPr/>
          <p:nvPr/>
        </p:nvSpPr>
        <p:spPr>
          <a:xfrm>
            <a:off x="2771800" y="2708920"/>
            <a:ext cx="864096" cy="990110"/>
          </a:xfrm>
          <a:prstGeom prst="rightArrow">
            <a:avLst>
              <a:gd name="adj1" fmla="val 50000"/>
              <a:gd name="adj2" fmla="val 38802"/>
            </a:avLst>
          </a:prstGeom>
          <a:solidFill>
            <a:schemeClr val="bg1">
              <a:lumMod val="7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latin typeface="Arial"/>
            </a:endParaRPr>
          </a:p>
        </p:txBody>
      </p:sp>
    </p:spTree>
    <p:extLst>
      <p:ext uri="{BB962C8B-B14F-4D97-AF65-F5344CB8AC3E}">
        <p14:creationId xmlns:p14="http://schemas.microsoft.com/office/powerpoint/2010/main" val="18170173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hteck 29"/>
          <p:cNvSpPr/>
          <p:nvPr/>
        </p:nvSpPr>
        <p:spPr>
          <a:xfrm>
            <a:off x="159549" y="4463726"/>
            <a:ext cx="8841331" cy="184559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endParaRPr lang="en-US" sz="1200" dirty="0">
              <a:solidFill>
                <a:prstClr val="black"/>
              </a:solidFill>
            </a:endParaRPr>
          </a:p>
        </p:txBody>
      </p:sp>
      <p:sp>
        <p:nvSpPr>
          <p:cNvPr id="60" name="Rechteck 59"/>
          <p:cNvSpPr/>
          <p:nvPr/>
        </p:nvSpPr>
        <p:spPr>
          <a:xfrm>
            <a:off x="183841" y="2225054"/>
            <a:ext cx="8841331" cy="156398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endParaRPr lang="en-US" sz="1200" dirty="0">
              <a:solidFill>
                <a:prstClr val="black"/>
              </a:solidFill>
            </a:endParaRPr>
          </a:p>
        </p:txBody>
      </p:sp>
      <p:sp>
        <p:nvSpPr>
          <p:cNvPr id="2" name="Title 1"/>
          <p:cNvSpPr>
            <a:spLocks noGrp="1"/>
          </p:cNvSpPr>
          <p:nvPr>
            <p:ph type="title"/>
          </p:nvPr>
        </p:nvSpPr>
        <p:spPr>
          <a:xfrm>
            <a:off x="170809" y="568561"/>
            <a:ext cx="6840760" cy="511175"/>
          </a:xfrm>
        </p:spPr>
        <p:txBody>
          <a:bodyPr/>
          <a:lstStyle/>
          <a:p>
            <a:pPr>
              <a:defRPr/>
            </a:pPr>
            <a:r>
              <a:rPr lang="en-GB" sz="2000" dirty="0" smtClean="0"/>
              <a:t>5G Work Programme – </a:t>
            </a:r>
            <a:r>
              <a:rPr lang="en-GB" sz="2000" dirty="0"/>
              <a:t>Most relevant work for 3GPP</a:t>
            </a:r>
            <a:br>
              <a:rPr lang="en-GB" sz="2000" dirty="0"/>
            </a:br>
            <a:r>
              <a:rPr lang="en-GB" sz="2000" dirty="0" smtClean="0"/>
              <a:t>(1/2)</a:t>
            </a:r>
            <a:endParaRPr lang="en-GB" sz="2000" dirty="0"/>
          </a:p>
        </p:txBody>
      </p:sp>
      <p:sp>
        <p:nvSpPr>
          <p:cNvPr id="5" name="Slide Number Placeholder 4"/>
          <p:cNvSpPr>
            <a:spLocks noGrp="1"/>
          </p:cNvSpPr>
          <p:nvPr>
            <p:ph type="sldNum" sz="quarter" idx="21"/>
          </p:nvPr>
        </p:nvSpPr>
        <p:spPr/>
        <p:txBody>
          <a:bodyPr/>
          <a:lstStyle/>
          <a:p>
            <a:pPr>
              <a:defRPr/>
            </a:pPr>
            <a:fld id="{8C03918F-EDBB-4012-9F94-82E4DFFAC449}" type="slidenum">
              <a:rPr lang="en-GB" smtClean="0">
                <a:solidFill>
                  <a:prstClr val="black">
                    <a:tint val="75000"/>
                  </a:prstClr>
                </a:solidFill>
              </a:rPr>
              <a:pPr>
                <a:defRPr/>
              </a:pPr>
              <a:t>7</a:t>
            </a:fld>
            <a:endParaRPr lang="en-GB" dirty="0">
              <a:solidFill>
                <a:prstClr val="black">
                  <a:tint val="75000"/>
                </a:prstClr>
              </a:solidFill>
            </a:endParaRPr>
          </a:p>
        </p:txBody>
      </p:sp>
      <p:sp>
        <p:nvSpPr>
          <p:cNvPr id="19459" name="AutoShape 2" descr="data:image/jpeg;base64,/9j/4AAQSkZJRgABAQAAAQABAAD/2wCEAAkGBxAPEAwMDQ8QDhAPEAwQFRAQDA8QEhIQFhEWGBUVFBgYHCghGRopHBQWIjEhJSktLi4uFx8zODMsNyguLisBCgoKDg0NGxAQGjYlHyQ3NC0sLDYsLDI1KzQ3LCwtNTAsNDcvNzg4LDcsNjAuLDIuNDYtNy01KzQsLC0sLSsuLP/AABEIAOEA4QMBIgACEQEDEQH/xAAcAAEBAAMAAwEAAAAAAAAAAAAAAQUGBwIDBAj/xABOEAABBAECAwMECg8FCAMAAAABAAIDBBEFEhMhMQZBUQciYXEUFyMyNYGRlNHTCBVSVFVWcnN0k6Gys7TSMzRikrEkJjZDdYKEpBglQv/EABkBAQADAQEAAAAAAAAAAAAAAAABAgUDBP/EACkRAQACAQIEAwkAAAAAAAAAAAABAhEDIQQSMUEFE2EVIlFxgZGx0eH/2gAMAwEAAhEDEQA/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yQ+DaX6cz+BKg13/AOQE/wCDofnL/wClPb/n/B0Pzl/9K4uvpjqSOAc1jiD3gItWlrTisZdf9v8An/B0Pzl/9Ke3/P8Ag6H5y/8ApXNNM0ZsjC6Qua4OcCPUvLUtGjiifI0uJGOuPEBU54zhoeyuJ8nzse7jPV+oewPaJ2qUK+oviEJlMw4bXFwGyRzOpH+HKnb7tYzSKb7r4zM7c2NkYdt3Pd4nBwMAnp3LC+Q34DoflXP5iRYv7Ij4Kh/S4f3Hq7NY9vlS1ogOb2csuBAIIhuEEHoQeEvlf5ZNSbM2o7Q3iw8bmwH2QJnDBOQwx7iMAnp3Fdg0f+71fzMH7gXKda/400v9GP8AL2EHl7aGt/i3Z/U3Pqls/Y3yiMv0bt+eB1Z1EyCaIO3+9bu80kD1YPQrd39HeorhPYD4K7Yfl2f3HIMlU8r2qWG8aroE00LiQ18YsytOORG5sWCQvd7aGt/i3a/UXPqln/IT8CVPzlv+M5dBQcak8sV6s6J2paJNVge8NMjxPGfTs3xgOIGTjPctg8onlDn0u1Tp1aQuusxb2gPfvLt5aGta1pJ6ftWG+yR/uFD9LP8ABesZ5Yb0lbWOz9mGE2JIoWPZC3dmRwlOGjAJ+RBkfbP1v8W7P6i59Untoa3+Ldr9Rc+qT209Z/Fyz/ktfVJ7ams/i5Z/yWvqkGx+T7ygv1R96tZpupWagDnRuc45BzyIc0FrgR0I718ugeUiS1p2sam6qxjtPc8CMSuIkw3PM45dVrPkftvs6p2htTx+xppIw51dwfuYS45zkD9vPmsX2I/4f7W/nJv4YQdh7B9oHanp9XUXxiF03HzG1xcBsmezqevvM/Gs+tG8iXwFpv8A5v8ANzLekGI7W6uaNK5fawSGvE6QMLi0OwRyJHRcvpeVvVp2Nmr6BNPE/dtkibakY7BIOHNjIOCCPiK33ypfA2rfoz/9QuV+T/t1qlPTqlWpostyGP2RtnbxsP3TyOOMMI5FxHXuQZ72z9b/ABbtfqLn1S2zsD2qvag602/pkunCJsRY6SOdokLi7IG9o6YHTxWre2brf4uz/wDsfVrauwXam9qD7Lb+myaeImxFhfxPdC4uyBuaOmB8qDYaE9lz3NniYxgbkSNkJJdhpxs7urhnJ96skoAqgIoiAuUfZG/B1HPT2dH8nAlXWFzLy7SsZW0d82OG3Varn5buGwMkLsjvGM8kH5/pOrt3h5BHLG5pPr7lk6WowNYG8QDBdyw7pk47luNXW6jd7rV6rP7s0sYIIXRbeMwsDmCuHDABy7fyx0Kr+0VMNL5bFZz25cxrTHZHEEMoBwarC3Diznk58FSaZafD+KX0JiaVj7f1p9PUoW8TMgGZJCOTumfUvXq2owvhexkgc47eWHeI9C2fSO1sD5aTb0kD4PYtczNdThx7Kbba4k4Z12A+jCxtvtPXuV79WUOgLmRGKSZ9eUB4tRE7BFWY4Hh7+e7pkYOeUeXGcu1vG9e2hOjyxiYx3/btXkN+A6H5Vz+YkWK+yHH/ANVF+lw/uPWY8ijA3RabWuDw2S6A4Zw4CzJzGVu0u3HnYx/ix1+NdGM+fR/7vV/MwfuBcq1of76aWe72Mf5awuuh46cvVkdFAWk5G0kd/LIQeb+h9RXEPJnUkm07tZBE0ukklsta0dS4sdgD0rtrZGnIBBI8CCvHcxvLLWnwyAicOCeT/wAqMOk0ItOsUrT5InzlxaGNGXPLsYdzB5rZPb5p/eFv5YvpXV3NZ74hvrIb/qrsZ9y35AiH548o/bpvaCKnQo0rLZRY3gODXbssLcDafF3es75YtRFLWdAuPY6RtaJkjms6kNlOQM967Qwsz5uzPo25Xm9rergD6SAg5L7fNT7wufLF9Kvt81PvC38sX0rrAjYejWn4gmxnTa3PhgIOPeSOV9vUe0GrNgkir2G+aZG484knbnoTjwWF7ED/AHf7W8v+ZN/DC76GgchgdeSgY3mMD0jA/ag4J2A8rNfTNOqadLTsyvh4+Xs2Bp3zPeMZOejwPiWw+3zU+8LfyxfSusljOmGfIEdGwdWtHxBBzXVO1zNZ0HXJ4IJYeGx8WyTBcTtY7I293nLVOwPlRj0zTqmnS0Lcr4OPl7GtDTvne8Yzz6PA+Jd2DGgHkAO/kAFA1h6Bp+IIOVe3jB+DLvyMWz9ie3zNWNtsdWeua7I3njY87duxjH5K27azuDT8QVaG88Y9OMINN7DdrrF+axDPAyJsbA4FokBJ3Y57it2Xg2MDoAPUF5qIdtfUpe/NSvLHwERFLiLkv2R/wbS/TmfwJV1pei1VjlAbLGyUA5AexrwD44KD8SZTK/af2lqfetf5tF9CfaWp961/m0X0IPxZlMr9pfaWp961/m0X0J9pan3rX+bRfQg1HyG/AdD8q5/MSLYe2ulG3SsQs/tGtMkZzj3VnNo+PGPjWYrwMjAZGxsbRnDWNDWjn3AL2FJ3X07zS8WjrDjEesXXFvaMg8OsYapiyQC3h4eT/wB5Hy+hZuShaq6DYmjc82rLm2JnjO8Ne5u7Hhhvh0yV0X2JHsMXDZsOcs2N2nJycjp1Xux3KkU9WlqeJRaa8unEYmPrEdI/Lj9R1RlnRvtJLK+eSSM2G8SR4dF5u8yh3IH33T0+hfR21rOm1W4xkLbBZpwk2OlfHtwR57NvVwzyB5cyupQVI4y50cbGF3UtY1pPrwOa8uAzdxNrd5G3dtG7HhnrhOTZPtOI1ItFc4iY3nfec9dunSHNNZsb+zTHiYzcqzS8nnuE7QWn1dFt1LWq1qpOytOyZ0Vbzww5LSYyBn4wfkWaFKINMYij2E52cNu0nxxjCRU4mbgyNjN3I7WNGR4HHXqVMVl59TiqXrjl35ptG8d8bdPRxKpNXj02lNUlI1bjYDYpXl7gZXYD2Zxjbt7vDxK67d2GaFtrAjMRIa44YZs8w7uPLpn0r74qMTDuZFG0+LY2g/sC972Bww4Bw8CAQla4OM4uOIxiMbzO8569vlHZ8Dtggsew9uQ2XAjIIEm3ljuz0WNnFYQMfXLeOdvDLXZldL4O7z6crYWMDRhoDQO4AAKCJoJcGtDj1dtGT8as8LGatC581UMeWPAnc1w6BwaMZHeO7HpU02yZLE+5pY9kMDXt7g4Pf7097T3HwWV2gkHHMd/gqGjOcDPIZxzwg1t0sLYppZ2Mlna+UyNkkDHgAnG3PQY24wvu1tpeabWsY8ufJhkhOw+4vOD1WUfC1xDnNaSOhLQSF5FoOCRzHTl0QYWN3+wTNySWQWGOB5Frw12Wn1dPkXu0cNDHY4DfNbkwOyenV3Lqsnwxz5DzuvIc/X4qRwtbna1rc/ctA/0QYjQdjXOhbw3kRxu40R5SMJIG/wAH8j68qaNsZI6JvDkJY54mjPnOZv6Sj7rmOfr6LMRxtbna0NycnDQMlVkbW5LWgF3MkADJ9Pig8kVRAREQFhO0usy1TSjr12WZbdgwNa+ya7W4hklLi4Mf3REYx3rNrVO3tB032rd7HmtRQ3HSSxwO2ycM1Z2Ag72n3z29Cg+vTe1VeSq25adHSHGnrubLOzAnje9rmsfyD/eOIx3DoMHH3S67UZwN1qAeyAHRZnj92BIAMfPz+bm9PELTqNS9Xq0IWw2YYBZuuMcLa09uCsdxrxuMm5uckhzgXEZAz1K9vZfRJ2S6K+xA5or0tWY4v2ExSyWYTGOXLJa1/McuvRBtrNbqGSaFtqAyQBzpWCePdEG++Lxnzcd+eix+o9pYhDDYpyQ2mvt06xLJQ9rRLK1p5t7wHZAPoWuN0yydMuaOKksdhrbJ9kAQ8KwePxMteXc3PB6Ob1JzyXmdHlfGZmsuySyX9Hkk9lQ1YXbIZGZc1sQDcNaME9+3llBuTdZqmc0xZgNgZ9wEzDJyGSNuc5xg48DleFTXqc0nAhtV5ZcPPDZYjc/DTh3mg55HkfBahV0uyHw03VpN8esT3jcPD4RrulfICHbt24te2Pbj/wDPhhezS9EniGkOFfa+G7q8snJow2QWNhd6HF0f7EG20dZq2HyRV7MM0kfvmRzMe5ozjJAPTIIz4r5WXJPtlJV3e5NowyhuB/aGeRpOevRo+Rax2Vp3nXqVq5HZDmULsUzpI6scLJ3zQO4cLY+ZZ5jsF2cgDnnK2BnwvN/02t/MyoHaHXp6bmyGmJagdAyScWw2RpkeGZZFs88AuGfOB8Mqax2pbXu6fpzYjK608Me8SBog3MkdHkYO4u4MmBy96Vju0r55btWGSnalpVnRWMwMicJ7IOY9+57SGRkbsc8nHcOeP1XszqDblazHPBMyTVo7T/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BEbG5HTJcg8bGvWTel0+tTjmZBHTllmfeMJa2Z0gG1giduIETj74Z5L6rvaCuG3WwTwS2K0M8roRM1zhsaT5zQcgZwD4ZWMHZ8S6reuTxP2CvpYhkEsjAZGPnLxhrhuxmPqCOfrWvaT2esNjkhnbcdNBFrLYxwqgrOM2/BbI0B7t29pw7OHA56ZIbjpPaarPBx/ZNfMcEU0wbYYRCHMyS/n5rRz5nwPgvtq6xWlxwbEMmWyOGyZjstY7a9wweYBOCe4rn1vR7Vis+OOlLXdBoNuiWOETeNYkbHsZHtcdwaY3HJx/aetZ7Vq0texUmr05JovtfZqBkAjHDkLoywODiMNO0jIzjCDPT9oaUYgMluswWGtdEXWIwJGkja5hJ5g5HP0heVnXakUjoJbUEcrcZjfOxrwDjBLScgecOfpC51qWk6idPZp3BsbBo1aBkcDKp329jmysnfJlzQMNxtIzl3U4WzxdnzNJrrZ49rbkNSFsh5EgVtrsEcxhx+VBtMduNz5IWva6SMRuewOBcxr87C4dwO12PUVhZNfniuQVbFQRwWZJooZ22uI9z2ML/dIgwbGlrXc9x6DPXl8nk84klaS/YGJrcgc7nkYiY2EbfQeG52P8ZXooyzzao6e1StsZDxIKx2xGBjSBxJ3nfnc7bgcuTfWUH1ad2tMs8DHVuHWtTWYK9jjhxkkiDyd0e3zGuEby07jnA6ZX2dn+0JtyahG6tJWFSVsY4rgHyMLNweW48weAJJxgnHRa5pGlWQ/SaD68jI9NtW5nWHFnCki4crYeGQ7cXHityCBja7n0zkLGh2Jj2hiY81vZhrNjnLS8FnAa1+AHA+I6gjPJB9/ZXtO3UTd2RGNleZjGPMgdxo3RteyUADzQQ4EczyIPetgWn9itJuVrWrm0YTFI+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Z"/>
          <p:cNvSpPr>
            <a:spLocks noChangeAspect="1" noChangeArrowheads="1"/>
          </p:cNvSpPr>
          <p:nvPr/>
        </p:nvSpPr>
        <p:spPr bwMode="auto">
          <a:xfrm>
            <a:off x="155575" y="-144461"/>
            <a:ext cx="304800" cy="304801"/>
          </a:xfrm>
          <a:prstGeom prst="rect">
            <a:avLst/>
          </a:prstGeom>
          <a:noFill/>
          <a:ln w="9525">
            <a:noFill/>
            <a:miter lim="800000"/>
            <a:headEnd/>
            <a:tailEnd/>
          </a:ln>
        </p:spPr>
        <p:txBody>
          <a:bodyPr/>
          <a:lstStyle/>
          <a:p>
            <a:endParaRPr lang="en-GB">
              <a:solidFill>
                <a:prstClr val="black"/>
              </a:solidFill>
            </a:endParaRPr>
          </a:p>
        </p:txBody>
      </p:sp>
      <p:sp>
        <p:nvSpPr>
          <p:cNvPr id="19460" name="AutoShape 4" descr="data:image/jpeg;base64,/9j/4AAQSkZJRgABAQAAAQABAAD/2wCEAAkGBxQQEBQUEBQUFBQUFBQUFBUVFBQVFBUVFBQWFxQVFBUYHCggGB0lHBQUITEiJikrLi4uFx8zODMsNygtLisBCgoKDg0OGhAQGywkHyQsLCwsLCwsLCwsLCwsLCwsLCwsLCwsLCwsLCwsLCwsLCwsLCwsLCwsLCwsLCwsLCwsLP/AABEIAMIBAwMBEQACEQEDEQH/xAAcAAABBQEBAQAAAAAAAAAAAAAAAQIDBAUGBwj/xABGEAACAgEBBQUEBggDBQkAAAABAgADEQQFEiExQQYiUWFxEzKBkQcUQqGxwSNSU2JygpLRM6LwJENzk7IVFmOjs8LS4fH/xAAaAQEAAwEBAQAAAAAAAAAAAAAAAQMEAgUG/8QALBEAAgIBBAECBgIDAQEAAAAAAAECAxEEEiExQRNRBRQiMmFxQlKBkaEVI//aAAwDAQACEQMRAD8A9xgBACAEASAEASAEAIAQBIAQBJICAEAIAkAJICAEAIACAEAIAGAEAIAQAkAWALAFgBAHSAEAIAQBIAQBIAsEiQAgCQQEASSAgBAEgBACSAgBACAEAIAQAgBACAEAIAZkAWAEAMwCSQAgBACAJACAJACCQgBAEggMwBJIAwAgCQAgcAYASQEASQAkgIAQAgBADMgBJAQAgCwAgCQCacgIAQAgCQAgCZgjOBjXKObAfESdr9jn1Ye6H5kHeQgkSCAgCSQEAIAkAg1SOR+jYKc9RkYnUcJ/UVWqbWIPDKv1e/8AbL/yxLd1f9f+mb0tT/YPq9/7Vf6JG6v2I9LUf3QbmpH26z6qR+EKVT8MnZql5QnttSOddbfwsR+MnbV7s59TVL+KY07UZf8AEpsHmO8I9GL6kiPnZR++DRLTtapuG+AfBu7+MiVFi8FtWupnwmT63VLUhZ+X3k+AnEK3N4Rfbaqo7pGK3acdKzz/AFhym35CXueb/wCmvESGztK+e6igeeSfuna0CxyyuXxSafC4NrZe0ReuQMMPeXw9PKYr6nU8Po9PTamN0dy/yXZUaAggIAQSGYAQCacgIAhgFbV65Khl2A8up9BO4VynwkUXaiulZmzJbtA1h3dPUznxPT18PiZp+VUVmbwYH8RlY8UwyPWnV2e86VDwUZP+vjI30R6WTtV6uz7pbf0PGws/4l1r/wA2B8py9R/WKOl8PT+6TZKmwqB9jP8AEWP5zh6ib8lsdDSvGTRRAAAOQ4D0lJrSwsIju1Cp77BfUgSYwk+kcTuhD7ngpNtynOFJc/uKWlvy8/PH7Mz11Xjn9E2k1vtDj2dijHNlwDOZV7fJbTf6j6a/ZbnBoCANLQBrNJIZSNFueF3DzRTLFKOOjJKm3P3C+wvHK1T61/2Mbq/Yj0r11IQnUDpU3pvKfvzJ/wDn+RnVR8JjG2oyf4tTqPEd4fMSfST+1nD1koffBou6bUrYMocj0I/GVSi4vDNlVsbI5RLiQd4WMFXWBUUuEBbHDugknpO45bxkosrhFNpcmTdse24A2W8Tx3cHA4cOs0R1Ea/tRkeknYk5SI7OzXd7tmXxyK4Unw8p3HWvPK4OZfDo7cp8mPQM5B4EcCPAjnNm9PlHmuvHHkv6berOUJUnn5yqxRn9x3XOcHmLwdBszVmxSG95evjmefdXtfB7Olvdi57LkqNQQSEECZgC5gE85JCAR353Tu43sHGeWemZKxnk5nnDx2c0nZ+x7A1zAgnLYJyfLym96uEYYrR4Ufhlk7N1rydHRQtahUAAHQCYJScnlntwrjWsRRJILAgAYBzm0tpW2W+xp7vHdJ6568egm2mqEYb5/wCjxdVqLrLfSr4XuXdLsKteNmbG6luIz6Sqeok/t4Rrq0FceZcv8mmiBRgAAeQxKG2zaoRXSHGQdGXftMmw10JvsOZJwq+OT1l6qxHdIwS1blY66llr/RPp67Qc2up/dVcAfzE5P3TiTi/tRorjYuZsnzOC4QmSBhaSQVWa9OIKWLxOCCjAeHDIM7Xpvvgyyd8OeGizodYty7yeOD6yJ1uDwy3T6iN0d0SziVovwJJCSEdwoySAB1PAR30RKSSbfREtyt7rA+hBiUcdnELYT+15HSDsJDJKG2aA1ecd5SMEDjzGR6S+mWJfgy6qtSg/cpU1cJqczzFW+sGroKNwEnrMls9zPS0tThHL7LUrNXC4CB0JAEgCwCxOSQgCGAGIAkAIAQAgCYgjC7CRgkWSAMEZM3UbOO8XpbcY8+6MN69ZdG3jbLkx2aV7t9bwxDbevvVq3mrY+4iTtrfTI36iPccjfrzDnVZ8Nw/+6PSXhon5mfmDGnX/APhW/Jf/AJR6P5RPzT/qxdRewxuJvZ/eAx6xGMfLJtsmvtWRPq19gw7rWp5hMliPUzpTri8pZ/ZVKrUXL6nhfgu6LSLUu6nLr4k+JlU5ucss1UUQpjtiTzguCAVtdqERT7QjBHLmT8JZCEpP6TNqL6q4PezA2CpN2UHdGd7wAPIHzm3VNKGH2eF8MhN3OUftOm3Z559MGJAYAQBZJGER3qxU7hAboSMiSsLsrtjNx+h4ZhvtK6p8WYOOmOfmDNsaK5xzE8GfxDU0WYs6NjSapbVyvxHUTJODg8M9rTamF8d0SecGkTEEBALE5JCAEAQmAGYAQAgBAGsIIayjA1Wzb0beqsZvIsc+nHgZtrtqcds0eNdpdTCe+qTf4HV7cdOF9TDzA/vD00ZcwkjqHxGyHFsGW6tu0t9rHqD/APkqemsXg0Q+JUS84LKbRqPKxfmJW6prwXx1VL6khx1Vf66/1CRsl7HfzFf9kQ2aiv8AXX+oSVCfscvUVf2QxrF8ROM88l6jlZRLTTniZ1kIszkkJIG2A4O6QD0JGRn0g5km1x2ZNml1LnjYqj93Ofw/OaVOmK6yeZKjWWN7p4X4CrYK5zY7OfXA/v8AfEtVLGIrBMPhdfc23+zUppVBhQAPAcJncm3lnowrjBYisEk5OxJIFgBAEMgceTA29qVYhV4lc5PhnpN+khJcs+b+LX1zahHteQ7Og77eGBn1zw/ONW1he518FjLc34N+YT6IMQQJiATzkkIAhgEGo1aV++yr1wTx+U6jBy6RTbdCv7ngj0+0K7CQjAkSZ1SistHNWqqteIvJbE4NAQAgBAExAE3Y6OXFPsr2aCtveRfkJ2rZrplUtNVLtIrvsWk/7sfAkfgZYtRavJS/h+nfcSKzYlAGdw/1v/edfNW+5x/5mn/r/wBM6yjTissqZK8+8572cAc/HhOZam3D5Oo/DdPlZiTJpUS1dxMNuk5AGe4ycjzwfzmRx5y+2ehHiO1dIuUat/aEMCV6DdlpyXVv44II9ZIJYAYgBACAEAIAQAMEN4Rh6vbhQ43N0/vn/WZqr0yks5PF1HxSyuW3ZgovrLrvdDkfuqQvz/8AuaFCqvlswSs1mp4w8f6J9LsN2/xCEHgvFvnyH3yuerS4iaKPg8nzYb2m0y1ruoMD/XEnrMUpOTyz3qqoVx2xJZBYGIAkAmnICAIYBm7Y2YL14cGHI/kZfRe63+Dz9dolqI8fcjlrKrKX4gqw5H+x6z1FOu2J8067tNZnrBsaLtF0tH8y/mJjs0T7getp/jK6tRr6faNT+64z4E4PyMySqnHtHq16ymz7ZIt5leDSmgzBISAEkCGAITAyU9TbnkCRnjJBl67aCtU6VoHtUZWs/wC8IORgDiRwyRKbbNsXt7LqoZl9XC9zJs1lmdA3d3mIWxQhwAWG/jB7mADw8vKZ/Wn9GfPZoVVf1/jo6HTWlnbdBIDYyOU2ppmJrGMmhqEyOHMTogKrQeHIwCWAJACAEAIAQAgCMgPMA+ojJy4RfaFglLASCRZICAJiAEAlnICAEATEAZbSrDDAEeB4yVJro4nXGaxJGXqez9be7lfTl8jNMdXNd8nm3fCaZvMeDNu7OOPdZW9cj+80LWxfaME/g1if0yIf+ztTX7ob+VvynXrUS7RV8pra+mKNRql/afFcxs08vY6Vmvh7ija2oHMN8az/AGkehR7j53WrwL/23f4f+W0fLU+5P/o6z2EO2NQeQPwrP9o+Xp9wtdrH4H6bXahmG+rlScHuYA8+UrtrpUXtfJp0uo1crVvXB0drhEPkM/dMDPeSOQ2dcBfZc5CqqMd48B3mxnP8rCZZSXqc+DVtfppLnLLeyavaaelskcN8eOWzx/zGWVpSimVWtqbRpafFRZhnvNvN5kgD8hLlHBVnJd0WoNmT04YkkDtSOKnzgE8EZQQSEkCQAzIAisDyIk4ZyppiyCQkkiyAEkBACAEAIBJOQEAIAmYBHbqFXizAepAkqLfRw7Irtlc7UpH21+HH8J0q5PwVvU1ryT6fULYMocgTlxa7LITjPmJLiQdhiCBIGEGIyMIIyCDV+4fhARIyBhgjII4gw+iUcVtbZDXPdejKK6e6tbA7mKkyTjkTktieRbXbOcpxfB6dVsIRjCS5fkvbKuKaeoWd3CKMk8MY4cfHlPRok1Wtxiujmx4LNtwyinP6RwgPQHBIz/TidzsUcZ8lcIOSyjZ01AQYEsOSDal24m9gnB5Dr4TqMd0sFds9kXJckdOlssAa12GeO4ndA8ieZnbkovEUZq67LEpWP/BYrrSkE8h1LMT+JnGXIvUYVLL4Fq1YYjdVyD9rdwPv4yXHBMbtz4TJ5wWkN1pBx7NmHiCvH4EzpJe5VObXgqCugnBRVboGXdPwPX4TvM/co20t8rBI2hZeNVjL+6xLr9/EfAyFNP7kdSolHmuX+CxpGcr+kUK3IgHI9ROHjwXVuTWJLkmkFgQAgBACSAgEk5AQBDAK+r05cAB2Qdd3AJ8s8x8J1GWH0VWV71jOCo1OnpIyFLeeXsP4tO905fopcKa+1z/0lXV/q1WEeir9zEGRt/J36ntEs6a0sDlSnkd38iZw0Wwba5WCSywKMsQB4k4kYydNpdgGB5Q+Amn0Qao2Y/RbpPg2Rw8iJ1Hb/Irt34+jsr6PaW8/s3UpYBndPIjxU9Z3OrC3J5RTVqd0tklhl+VGsr649w+ogDrbQqFjyCk/IZnFk9sGzqEdzSPP79sPZorK6O6oWxrrW5k2MSUrHM+9jM8qNjdW2J6npKNqlP8Ax/gn1ez7a9Mf9od0VFJSxVb3cHg3McpbbTONWYy/2VRurlZzAi21tu9QtbrS7KVtBq3gyhCDkqRwyM/OcWXTwk+f0WVUwbclleDvNLqRYoZeRAPzE9WLysnlyWHgZrDxX+KdHPBZgkhv06vgt9k73lkeMmMmiqyuM8b/AASZyOGPLwkHaw4/SUK7UXHtnKueGHbdBPXdGcH4Tt58FEMfzzkktZVGUc56AMXz5bvH7pCy+xPbFZTJ/ZixALFHEAlTxwfCc5x0W7d8fqQ5bV3twHiADjy6Rh43MlTW7anyiWDsIAQAgBiAGIAQAZgBx4SCG0u2OU5EBNPoRzgZjGQ2kssh02pWxd5DkcRnBGcdRnnJksdnFdkbFmJHe6owwo33OAcAZwM94+AAkx5RzOSi+FyxRS552Y/hVcf5gYyjrbL3M/bO1E0dftLr0CgjPtCikgnpjHEDPSdQipPBXY5R6eTnNZ9I9NgZdFp7dVjgWYCmkHGe81ne+SmcJPwWvDXJzmt7Rav2Y3LRpiWLMlAV1A6KGtU46k4AmmxJwXuZKIyjZJL7fBd7Cdtb21Y0+qsNq28EZlQOjgEgZRRkHGOPHJEzyWDan7noN+hZtQlhICopwPtEnx8pYrEq3H3Mk9O5XKxvhGhKTYR3YIO9y9cQDA7R9zTsFs4uVRRn9dgPHwzM2rn9GF5NGnit+X4OX7XafTaavdqG9dhcBclQMgZfjgZ6Tz9RVVFYiufwb9NOybzJ8fkgsFyIVcahQRgjK3Jj+JTwHw4SiyN0IPvBbD0pTT4NPYduiFZQ3qLHXFhsyGyRxGW6DymzTSp2Yzy0ZdRG7fnwjW7I/pNKh38FM1sRy7hxz9MTXpJ76zNqobbDcqqUHJcMenETUZsDdVtD2bgMO4ebg53T4MOksjXuXHZlt1HpySkuPcuKwYcCCD8RK2mmXqUZrjkq/VfZgmt9xRxKnvIOpx1HwnTmn2in0XH7Hj8HzH257QDV32WtZqfaE5QMtZqHUKrZyFAOMY6eOTOntSysncd7+7Bz+z9s6itx7K1kJOMq5q+boQcfGV5b7Ldq8I9c7DdotSawdRrrA4cqKy1dqOuBjvurEZJP2szuG3tlVsbG8ReDo07Rayh3fGnu3jw3vaVsAOS5BYfdJnLPHg5qqUG5Pls1+z/b+u+9dPqKjp7Xz7M7wsqsIGSq2YBDYGcMBnpmV/gubS7Zv1aw2andrbNYXvcBje8jL5VqNeZdmCF7s1OIP6UuTUmc9FBJAQAgBAMXajb+orrsOK8Zx0Y+B+6aalityXZ5OqnnUxhN4ibaDAAHADkJlPVXCwM1VW+hX9YEfMSYvDyc2R3RcSps5LEARwuFGFYHmOmV6GdzcZPcinTxsgtklwui1fSrjDDPHPofEHpOE2ui6UIyX1Hivb3tztBdTbVoq71pRjUu7U7Nay437N7d4L0GOfPPhYlL2Kd1b/l/086166/UHe1TihSc5ucU8fJT3yfQTpxm++EQpVR5jy/xybvYvTL7Y06dr3qdd57QpVGtXopI5YLceBOJ0qm/t5Olcl9+E/Y77/u+X4O2By4cW+Zly0/uUPUrwVdrbHr0la6ilT7Si2q3eJJJ3HU4PTBOItqShwKrm58nr9VgZQw4hgCD5EZEwG8UwSU9o/4ben5yAcZ2wvJFCV8bPf5ZICjgcfOebrnNyUYno6JQSlKZm6Z6VqZLqrBvMHY2AlmYdSRg/CVR1VcVicWi2VM5PMGi+20EYYQgEgjicHl4Gap6iudbSfgzxpnCabRk/XBagpVFZsAM7LncAJHDzmKM3bWq4L9s1OKrm5zfHhGz2Y0z0Jem6wqNiNWWxx7uG/ATfpqnXJx8GLU2KxKS7Op0xrJA3Gzw4zaYzQr04GeufHlBEllFdtmLnKFqz+4cD5HhLFc+msmaWkjnMG1+jO7RmyjR6iw3ZVabCQVUE908Aw5E+kndF+CFVdH+R55sTRr9VpDKpygYggEZfvHn6z26IR9OKaPC1NkvWk0yDWdkdHb72nQE9VG4f8uJEtLVLtCGtuh/I6Dsx2aqo0wrqyq77Nhu9gnHjx6Tz7tPFSaierRqpzhmSH7Q2DYQdxlPkcj+8odL8GlaheTnbRqadZpKGWtPbailO6qEtXv5tOencV/DnJlZKHCSK46euxuTbf4PZaaVQYVQB4ATO232a4VxgsRWCSQdhACAEAIBDq9Clow4z4HqPQzqFkoPKKLtPC1YkhdJpfZruhmbzY5Mictzyd1V+nHbksTksExAEMEHzt217PWLta2lrbKqrbWupZXJ31tXLKOPDDqRj97lNWnrdk9reDLfOFcHKKTZd2b2SorORWbG/Xsy5+/hPar0lNffJ4VuvtnxnH6Oh09BQgnC7pyB+WBLpOONsUZFa8+50VOSATjjxGPCefLhtHrVuUopyI9o6T2tNlZ+2jr/AFKQDK5cpl0Xho2/o913t9m0E+8impvHNRKcfgAfjPJaweunk6EiQSV9ZUWRgOZEA5zU9n3N4uB4isJjPDzMp9GO/eXK17do87Os3T7ucjGeIx1nUoRfYVkl5MrXbCL++iADiSvCZbNHVh4Xg0V6meUsjuxmkBqckA5dh8j1+BEj4eo+nwNZJ7+Ter2e/syvD3sjj0noLgxM2axwg5HyQED9nJfSrcV2Xcq87GrrHnlwcfHdkxWXg5k8LJi10BVCjkAAPQDE+hjwj5SfMsga51k4wbuzExUvx/EzBa8zZ6mnX/zRZIlZecnWBd2h068xp6bLPRguOP8Az1+UyXvk26dfSenCUmgIAQAgBAFgDpACAEAIA1lzBDWVyeW/S1qX0B0jacbiWNathGOLKqsi8fEB+PkZoqvlGSMVmhqlF4RAtzMM7xIPEehn0UVFrhHzcqknjAq1ycolI3NmNlMHmvD4dJgujiZ6NEsxwy0ZV4Ls8kH0dW+z1Gv036tq3qPK5e9jyBUfOebdHE2epRLMEd1KS4QwSNKwBpSBkaaRGBkK6QvugD0GISx0S5ZHgSTkWAEkCwDhfpQbfOhp/aaoOf4ahk/9UspWbEU3vFTf4GlJ7WT5toaUk5IwbOjGK19Jhn9zPSq4giUyMHeTluwA9ttjaN/RFSlT099w3/pJ8pim8yPRqWIo9JnBaEAIAQBYAQB0gBACAEAIBxP0w7NN+yrmX39OU1C8P2TZfH8u9BBxvZW4W6Ssj7I3PH3eAOeuRg/GfQaW3dUj5zW1bLmbK1y9yMuC5oTut68JRbysl9LaZfaUI1NmVo7fYbZ079NTTZpz4byHfXP4TFqo9M36KeU0ejzGbggBADEAMQAxACAJAEzJAhMEHAdrW9rtjS1/sdNZd6F2NY/CX6dfWZdY8Vl8pPTyeJgaUjJGDQq4KPQfhM75Ztj0hLrd1Sx5KCT8BmQ+jpcvBgfQvUTpdTewwb9Ux/lREX/r9p85579z1kuMHoeZBIsEhAFgBACAOkAIAQAgBAINZp1tretxlXVkYeKsCD9xgHhX0dBqjfpbPfpcqenGsmtufkKz8Z6Whs7ieR8Rr6kduqTe2eYkSKkhslcFvMpZoyYHbFjXQmoXJbTXV3DHPCsA33H7pn1McwNOjnizHuen1WhgGU5VgGB8QRkGeaewPBgCwBYAQAgCGANMkDCYIGlpIPPkPtds61/2VVFK+hG8fvB+c06ZctmDWvhI3N2bMnmYEKycjBPnhKvJcmZHavU+z0WobOD7NlB837g+9pxY8RZbTzNIvfRfpxXsnS4GPaIbiP8AjOzj7iJhPXOrBgDsyCRYAQBZACAOgBACAIYA0mAMZoB4vt2n6n2jYjgmrVbPLNg3HAP/ABErPxmjTS22GXVw3VM7IJPVyeFgcFkZOsDxOTrpGX2k1VNensGotSpXRlyxA4spAwOZPpKrJLa0y6iMt6cUbn0bbUGp2Zp2zxVPZn1r7o+4A/GeWe4jqgZBI8QBYAsASAIYA0wCJzJIIHedIg8f2R220mn1et+suyNbqWKtuMybigKgJXODz5jHES6myMU8mTVUym1tO22dtrT6kZovqs8ldSw9VzkTSpp9HnyqnHtF8id5OMCyBk4/6U9QV2eyjna6qPPdy/4oPnKb39Jq0azZn8HoeyaBTRVWBgV1omPDdUD8pkPVLwMgDwZAHCCRYAsgBAHQAgCGANJgEbNAInaSQeWfTXpiBpNUvvVWmonytG8hPo1Y+c6Tw0yGspo6LQ3i2pLF5WIrj0ZQfznqqWeTwJR2vBQ232k02jH6e0BuiDvWH+QcfieE4nbGPZZXROfSPPO0f0l3kAaav6ujglbLFzY4yRvIPdAz/FMlmpb6N9WijHmXJxluqq1FNr3vfdrC49nvHNYr4Fi3h1648pnbcu2bIpR+098+h7Z9mn2cotBBdi4U9FKqo4ee7n5SCT0GsSCSSAEAWAJACANIgEbrJBQ1XCSQfPm3Nl3bN2g1/sUuTLlfaDNZDAjJPIEA8jIaGTiXUqc4K8SQRkY/hMjLJx7nU2do9RoVo+q69rd+lXsQkWLW551neyRj4GWRtkvJVKiuXaOh2J9JusZWazSi9KwDY9IdCoPVveHQ8eEtjqH5Rnloo/xeCbaHaqva92ipqR0/2ms2K4HIOrd0g8e6jyLLFM609Dqbye2VtKmaSwsgkkEgDxBI6QAgCwBYAQBDIAxpIIngFewySDlfpA2f9Z2dqKwMtuF0/jr764+KySDxXTdr72Gn0p1A01B3A1ir31Rzk5YngFyRwxynfrSxhFXoQctzRy2tGbrFqY2gOwFuCN8Z4OcnhnzMr5ZckkjqNn9mNZrkpW44rpXcryuMKTk9N5unh5HxnHuP0eldlOwFOnwxQOwwcsBjI6heQ9Tk+ccDk9K0dW6JySXlgDxACALACAJAEMAawgFe5MxkGJtDZIedKRGDktqdia3yTWuTzIG6T6lecnKY5OS2l9HKn3CV9V3h/lIPzzG2JGTHXsrrtMLF0zndsG66qQd4eYbGPhmRtJydH9GfYmyi8X6gbvs8mtTjJcqV3iBnACs3mS3TAySDZ7DQIBaQSCSVRIA8CALAFgBAFgBACQBhEAjZZIK9qRkFDVVmTkjB5Ztn6LqbLS1RKKSTubu8oyckIcggZJ4cRANzs/2ApowQuWH2mAJB/dHJfhGRjJ2Wj2UqchGSTSroxIBZRIBKBAHAQBYAQAgBAExAEIkAYywCNq5IIWogEFmjB5iAVm2Qh6Scgs0aALyjIwXUpxIBIEgDgIAuIAsAIAsAIAQAgBAGkSANNcAY2nBgEZ0o8IACmASCuSBwSAPAgC4gCwAgBACAEAIAQBMQBCJAE3YA0pJAbkAULAHAQBYAQBYAQAgBACAEAIAQAgBAEMAQyAEABAFkgWAEAIAQAgBACAEAIAQAgCSABgCSQEAWAEAWAEAIAQAgH//Z"/>
          <p:cNvSpPr>
            <a:spLocks noChangeAspect="1" noChangeArrowheads="1"/>
          </p:cNvSpPr>
          <p:nvPr/>
        </p:nvSpPr>
        <p:spPr bwMode="auto">
          <a:xfrm>
            <a:off x="307975" y="7939"/>
            <a:ext cx="304800" cy="304800"/>
          </a:xfrm>
          <a:prstGeom prst="rect">
            <a:avLst/>
          </a:prstGeom>
          <a:noFill/>
          <a:ln w="9525">
            <a:noFill/>
            <a:miter lim="800000"/>
            <a:headEnd/>
            <a:tailEnd/>
          </a:ln>
        </p:spPr>
        <p:txBody>
          <a:bodyPr/>
          <a:lstStyle/>
          <a:p>
            <a:endParaRPr lang="de-CH">
              <a:solidFill>
                <a:prstClr val="black"/>
              </a:solidFill>
            </a:endParaRPr>
          </a:p>
        </p:txBody>
      </p:sp>
      <p:sp>
        <p:nvSpPr>
          <p:cNvPr id="31" name="Rectangle 15"/>
          <p:cNvSpPr>
            <a:spLocks noChangeArrowheads="1"/>
          </p:cNvSpPr>
          <p:nvPr/>
        </p:nvSpPr>
        <p:spPr bwMode="auto">
          <a:xfrm>
            <a:off x="183840" y="1759087"/>
            <a:ext cx="8841333" cy="465967"/>
          </a:xfrm>
          <a:prstGeom prst="rect">
            <a:avLst/>
          </a:prstGeom>
          <a:solidFill>
            <a:srgbClr val="468329"/>
          </a:solidFill>
          <a:ln w="12700" algn="ctr">
            <a:solidFill>
              <a:srgbClr val="468329"/>
            </a:solidFill>
            <a:miter lim="800000"/>
            <a:headEnd/>
            <a:tailEnd/>
          </a:ln>
        </p:spPr>
        <p:txBody>
          <a:bodyPr lIns="72000" tIns="72000" rIns="72000" anchor="ctr"/>
          <a:lstStyle/>
          <a:p>
            <a:pPr marL="95250" lvl="1" algn="ctr">
              <a:lnSpc>
                <a:spcPts val="1200"/>
              </a:lnSpc>
              <a:spcBef>
                <a:spcPts val="300"/>
              </a:spcBef>
              <a:spcAft>
                <a:spcPts val="300"/>
              </a:spcAft>
            </a:pPr>
            <a:r>
              <a:rPr lang="en-GB" sz="1400" b="1" dirty="0" smtClean="0">
                <a:solidFill>
                  <a:prstClr val="white"/>
                </a:solidFill>
              </a:rPr>
              <a:t>Guidance to SDOs and the Wider Industry</a:t>
            </a:r>
            <a:endParaRPr lang="en-GB" sz="1400" b="1" dirty="0">
              <a:solidFill>
                <a:prstClr val="white"/>
              </a:solidFill>
            </a:endParaRPr>
          </a:p>
        </p:txBody>
      </p:sp>
      <p:sp>
        <p:nvSpPr>
          <p:cNvPr id="32" name="Rectangle 15"/>
          <p:cNvSpPr>
            <a:spLocks noChangeArrowheads="1"/>
          </p:cNvSpPr>
          <p:nvPr/>
        </p:nvSpPr>
        <p:spPr bwMode="auto">
          <a:xfrm>
            <a:off x="2418936" y="4581127"/>
            <a:ext cx="2079848" cy="276871"/>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Spectrum</a:t>
            </a:r>
            <a:endParaRPr lang="en-GB" sz="1400" b="1" dirty="0">
              <a:solidFill>
                <a:prstClr val="white"/>
              </a:solidFill>
            </a:endParaRPr>
          </a:p>
        </p:txBody>
      </p:sp>
      <p:sp>
        <p:nvSpPr>
          <p:cNvPr id="33" name="Rectangle 15"/>
          <p:cNvSpPr>
            <a:spLocks noChangeArrowheads="1"/>
          </p:cNvSpPr>
          <p:nvPr/>
        </p:nvSpPr>
        <p:spPr bwMode="auto">
          <a:xfrm>
            <a:off x="222560" y="4581125"/>
            <a:ext cx="2079848" cy="276871"/>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IPR Forum</a:t>
            </a:r>
            <a:endParaRPr lang="en-GB" sz="1400" b="1" dirty="0">
              <a:solidFill>
                <a:prstClr val="white"/>
              </a:solidFill>
            </a:endParaRPr>
          </a:p>
        </p:txBody>
      </p:sp>
      <p:sp>
        <p:nvSpPr>
          <p:cNvPr id="36" name="Rechteck 35"/>
          <p:cNvSpPr/>
          <p:nvPr/>
        </p:nvSpPr>
        <p:spPr>
          <a:xfrm>
            <a:off x="3540270" y="2840473"/>
            <a:ext cx="2079849" cy="80455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US" sz="1200" dirty="0" smtClean="0">
                <a:solidFill>
                  <a:prstClr val="black"/>
                </a:solidFill>
              </a:rPr>
              <a:t>Second version of framework document including security and identity management issues</a:t>
            </a:r>
            <a:endParaRPr lang="en-US" sz="1200" dirty="0">
              <a:solidFill>
                <a:prstClr val="black"/>
              </a:solidFill>
            </a:endParaRPr>
          </a:p>
        </p:txBody>
      </p:sp>
      <p:sp>
        <p:nvSpPr>
          <p:cNvPr id="40" name="Rechteck 39"/>
          <p:cNvSpPr/>
          <p:nvPr/>
        </p:nvSpPr>
        <p:spPr>
          <a:xfrm>
            <a:off x="2418956" y="5052670"/>
            <a:ext cx="2079849" cy="104062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0"/>
              </a:spcBef>
              <a:spcAft>
                <a:spcPts val="0"/>
              </a:spcAft>
              <a:buClr>
                <a:srgbClr val="468329"/>
              </a:buClr>
              <a:buFont typeface="Wingdings" panose="05000000000000000000" pitchFamily="2" charset="2"/>
              <a:buChar char="§"/>
            </a:pPr>
            <a:r>
              <a:rPr lang="en-US" sz="1200" dirty="0" smtClean="0">
                <a:solidFill>
                  <a:prstClr val="black"/>
                </a:solidFill>
              </a:rPr>
              <a:t>Spectrum </a:t>
            </a:r>
            <a:r>
              <a:rPr lang="en-US" sz="1200" dirty="0">
                <a:solidFill>
                  <a:prstClr val="black"/>
                </a:solidFill>
              </a:rPr>
              <a:t>licensing and other regulatory issues for </a:t>
            </a:r>
            <a:r>
              <a:rPr lang="en-US" sz="1200" dirty="0" smtClean="0">
                <a:solidFill>
                  <a:prstClr val="black"/>
                </a:solidFill>
              </a:rPr>
              <a:t>5G</a:t>
            </a:r>
            <a:endParaRPr lang="en-US" sz="1200" dirty="0">
              <a:solidFill>
                <a:prstClr val="black"/>
              </a:solidFill>
            </a:endParaRPr>
          </a:p>
          <a:p>
            <a:pPr marL="180975" indent="-180975">
              <a:lnSpc>
                <a:spcPts val="1100"/>
              </a:lnSpc>
              <a:spcBef>
                <a:spcPts val="0"/>
              </a:spcBef>
              <a:spcAft>
                <a:spcPts val="0"/>
              </a:spcAft>
              <a:buClr>
                <a:srgbClr val="468329"/>
              </a:buClr>
              <a:buFont typeface="Wingdings" panose="05000000000000000000" pitchFamily="2" charset="2"/>
              <a:buChar char="§"/>
            </a:pPr>
            <a:r>
              <a:rPr lang="en-US" sz="1200" dirty="0" smtClean="0">
                <a:solidFill>
                  <a:prstClr val="black"/>
                </a:solidFill>
              </a:rPr>
              <a:t>Additional </a:t>
            </a:r>
            <a:r>
              <a:rPr lang="en-US" sz="1200" dirty="0">
                <a:solidFill>
                  <a:prstClr val="black"/>
                </a:solidFill>
              </a:rPr>
              <a:t>spectrum bands for </a:t>
            </a:r>
            <a:r>
              <a:rPr lang="en-US" sz="1200" dirty="0" smtClean="0">
                <a:solidFill>
                  <a:prstClr val="black"/>
                </a:solidFill>
              </a:rPr>
              <a:t>5G</a:t>
            </a:r>
            <a:endParaRPr lang="en-US" sz="1200" dirty="0">
              <a:solidFill>
                <a:prstClr val="black"/>
              </a:solidFill>
            </a:endParaRPr>
          </a:p>
        </p:txBody>
      </p:sp>
      <p:sp>
        <p:nvSpPr>
          <p:cNvPr id="41" name="Rechteck 40"/>
          <p:cNvSpPr/>
          <p:nvPr/>
        </p:nvSpPr>
        <p:spPr>
          <a:xfrm>
            <a:off x="219621" y="5052668"/>
            <a:ext cx="2079849" cy="104062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600"/>
              </a:spcBef>
              <a:spcAft>
                <a:spcPts val="0"/>
              </a:spcAft>
              <a:buClr>
                <a:srgbClr val="468329"/>
              </a:buClr>
              <a:buFont typeface="Wingdings" panose="05000000000000000000" pitchFamily="2" charset="2"/>
              <a:buChar char="§"/>
            </a:pPr>
            <a:r>
              <a:rPr lang="en-GB" sz="1200" dirty="0" smtClean="0">
                <a:solidFill>
                  <a:prstClr val="black"/>
                </a:solidFill>
              </a:rPr>
              <a:t>Workshop on Open </a:t>
            </a:r>
            <a:r>
              <a:rPr lang="en-GB" sz="1200" dirty="0">
                <a:solidFill>
                  <a:prstClr val="black"/>
                </a:solidFill>
              </a:rPr>
              <a:t>Source and Standards – The Path Towards 5G and the Internet of Things</a:t>
            </a:r>
            <a:endParaRPr lang="en-US" sz="1200" dirty="0" smtClean="0">
              <a:solidFill>
                <a:prstClr val="black"/>
              </a:solidFill>
            </a:endParaRPr>
          </a:p>
        </p:txBody>
      </p:sp>
      <p:sp>
        <p:nvSpPr>
          <p:cNvPr id="42" name="Rectangle 15"/>
          <p:cNvSpPr>
            <a:spLocks noChangeArrowheads="1"/>
          </p:cNvSpPr>
          <p:nvPr/>
        </p:nvSpPr>
        <p:spPr bwMode="auto">
          <a:xfrm>
            <a:off x="1301362" y="2361062"/>
            <a:ext cx="2079848" cy="410984"/>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Security</a:t>
            </a:r>
            <a:endParaRPr lang="en-GB" sz="1400" b="1" dirty="0">
              <a:solidFill>
                <a:prstClr val="white"/>
              </a:solidFill>
            </a:endParaRPr>
          </a:p>
        </p:txBody>
      </p:sp>
      <p:sp>
        <p:nvSpPr>
          <p:cNvPr id="46" name="Rechteck 45"/>
          <p:cNvSpPr/>
          <p:nvPr/>
        </p:nvSpPr>
        <p:spPr>
          <a:xfrm>
            <a:off x="1301362" y="2840473"/>
            <a:ext cx="2079849" cy="80455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en-GB" sz="1200" dirty="0">
                <a:solidFill>
                  <a:prstClr val="black"/>
                </a:solidFill>
              </a:rPr>
              <a:t>5G Security – Package 3: Mobile Edge Computing / Low Latency / Consistent User Experience</a:t>
            </a:r>
            <a:endParaRPr lang="en-US" sz="1200" dirty="0" smtClean="0">
              <a:solidFill>
                <a:prstClr val="black"/>
              </a:solidFill>
            </a:endParaRPr>
          </a:p>
        </p:txBody>
      </p:sp>
      <p:sp>
        <p:nvSpPr>
          <p:cNvPr id="52" name="Rectangle 15"/>
          <p:cNvSpPr>
            <a:spLocks noChangeArrowheads="1"/>
          </p:cNvSpPr>
          <p:nvPr/>
        </p:nvSpPr>
        <p:spPr bwMode="auto">
          <a:xfrm>
            <a:off x="3540244" y="2361061"/>
            <a:ext cx="2079848" cy="410984"/>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End-to-End Architecture FW</a:t>
            </a:r>
            <a:endParaRPr lang="en-GB" sz="1400" b="1" dirty="0">
              <a:solidFill>
                <a:prstClr val="white"/>
              </a:solidFill>
            </a:endParaRPr>
          </a:p>
        </p:txBody>
      </p:sp>
      <p:sp>
        <p:nvSpPr>
          <p:cNvPr id="53" name="Rechteck 52"/>
          <p:cNvSpPr/>
          <p:nvPr/>
        </p:nvSpPr>
        <p:spPr>
          <a:xfrm>
            <a:off x="5804519" y="2840474"/>
            <a:ext cx="2079849" cy="80455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GB" sz="1200" dirty="0" smtClean="0">
                <a:solidFill>
                  <a:prstClr val="black"/>
                </a:solidFill>
              </a:rPr>
              <a:t>Deliverable </a:t>
            </a:r>
            <a:r>
              <a:rPr lang="en-GB" sz="1200" dirty="0">
                <a:solidFill>
                  <a:prstClr val="black"/>
                </a:solidFill>
              </a:rPr>
              <a:t>on fundamental </a:t>
            </a:r>
            <a:r>
              <a:rPr lang="en-GB" sz="1200" dirty="0" smtClean="0">
                <a:solidFill>
                  <a:prstClr val="black"/>
                </a:solidFill>
              </a:rPr>
              <a:t>trade-offs related </a:t>
            </a:r>
            <a:r>
              <a:rPr lang="en-GB" sz="1200" dirty="0">
                <a:solidFill>
                  <a:prstClr val="black"/>
                </a:solidFill>
              </a:rPr>
              <a:t>to the delivery of new 5G services </a:t>
            </a:r>
            <a:endParaRPr lang="en-US" sz="1200" dirty="0">
              <a:solidFill>
                <a:prstClr val="black"/>
              </a:solidFill>
            </a:endParaRPr>
          </a:p>
        </p:txBody>
      </p:sp>
      <p:sp>
        <p:nvSpPr>
          <p:cNvPr id="54" name="Rectangle 15"/>
          <p:cNvSpPr>
            <a:spLocks noChangeArrowheads="1"/>
          </p:cNvSpPr>
          <p:nvPr/>
        </p:nvSpPr>
        <p:spPr bwMode="auto">
          <a:xfrm>
            <a:off x="5804493" y="2361062"/>
            <a:ext cx="2079848" cy="410984"/>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Extreme 5G Requirements</a:t>
            </a:r>
            <a:endParaRPr lang="en-GB" sz="1400" b="1" dirty="0">
              <a:solidFill>
                <a:prstClr val="white"/>
              </a:solidFill>
            </a:endParaRPr>
          </a:p>
        </p:txBody>
      </p:sp>
      <p:sp>
        <p:nvSpPr>
          <p:cNvPr id="28" name="Rectangle 15"/>
          <p:cNvSpPr>
            <a:spLocks noChangeArrowheads="1"/>
          </p:cNvSpPr>
          <p:nvPr/>
        </p:nvSpPr>
        <p:spPr bwMode="auto">
          <a:xfrm>
            <a:off x="4651286" y="4581126"/>
            <a:ext cx="2079848" cy="276871"/>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V2X</a:t>
            </a:r>
            <a:endParaRPr lang="en-GB" sz="1400" b="1" dirty="0">
              <a:solidFill>
                <a:prstClr val="white"/>
              </a:solidFill>
            </a:endParaRPr>
          </a:p>
        </p:txBody>
      </p:sp>
      <p:sp>
        <p:nvSpPr>
          <p:cNvPr id="29" name="Rechteck 28"/>
          <p:cNvSpPr/>
          <p:nvPr/>
        </p:nvSpPr>
        <p:spPr>
          <a:xfrm>
            <a:off x="4651306" y="5052669"/>
            <a:ext cx="2079849" cy="104062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US" sz="1200" dirty="0" smtClean="0">
                <a:solidFill>
                  <a:prstClr val="black"/>
                </a:solidFill>
              </a:rPr>
              <a:t>Drive </a:t>
            </a:r>
            <a:r>
              <a:rPr lang="en-US" sz="1200" dirty="0">
                <a:solidFill>
                  <a:prstClr val="black"/>
                </a:solidFill>
              </a:rPr>
              <a:t>adoption and success of V2X and promote LTE-V2X for V2V and V2I </a:t>
            </a:r>
            <a:r>
              <a:rPr lang="en-US" sz="1200" dirty="0" smtClean="0">
                <a:solidFill>
                  <a:prstClr val="black"/>
                </a:solidFill>
              </a:rPr>
              <a:t>communication</a:t>
            </a:r>
          </a:p>
          <a:p>
            <a:pPr marL="180975" indent="-180975">
              <a:lnSpc>
                <a:spcPts val="1100"/>
              </a:lnSpc>
              <a:spcBef>
                <a:spcPts val="300"/>
              </a:spcBef>
              <a:spcAft>
                <a:spcPts val="300"/>
              </a:spcAft>
              <a:buClr>
                <a:srgbClr val="468329"/>
              </a:buClr>
              <a:buFont typeface="Wingdings" panose="05000000000000000000" pitchFamily="2" charset="2"/>
              <a:buChar char="§"/>
            </a:pPr>
            <a:r>
              <a:rPr lang="en-US" sz="1200" dirty="0" smtClean="0">
                <a:solidFill>
                  <a:prstClr val="black"/>
                </a:solidFill>
              </a:rPr>
              <a:t>WP expected in April 2018 </a:t>
            </a:r>
            <a:endParaRPr lang="en-US" sz="1200" dirty="0">
              <a:solidFill>
                <a:prstClr val="black"/>
              </a:solidFill>
            </a:endParaRPr>
          </a:p>
        </p:txBody>
      </p:sp>
      <p:sp>
        <p:nvSpPr>
          <p:cNvPr id="34" name="Rectangle 15"/>
          <p:cNvSpPr>
            <a:spLocks noChangeArrowheads="1"/>
          </p:cNvSpPr>
          <p:nvPr/>
        </p:nvSpPr>
        <p:spPr bwMode="auto">
          <a:xfrm>
            <a:off x="159549" y="3925751"/>
            <a:ext cx="8841333" cy="465967"/>
          </a:xfrm>
          <a:prstGeom prst="rect">
            <a:avLst/>
          </a:prstGeom>
          <a:solidFill>
            <a:srgbClr val="468329"/>
          </a:solidFill>
          <a:ln w="12700" algn="ctr">
            <a:solidFill>
              <a:srgbClr val="468329"/>
            </a:solidFill>
            <a:miter lim="800000"/>
            <a:headEnd/>
            <a:tailEnd/>
          </a:ln>
        </p:spPr>
        <p:txBody>
          <a:bodyPr lIns="72000" tIns="72000" rIns="72000" anchor="ctr"/>
          <a:lstStyle/>
          <a:p>
            <a:pPr marL="95250" lvl="1" algn="ctr">
              <a:lnSpc>
                <a:spcPts val="1200"/>
              </a:lnSpc>
              <a:spcBef>
                <a:spcPts val="300"/>
              </a:spcBef>
              <a:spcAft>
                <a:spcPts val="300"/>
              </a:spcAft>
            </a:pPr>
            <a:r>
              <a:rPr lang="en-GB" sz="1400" b="1" dirty="0" smtClean="0">
                <a:solidFill>
                  <a:prstClr val="white"/>
                </a:solidFill>
              </a:rPr>
              <a:t>Eco-System Building and Interaction</a:t>
            </a:r>
            <a:endParaRPr lang="en-GB" sz="1400" b="1" dirty="0">
              <a:solidFill>
                <a:prstClr val="white"/>
              </a:solidFill>
            </a:endParaRPr>
          </a:p>
        </p:txBody>
      </p:sp>
      <p:sp>
        <p:nvSpPr>
          <p:cNvPr id="26" name="Pfeil nach rechts 25"/>
          <p:cNvSpPr/>
          <p:nvPr/>
        </p:nvSpPr>
        <p:spPr>
          <a:xfrm>
            <a:off x="273736" y="6412617"/>
            <a:ext cx="617805" cy="360000"/>
          </a:xfrm>
          <a:prstGeom prst="rightArrow">
            <a:avLst/>
          </a:prstGeom>
          <a:solidFill>
            <a:srgbClr val="468329"/>
          </a:solidFill>
          <a:ln>
            <a:solidFill>
              <a:srgbClr val="468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27" name="Titel 1"/>
          <p:cNvSpPr txBox="1">
            <a:spLocks/>
          </p:cNvSpPr>
          <p:nvPr/>
        </p:nvSpPr>
        <p:spPr bwMode="auto">
          <a:xfrm>
            <a:off x="963980" y="6412617"/>
            <a:ext cx="7666756" cy="360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a:lstStyle>
          <a:p>
            <a:pPr>
              <a:lnSpc>
                <a:spcPts val="1900"/>
              </a:lnSpc>
            </a:pPr>
            <a:r>
              <a:rPr lang="en-GB" sz="1600" dirty="0" smtClean="0"/>
              <a:t>Guidance Given to International SDOs and other Organisations</a:t>
            </a:r>
            <a:br>
              <a:rPr lang="en-GB" sz="1600" dirty="0" smtClean="0"/>
            </a:br>
            <a:r>
              <a:rPr lang="en-GB" sz="1600" dirty="0" smtClean="0"/>
              <a:t>(3GPP </a:t>
            </a:r>
            <a:r>
              <a:rPr lang="en-GB" sz="1600" dirty="0"/>
              <a:t>and ETSI) via </a:t>
            </a:r>
            <a:r>
              <a:rPr lang="en-GB" sz="1600" dirty="0" smtClean="0"/>
              <a:t>Liaisons, White Papers etc.</a:t>
            </a:r>
            <a:endParaRPr lang="en-GB" sz="1600" dirty="0"/>
          </a:p>
        </p:txBody>
      </p:sp>
      <p:sp>
        <p:nvSpPr>
          <p:cNvPr id="38" name="Rectangle 15"/>
          <p:cNvSpPr>
            <a:spLocks noChangeArrowheads="1"/>
          </p:cNvSpPr>
          <p:nvPr/>
        </p:nvSpPr>
        <p:spPr bwMode="auto">
          <a:xfrm>
            <a:off x="6884110" y="4580796"/>
            <a:ext cx="2079848" cy="277200"/>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BASTA</a:t>
            </a:r>
            <a:endParaRPr lang="en-GB" sz="1400" b="1" dirty="0">
              <a:solidFill>
                <a:prstClr val="white"/>
              </a:solidFill>
            </a:endParaRPr>
          </a:p>
        </p:txBody>
      </p:sp>
      <p:sp>
        <p:nvSpPr>
          <p:cNvPr id="39" name="Rechteck 38"/>
          <p:cNvSpPr/>
          <p:nvPr/>
        </p:nvSpPr>
        <p:spPr>
          <a:xfrm>
            <a:off x="6884639" y="5052667"/>
            <a:ext cx="2079849" cy="104062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de-DE" sz="1200" dirty="0" err="1" smtClean="0">
                <a:solidFill>
                  <a:prstClr val="black"/>
                </a:solidFill>
              </a:rPr>
              <a:t>Active</a:t>
            </a:r>
            <a:r>
              <a:rPr lang="de-DE" sz="1200" dirty="0" smtClean="0">
                <a:solidFill>
                  <a:prstClr val="black"/>
                </a:solidFill>
              </a:rPr>
              <a:t> </a:t>
            </a:r>
            <a:r>
              <a:rPr lang="de-DE" sz="1200" dirty="0" err="1" smtClean="0">
                <a:solidFill>
                  <a:prstClr val="black"/>
                </a:solidFill>
              </a:rPr>
              <a:t>Antennas</a:t>
            </a:r>
            <a:endParaRPr lang="de-DE" sz="1200" dirty="0" smtClean="0">
              <a:solidFill>
                <a:prstClr val="black"/>
              </a:solidFill>
            </a:endParaRPr>
          </a:p>
          <a:p>
            <a:pPr marL="180975" indent="-180975">
              <a:lnSpc>
                <a:spcPts val="1300"/>
              </a:lnSpc>
              <a:spcBef>
                <a:spcPts val="300"/>
              </a:spcBef>
              <a:spcAft>
                <a:spcPts val="300"/>
              </a:spcAft>
              <a:buClr>
                <a:srgbClr val="468329"/>
              </a:buClr>
              <a:buFont typeface="Wingdings" panose="05000000000000000000" pitchFamily="2" charset="2"/>
              <a:buChar char="§"/>
            </a:pPr>
            <a:r>
              <a:rPr lang="de-DE" sz="1200" dirty="0" smtClean="0">
                <a:solidFill>
                  <a:prstClr val="black"/>
                </a:solidFill>
              </a:rPr>
              <a:t>Review </a:t>
            </a:r>
            <a:r>
              <a:rPr lang="de-DE" sz="1200" dirty="0" err="1" smtClean="0">
                <a:solidFill>
                  <a:prstClr val="black"/>
                </a:solidFill>
              </a:rPr>
              <a:t>and</a:t>
            </a:r>
            <a:r>
              <a:rPr lang="de-DE" sz="1200" dirty="0" smtClean="0">
                <a:solidFill>
                  <a:prstClr val="black"/>
                </a:solidFill>
              </a:rPr>
              <a:t> Update </a:t>
            </a:r>
            <a:r>
              <a:rPr lang="de-DE" sz="1200" dirty="0" err="1" smtClean="0">
                <a:solidFill>
                  <a:prstClr val="black"/>
                </a:solidFill>
              </a:rPr>
              <a:t>of</a:t>
            </a:r>
            <a:r>
              <a:rPr lang="de-DE" sz="1200" dirty="0" smtClean="0">
                <a:solidFill>
                  <a:prstClr val="black"/>
                </a:solidFill>
              </a:rPr>
              <a:t> White Paper </a:t>
            </a:r>
            <a:r>
              <a:rPr lang="de-DE" sz="1200" dirty="0" err="1" smtClean="0">
                <a:solidFill>
                  <a:prstClr val="black"/>
                </a:solidFill>
              </a:rPr>
              <a:t>published</a:t>
            </a:r>
            <a:r>
              <a:rPr lang="de-DE" sz="1200" dirty="0" smtClean="0">
                <a:solidFill>
                  <a:prstClr val="black"/>
                </a:solidFill>
              </a:rPr>
              <a:t> in Q1/2017</a:t>
            </a:r>
            <a:endParaRPr lang="de-DE" sz="1200" dirty="0">
              <a:solidFill>
                <a:prstClr val="black"/>
              </a:solidFill>
            </a:endParaRPr>
          </a:p>
        </p:txBody>
      </p:sp>
    </p:spTree>
    <p:extLst>
      <p:ext uri="{BB962C8B-B14F-4D97-AF65-F5344CB8AC3E}">
        <p14:creationId xmlns:p14="http://schemas.microsoft.com/office/powerpoint/2010/main" val="1616111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hteck 59"/>
          <p:cNvSpPr/>
          <p:nvPr/>
        </p:nvSpPr>
        <p:spPr>
          <a:xfrm>
            <a:off x="183841" y="2873126"/>
            <a:ext cx="8841331" cy="307615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endParaRPr lang="en-US" sz="1200" dirty="0">
              <a:solidFill>
                <a:prstClr val="black"/>
              </a:solidFill>
            </a:endParaRPr>
          </a:p>
        </p:txBody>
      </p:sp>
      <p:sp>
        <p:nvSpPr>
          <p:cNvPr id="2" name="Title 1"/>
          <p:cNvSpPr>
            <a:spLocks noGrp="1"/>
          </p:cNvSpPr>
          <p:nvPr>
            <p:ph type="title"/>
          </p:nvPr>
        </p:nvSpPr>
        <p:spPr>
          <a:xfrm>
            <a:off x="170809" y="568561"/>
            <a:ext cx="6840760" cy="511175"/>
          </a:xfrm>
        </p:spPr>
        <p:txBody>
          <a:bodyPr/>
          <a:lstStyle/>
          <a:p>
            <a:pPr>
              <a:defRPr/>
            </a:pPr>
            <a:r>
              <a:rPr lang="en-GB" sz="2000" dirty="0" smtClean="0"/>
              <a:t>5G Work Programme – </a:t>
            </a:r>
            <a:r>
              <a:rPr lang="en-GB" sz="2000" dirty="0"/>
              <a:t>Most relevant work for 3GPP</a:t>
            </a:r>
            <a:br>
              <a:rPr lang="en-GB" sz="2000" dirty="0"/>
            </a:br>
            <a:r>
              <a:rPr lang="en-GB" sz="2000" dirty="0" smtClean="0"/>
              <a:t>(2/2)</a:t>
            </a:r>
            <a:endParaRPr lang="en-GB" sz="2000" dirty="0"/>
          </a:p>
        </p:txBody>
      </p:sp>
      <p:sp>
        <p:nvSpPr>
          <p:cNvPr id="5" name="Slide Number Placeholder 4"/>
          <p:cNvSpPr>
            <a:spLocks noGrp="1"/>
          </p:cNvSpPr>
          <p:nvPr>
            <p:ph type="sldNum" sz="quarter" idx="21"/>
          </p:nvPr>
        </p:nvSpPr>
        <p:spPr/>
        <p:txBody>
          <a:bodyPr/>
          <a:lstStyle/>
          <a:p>
            <a:pPr>
              <a:defRPr/>
            </a:pPr>
            <a:fld id="{8C03918F-EDBB-4012-9F94-82E4DFFAC449}" type="slidenum">
              <a:rPr lang="en-GB" smtClean="0">
                <a:solidFill>
                  <a:prstClr val="black">
                    <a:tint val="75000"/>
                  </a:prstClr>
                </a:solidFill>
              </a:rPr>
              <a:pPr>
                <a:defRPr/>
              </a:pPr>
              <a:t>8</a:t>
            </a:fld>
            <a:endParaRPr lang="en-GB" dirty="0">
              <a:solidFill>
                <a:prstClr val="black">
                  <a:tint val="75000"/>
                </a:prstClr>
              </a:solidFill>
            </a:endParaRPr>
          </a:p>
        </p:txBody>
      </p:sp>
      <p:sp>
        <p:nvSpPr>
          <p:cNvPr id="19459" name="AutoShape 2" descr="data:image/jpeg;base64,/9j/4AAQSkZJRgABAQAAAQABAAD/2wCEAAkGBxAPEAwMDQ8QDhAPEAwQFRAQDA8QEhIQFhEWGBUVFBgYHCghGRopHBQWIjEhJSktLi4uFx8zODMsNyguLisBCgoKDg0NGxAQGjYlHyQ3NC0sLDYsLDI1KzQ3LCwtNTAsNDcvNzg4LDcsNjAuLDIuNDYtNy01KzQsLC0sLSsuLP/AABEIAOEA4QMBIgACEQEDEQH/xAAcAAEBAAMAAwEAAAAAAAAAAAAAAQUGBwIDBAj/xABOEAABBAECAwMECg8FCAMAAAABAAIDBBEFEhMhMQZBUQciYXEUFyMyNYGRlNHTCBVSVFVWcnN0k6Gys7TSMzRikrEkJjZDdYKEpBglQv/EABkBAQADAQEAAAAAAAAAAAAAAAABAgUDBP/EACkRAQACAQIEAwkAAAAAAAAAAAABAhEDIQQSMUEFE2EVIlFxgZGx0eH/2gAMAwEAAhEDEQA/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yQ+DaX6cz+BKg13/AOQE/wCDofnL/wClPb/n/B0Pzl/9K4uvpjqSOAc1jiD3gItWlrTisZdf9v8An/B0Pzl/9Ke3/P8Ag6H5y/8ApXNNM0ZsjC6Qua4OcCPUvLUtGjiifI0uJGOuPEBU54zhoeyuJ8nzse7jPV+oewPaJ2qUK+oviEJlMw4bXFwGyRzOpH+HKnb7tYzSKb7r4zM7c2NkYdt3Pd4nBwMAnp3LC+Q34DoflXP5iRYv7Ij4Kh/S4f3Hq7NY9vlS1ogOb2csuBAIIhuEEHoQeEvlf5ZNSbM2o7Q3iw8bmwH2QJnDBOQwx7iMAnp3Fdg0f+71fzMH7gXKda/400v9GP8AL2EHl7aGt/i3Z/U3Pqls/Y3yiMv0bt+eB1Z1EyCaIO3+9bu80kD1YPQrd39HeorhPYD4K7Yfl2f3HIMlU8r2qWG8aroE00LiQ18YsytOORG5sWCQvd7aGt/i3a/UXPqln/IT8CVPzlv+M5dBQcak8sV6s6J2paJNVge8NMjxPGfTs3xgOIGTjPctg8onlDn0u1Tp1aQuusxb2gPfvLt5aGta1pJ6ftWG+yR/uFD9LP8ABesZ5Yb0lbWOz9mGE2JIoWPZC3dmRwlOGjAJ+RBkfbP1v8W7P6i59Untoa3+Ldr9Rc+qT209Z/Fyz/ktfVJ7ams/i5Z/yWvqkGx+T7ygv1R96tZpupWagDnRuc45BzyIc0FrgR0I718ugeUiS1p2sam6qxjtPc8CMSuIkw3PM45dVrPkftvs6p2htTx+xppIw51dwfuYS45zkD9vPmsX2I/4f7W/nJv4YQdh7B9oHanp9XUXxiF03HzG1xcBsmezqevvM/Gs+tG8iXwFpv8A5v8ANzLekGI7W6uaNK5fawSGvE6QMLi0OwRyJHRcvpeVvVp2Nmr6BNPE/dtkibakY7BIOHNjIOCCPiK33ypfA2rfoz/9QuV+T/t1qlPTqlWpostyGP2RtnbxsP3TyOOMMI5FxHXuQZ72z9b/ABbtfqLn1S2zsD2qvag602/pkunCJsRY6SOdokLi7IG9o6YHTxWre2brf4uz/wDsfVrauwXam9qD7Lb+myaeImxFhfxPdC4uyBuaOmB8qDYaE9lz3NniYxgbkSNkJJdhpxs7urhnJ96skoAqgIoiAuUfZG/B1HPT2dH8nAlXWFzLy7SsZW0d82OG3Varn5buGwMkLsjvGM8kH5/pOrt3h5BHLG5pPr7lk6WowNYG8QDBdyw7pk47luNXW6jd7rV6rP7s0sYIIXRbeMwsDmCuHDABy7fyx0Kr+0VMNL5bFZz25cxrTHZHEEMoBwarC3Diznk58FSaZafD+KX0JiaVj7f1p9PUoW8TMgGZJCOTumfUvXq2owvhexkgc47eWHeI9C2fSO1sD5aTb0kD4PYtczNdThx7Kbba4k4Z12A+jCxtvtPXuV79WUOgLmRGKSZ9eUB4tRE7BFWY4Hh7+e7pkYOeUeXGcu1vG9e2hOjyxiYx3/btXkN+A6H5Vz+YkWK+yHH/ANVF+lw/uPWY8ijA3RabWuDw2S6A4Zw4CzJzGVu0u3HnYx/ix1+NdGM+fR/7vV/MwfuBcq1of76aWe72Mf5awuuh46cvVkdFAWk5G0kd/LIQeb+h9RXEPJnUkm07tZBE0ukklsta0dS4sdgD0rtrZGnIBBI8CCvHcxvLLWnwyAicOCeT/wAqMOk0ItOsUrT5InzlxaGNGXPLsYdzB5rZPb5p/eFv5YvpXV3NZ74hvrIb/qrsZ9y35AiH548o/bpvaCKnQo0rLZRY3gODXbssLcDafF3es75YtRFLWdAuPY6RtaJkjms6kNlOQM967Qwsz5uzPo25Xm9rergD6SAg5L7fNT7wufLF9Kvt81PvC38sX0rrAjYejWn4gmxnTa3PhgIOPeSOV9vUe0GrNgkir2G+aZG484knbnoTjwWF7ED/AHf7W8v+ZN/DC76GgchgdeSgY3mMD0jA/ag4J2A8rNfTNOqadLTsyvh4+Xs2Bp3zPeMZOejwPiWw+3zU+8LfyxfSusljOmGfIEdGwdWtHxBBzXVO1zNZ0HXJ4IJYeGx8WyTBcTtY7I293nLVOwPlRj0zTqmnS0Lcr4OPl7GtDTvne8Yzz6PA+Jd2DGgHkAO/kAFA1h6Bp+IIOVe3jB+DLvyMWz9ie3zNWNtsdWeua7I3njY87duxjH5K27azuDT8QVaG88Y9OMINN7DdrrF+axDPAyJsbA4FokBJ3Y57it2Xg2MDoAPUF5qIdtfUpe/NSvLHwERFLiLkv2R/wbS/TmfwJV1pei1VjlAbLGyUA5AexrwD44KD8SZTK/af2lqfetf5tF9CfaWp961/m0X0IPxZlMr9pfaWp961/m0X0J9pan3rX+bRfQg1HyG/AdD8q5/MSLYe2ulG3SsQs/tGtMkZzj3VnNo+PGPjWYrwMjAZGxsbRnDWNDWjn3AL2FJ3X07zS8WjrDjEesXXFvaMg8OsYapiyQC3h4eT/wB5Hy+hZuShaq6DYmjc82rLm2JnjO8Ne5u7Hhhvh0yV0X2JHsMXDZsOcs2N2nJycjp1Xux3KkU9WlqeJRaa8unEYmPrEdI/Lj9R1RlnRvtJLK+eSSM2G8SR4dF5u8yh3IH33T0+hfR21rOm1W4xkLbBZpwk2OlfHtwR57NvVwzyB5cyupQVI4y50cbGF3UtY1pPrwOa8uAzdxNrd5G3dtG7HhnrhOTZPtOI1ItFc4iY3nfec9dunSHNNZsb+zTHiYzcqzS8nnuE7QWn1dFt1LWq1qpOytOyZ0Vbzww5LSYyBn4wfkWaFKINMYij2E52cNu0nxxjCRU4mbgyNjN3I7WNGR4HHXqVMVl59TiqXrjl35ptG8d8bdPRxKpNXj02lNUlI1bjYDYpXl7gZXYD2Zxjbt7vDxK67d2GaFtrAjMRIa44YZs8w7uPLpn0r74qMTDuZFG0+LY2g/sC972Bww4Bw8CAQla4OM4uOIxiMbzO8569vlHZ8Dtggsew9uQ2XAjIIEm3ljuz0WNnFYQMfXLeOdvDLXZldL4O7z6crYWMDRhoDQO4AAKCJoJcGtDj1dtGT8as8LGatC581UMeWPAnc1w6BwaMZHeO7HpU02yZLE+5pY9kMDXt7g4Pf7097T3HwWV2gkHHMd/gqGjOcDPIZxzwg1t0sLYppZ2Mlna+UyNkkDHgAnG3PQY24wvu1tpeabWsY8ufJhkhOw+4vOD1WUfC1xDnNaSOhLQSF5FoOCRzHTl0QYWN3+wTNySWQWGOB5Frw12Wn1dPkXu0cNDHY4DfNbkwOyenV3Lqsnwxz5DzuvIc/X4qRwtbna1rc/ctA/0QYjQdjXOhbw3kRxu40R5SMJIG/wAH8j68qaNsZI6JvDkJY54mjPnOZv6Sj7rmOfr6LMRxtbna0NycnDQMlVkbW5LWgF3MkADJ9Pig8kVRAREQFhO0usy1TSjr12WZbdgwNa+ya7W4hklLi4Mf3REYx3rNrVO3tB032rd7HmtRQ3HSSxwO2ycM1Z2Ag72n3z29Cg+vTe1VeSq25adHSHGnrubLOzAnje9rmsfyD/eOIx3DoMHH3S67UZwN1qAeyAHRZnj92BIAMfPz+bm9PELTqNS9Xq0IWw2YYBZuuMcLa09uCsdxrxuMm5uckhzgXEZAz1K9vZfRJ2S6K+xA5or0tWY4v2ExSyWYTGOXLJa1/McuvRBtrNbqGSaFtqAyQBzpWCePdEG++Lxnzcd+eix+o9pYhDDYpyQ2mvt06xLJQ9rRLK1p5t7wHZAPoWuN0yydMuaOKksdhrbJ9kAQ8KwePxMteXc3PB6Ob1JzyXmdHlfGZmsuySyX9Hkk9lQ1YXbIZGZc1sQDcNaME9+3llBuTdZqmc0xZgNgZ9wEzDJyGSNuc5xg48DleFTXqc0nAhtV5ZcPPDZYjc/DTh3mg55HkfBahV0uyHw03VpN8esT3jcPD4RrulfICHbt24te2Pbj/wDPhhezS9EniGkOFfa+G7q8snJow2QWNhd6HF0f7EG20dZq2HyRV7MM0kfvmRzMe5ozjJAPTIIz4r5WXJPtlJV3e5NowyhuB/aGeRpOevRo+Rax2Vp3nXqVq5HZDmULsUzpI6scLJ3zQO4cLY+ZZ5jsF2cgDnnK2BnwvN/02t/MyoHaHXp6bmyGmJagdAyScWw2RpkeGZZFs88AuGfOB8Mqax2pbXu6fpzYjK608Me8SBog3MkdHkYO4u4MmBy96Vju0r55btWGSnalpVnRWMwMicJ7IOY9+57SGRkbsc8nHcOeP1XszqDblazHPBMyTVo7T/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BEbG5HTJcg8bGvWTel0+tTjmZBHTllmfeMJa2Z0gG1giduIETj74Z5L6rvaCuG3WwTwS2K0M8roRM1zhsaT5zQcgZwD4ZWMHZ8S6reuTxP2CvpYhkEsjAZGPnLxhrhuxmPqCOfrWvaT2esNjkhnbcdNBFrLYxwqgrOM2/BbI0B7t29pw7OHA56ZIbjpPaarPBx/ZNfMcEU0wbYYRCHMyS/n5rRz5nwPgvtq6xWlxwbEMmWyOGyZjstY7a9wweYBOCe4rn1vR7Vis+OOlLXdBoNuiWOETeNYkbHsZHtcdwaY3HJx/aetZ7Vq0texUmr05JovtfZqBkAjHDkLoywODiMNO0jIzjCDPT9oaUYgMluswWGtdEXWIwJGkja5hJ5g5HP0heVnXakUjoJbUEcrcZjfOxrwDjBLScgecOfpC51qWk6idPZp3BsbBo1aBkcDKp329jmysnfJlzQMNxtIzl3U4WzxdnzNJrrZ49rbkNSFsh5EgVtrsEcxhx+VBtMduNz5IWva6SMRuewOBcxr87C4dwO12PUVhZNfniuQVbFQRwWZJooZ22uI9z2ML/dIgwbGlrXc9x6DPXl8nk84klaS/YGJrcgc7nkYiY2EbfQeG52P8ZXooyzzao6e1StsZDxIKx2xGBjSBxJ3nfnc7bgcuTfWUH1ad2tMs8DHVuHWtTWYK9jjhxkkiDyd0e3zGuEby07jnA6ZX2dn+0JtyahG6tJWFSVsY4rgHyMLNweW48weAJJxgnHRa5pGlWQ/SaD68jI9NtW5nWHFnCki4crYeGQ7cXHityCBja7n0zkLGh2Jj2hiY81vZhrNjnLS8FnAa1+AHA+I6gjPJB9/ZXtO3UTd2RGNleZjGPMgdxo3RteyUADzQQ4EczyIPetgWn9itJuVrWrm0YTFI+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Z"/>
          <p:cNvSpPr>
            <a:spLocks noChangeAspect="1" noChangeArrowheads="1"/>
          </p:cNvSpPr>
          <p:nvPr/>
        </p:nvSpPr>
        <p:spPr bwMode="auto">
          <a:xfrm>
            <a:off x="155575" y="-144461"/>
            <a:ext cx="304800" cy="304801"/>
          </a:xfrm>
          <a:prstGeom prst="rect">
            <a:avLst/>
          </a:prstGeom>
          <a:noFill/>
          <a:ln w="9525">
            <a:noFill/>
            <a:miter lim="800000"/>
            <a:headEnd/>
            <a:tailEnd/>
          </a:ln>
        </p:spPr>
        <p:txBody>
          <a:bodyPr/>
          <a:lstStyle/>
          <a:p>
            <a:endParaRPr lang="en-GB">
              <a:solidFill>
                <a:prstClr val="black"/>
              </a:solidFill>
            </a:endParaRPr>
          </a:p>
        </p:txBody>
      </p:sp>
      <p:sp>
        <p:nvSpPr>
          <p:cNvPr id="19460" name="AutoShape 4" descr="data:image/jpeg;base64,/9j/4AAQSkZJRgABAQAAAQABAAD/2wCEAAkGBxQQEBQUEBQUFBQUFBQUFBUVFBQVFBUVFBQWFxQVFBUYHCggGB0lHBQUITEiJikrLi4uFx8zODMsNygtLisBCgoKDg0OGhAQGywkHyQsLCwsLCwsLCwsLCwsLCwsLCwsLCwsLCwsLCwsLCwsLCwsLCwsLCwsLCwsLCwsLCwsLP/AABEIAMIBAwMBEQACEQEDEQH/xAAcAAABBQEBAQAAAAAAAAAAAAAAAQIDBAUGBwj/xABGEAACAgEBBQUEBggDBQkAAAABAgADEQQFEiExQQYiUWFxEzKBkQcUQqGxwSNSU2JygpLRM6LwJENzk7IVFmOjs8LS4fH/xAAaAQEAAwEBAQAAAAAAAAAAAAAAAQMEAgUG/8QALBEAAgIBBAECBgIDAQEAAAAAAAECAxEEEiExQRNRBRQiMmFxQlKBkaEVI//aAAwDAQACEQMRAD8A9xgBACAEASAEASAEAIAQBIAQBJICAEAIAkAJICAEAIACAEAIAGAEAIAQAkAWALAFgBAHSAEAIAQBIAQBIAsEiQAgCQQEASSAgBAEgBACSAgBACAEAIAQAgBACAEAIAZkAWAEAMwCSQAgBACAJACAJACCQgBAEggMwBJIAwAgCQAgcAYASQEASQAkgIAQAgBADMgBJAQAgCwAgCQCacgIAQAgCQAgCZgjOBjXKObAfESdr9jn1Ye6H5kHeQgkSCAgCSQEAIAkAg1SOR+jYKc9RkYnUcJ/UVWqbWIPDKv1e/8AbL/yxLd1f9f+mb0tT/YPq9/7Vf6JG6v2I9LUf3QbmpH26z6qR+EKVT8MnZql5QnttSOddbfwsR+MnbV7s59TVL+KY07UZf8AEpsHmO8I9GL6kiPnZR++DRLTtapuG+AfBu7+MiVFi8FtWupnwmT63VLUhZ+X3k+AnEK3N4Rfbaqo7pGK3acdKzz/AFhym35CXueb/wCmvESGztK+e6igeeSfuna0CxyyuXxSafC4NrZe0ReuQMMPeXw9PKYr6nU8Po9PTamN0dy/yXZUaAggIAQSGYAQCacgIAhgFbV65Khl2A8up9BO4VynwkUXaiulZmzJbtA1h3dPUznxPT18PiZp+VUVmbwYH8RlY8UwyPWnV2e86VDwUZP+vjI30R6WTtV6uz7pbf0PGws/4l1r/wA2B8py9R/WKOl8PT+6TZKmwqB9jP8AEWP5zh6ib8lsdDSvGTRRAAAOQ4D0lJrSwsIju1Cp77BfUgSYwk+kcTuhD7ngpNtynOFJc/uKWlvy8/PH7Mz11Xjn9E2k1vtDj2dijHNlwDOZV7fJbTf6j6a/ZbnBoCANLQBrNJIZSNFueF3DzRTLFKOOjJKm3P3C+wvHK1T61/2Mbq/Yj0r11IQnUDpU3pvKfvzJ/wDn+RnVR8JjG2oyf4tTqPEd4fMSfST+1nD1koffBou6bUrYMocj0I/GVSi4vDNlVsbI5RLiQd4WMFXWBUUuEBbHDugknpO45bxkosrhFNpcmTdse24A2W8Tx3cHA4cOs0R1Ea/tRkeknYk5SI7OzXd7tmXxyK4Unw8p3HWvPK4OZfDo7cp8mPQM5B4EcCPAjnNm9PlHmuvHHkv6berOUJUnn5yqxRn9x3XOcHmLwdBszVmxSG95evjmefdXtfB7Olvdi57LkqNQQSEECZgC5gE85JCAR353Tu43sHGeWemZKxnk5nnDx2c0nZ+x7A1zAgnLYJyfLym96uEYYrR4Ufhlk7N1rydHRQtahUAAHQCYJScnlntwrjWsRRJILAgAYBzm0tpW2W+xp7vHdJ6568egm2mqEYb5/wCjxdVqLrLfSr4XuXdLsKteNmbG6luIz6Sqeok/t4Rrq0FceZcv8mmiBRgAAeQxKG2zaoRXSHGQdGXftMmw10JvsOZJwq+OT1l6qxHdIwS1blY66llr/RPp67Qc2up/dVcAfzE5P3TiTi/tRorjYuZsnzOC4QmSBhaSQVWa9OIKWLxOCCjAeHDIM7Xpvvgyyd8OeGizodYty7yeOD6yJ1uDwy3T6iN0d0SziVovwJJCSEdwoySAB1PAR30RKSSbfREtyt7rA+hBiUcdnELYT+15HSDsJDJKG2aA1ecd5SMEDjzGR6S+mWJfgy6qtSg/cpU1cJqczzFW+sGroKNwEnrMls9zPS0tThHL7LUrNXC4CB0JAEgCwCxOSQgCGAGIAkAIAQAgCYgjC7CRgkWSAMEZM3UbOO8XpbcY8+6MN69ZdG3jbLkx2aV7t9bwxDbevvVq3mrY+4iTtrfTI36iPccjfrzDnVZ8Nw/+6PSXhon5mfmDGnX/APhW/Jf/AJR6P5RPzT/qxdRewxuJvZ/eAx6xGMfLJtsmvtWRPq19gw7rWp5hMliPUzpTri8pZ/ZVKrUXL6nhfgu6LSLUu6nLr4k+JlU5ucss1UUQpjtiTzguCAVtdqERT7QjBHLmT8JZCEpP6TNqL6q4PezA2CpN2UHdGd7wAPIHzm3VNKGH2eF8MhN3OUftOm3Z559MGJAYAQBZJGER3qxU7hAboSMiSsLsrtjNx+h4ZhvtK6p8WYOOmOfmDNsaK5xzE8GfxDU0WYs6NjSapbVyvxHUTJODg8M9rTamF8d0SecGkTEEBALE5JCAEAQmAGYAQAgBAGsIIayjA1Wzb0beqsZvIsc+nHgZtrtqcds0eNdpdTCe+qTf4HV7cdOF9TDzA/vD00ZcwkjqHxGyHFsGW6tu0t9rHqD/APkqemsXg0Q+JUS84LKbRqPKxfmJW6prwXx1VL6khx1Vf66/1CRsl7HfzFf9kQ2aiv8AXX+oSVCfscvUVf2QxrF8ROM88l6jlZRLTTniZ1kIszkkJIG2A4O6QD0JGRn0g5km1x2ZNml1LnjYqj93Ofw/OaVOmK6yeZKjWWN7p4X4CrYK5zY7OfXA/v8AfEtVLGIrBMPhdfc23+zUppVBhQAPAcJncm3lnowrjBYisEk5OxJIFgBAEMgceTA29qVYhV4lc5PhnpN+khJcs+b+LX1zahHteQ7Og77eGBn1zw/ONW1he518FjLc34N+YT6IMQQJiATzkkIAhgEGo1aV++yr1wTx+U6jBy6RTbdCv7ngj0+0K7CQjAkSZ1SistHNWqqteIvJbE4NAQAgBAExAE3Y6OXFPsr2aCtveRfkJ2rZrplUtNVLtIrvsWk/7sfAkfgZYtRavJS/h+nfcSKzYlAGdw/1v/edfNW+5x/5mn/r/wBM6yjTissqZK8+8572cAc/HhOZam3D5Oo/DdPlZiTJpUS1dxMNuk5AGe4ycjzwfzmRx5y+2ehHiO1dIuUat/aEMCV6DdlpyXVv44II9ZIJYAYgBACAEAIAQAMEN4Rh6vbhQ43N0/vn/WZqr0yks5PF1HxSyuW3ZgovrLrvdDkfuqQvz/8AuaFCqvlswSs1mp4w8f6J9LsN2/xCEHgvFvnyH3yuerS4iaKPg8nzYb2m0y1ruoMD/XEnrMUpOTyz3qqoVx2xJZBYGIAkAmnICAIYBm7Y2YL14cGHI/kZfRe63+Dz9dolqI8fcjlrKrKX4gqw5H+x6z1FOu2J8067tNZnrBsaLtF0tH8y/mJjs0T7getp/jK6tRr6faNT+64z4E4PyMySqnHtHq16ymz7ZIt5leDSmgzBISAEkCGAITAyU9TbnkCRnjJBl67aCtU6VoHtUZWs/wC8IORgDiRwyRKbbNsXt7LqoZl9XC9zJs1lmdA3d3mIWxQhwAWG/jB7mADw8vKZ/Wn9GfPZoVVf1/jo6HTWlnbdBIDYyOU2ppmJrGMmhqEyOHMTogKrQeHIwCWAJACAEAIAQAgCMgPMA+ojJy4RfaFglLASCRZICAJiAEAlnICAEATEAZbSrDDAEeB4yVJro4nXGaxJGXqez9be7lfTl8jNMdXNd8nm3fCaZvMeDNu7OOPdZW9cj+80LWxfaME/g1if0yIf+ztTX7ob+VvynXrUS7RV8pra+mKNRql/afFcxs08vY6Vmvh7ija2oHMN8az/AGkehR7j53WrwL/23f4f+W0fLU+5P/o6z2EO2NQeQPwrP9o+Xp9wtdrH4H6bXahmG+rlScHuYA8+UrtrpUXtfJp0uo1crVvXB0drhEPkM/dMDPeSOQ2dcBfZc5CqqMd48B3mxnP8rCZZSXqc+DVtfppLnLLeyavaaelskcN8eOWzx/zGWVpSimVWtqbRpafFRZhnvNvN5kgD8hLlHBVnJd0WoNmT04YkkDtSOKnzgE8EZQQSEkCQAzIAisDyIk4ZyppiyCQkkiyAEkBACAEAIBJOQEAIAmYBHbqFXizAepAkqLfRw7Irtlc7UpH21+HH8J0q5PwVvU1ryT6fULYMocgTlxa7LITjPmJLiQdhiCBIGEGIyMIIyCDV+4fhARIyBhgjII4gw+iUcVtbZDXPdejKK6e6tbA7mKkyTjkTktieRbXbOcpxfB6dVsIRjCS5fkvbKuKaeoWd3CKMk8MY4cfHlPRok1Wtxiujmx4LNtwyinP6RwgPQHBIz/TidzsUcZ8lcIOSyjZ01AQYEsOSDal24m9gnB5Dr4TqMd0sFds9kXJckdOlssAa12GeO4ndA8ieZnbkovEUZq67LEpWP/BYrrSkE8h1LMT+JnGXIvUYVLL4Fq1YYjdVyD9rdwPv4yXHBMbtz4TJ5wWkN1pBx7NmHiCvH4EzpJe5VObXgqCugnBRVboGXdPwPX4TvM/co20t8rBI2hZeNVjL+6xLr9/EfAyFNP7kdSolHmuX+CxpGcr+kUK3IgHI9ROHjwXVuTWJLkmkFgQAgBACSAgEk5AQBDAK+r05cAB2Qdd3AJ8s8x8J1GWH0VWV71jOCo1OnpIyFLeeXsP4tO905fopcKa+1z/0lXV/q1WEeir9zEGRt/J36ntEs6a0sDlSnkd38iZw0Wwba5WCSywKMsQB4k4kYydNpdgGB5Q+Amn0Qao2Y/RbpPg2Rw8iJ1Hb/Irt34+jsr6PaW8/s3UpYBndPIjxU9Z3OrC3J5RTVqd0tklhl+VGsr649w+ogDrbQqFjyCk/IZnFk9sGzqEdzSPP79sPZorK6O6oWxrrW5k2MSUrHM+9jM8qNjdW2J6npKNqlP8Ax/gn1ez7a9Mf9od0VFJSxVb3cHg3McpbbTONWYy/2VRurlZzAi21tu9QtbrS7KVtBq3gyhCDkqRwyM/OcWXTwk+f0WVUwbclleDvNLqRYoZeRAPzE9WLysnlyWHgZrDxX+KdHPBZgkhv06vgt9k73lkeMmMmiqyuM8b/AASZyOGPLwkHaw4/SUK7UXHtnKueGHbdBPXdGcH4Tt58FEMfzzkktZVGUc56AMXz5bvH7pCy+xPbFZTJ/ZixALFHEAlTxwfCc5x0W7d8fqQ5bV3twHiADjy6Rh43MlTW7anyiWDsIAQAgBiAGIAQAZgBx4SCG0u2OU5EBNPoRzgZjGQ2kssh02pWxd5DkcRnBGcdRnnJksdnFdkbFmJHe6owwo33OAcAZwM94+AAkx5RzOSi+FyxRS552Y/hVcf5gYyjrbL3M/bO1E0dftLr0CgjPtCikgnpjHEDPSdQipPBXY5R6eTnNZ9I9NgZdFp7dVjgWYCmkHGe81ne+SmcJPwWvDXJzmt7Rav2Y3LRpiWLMlAV1A6KGtU46k4AmmxJwXuZKIyjZJL7fBd7Cdtb21Y0+qsNq28EZlQOjgEgZRRkHGOPHJEzyWDan7noN+hZtQlhICopwPtEnx8pYrEq3H3Mk9O5XKxvhGhKTYR3YIO9y9cQDA7R9zTsFs4uVRRn9dgPHwzM2rn9GF5NGnit+X4OX7XafTaavdqG9dhcBclQMgZfjgZ6Tz9RVVFYiufwb9NOybzJ8fkgsFyIVcahQRgjK3Jj+JTwHw4SiyN0IPvBbD0pTT4NPYduiFZQ3qLHXFhsyGyRxGW6DymzTSp2Yzy0ZdRG7fnwjW7I/pNKh38FM1sRy7hxz9MTXpJ76zNqobbDcqqUHJcMenETUZsDdVtD2bgMO4ebg53T4MOksjXuXHZlt1HpySkuPcuKwYcCCD8RK2mmXqUZrjkq/VfZgmt9xRxKnvIOpx1HwnTmn2in0XH7Hj8HzH257QDV32WtZqfaE5QMtZqHUKrZyFAOMY6eOTOntSysncd7+7Bz+z9s6itx7K1kJOMq5q+boQcfGV5b7Ldq8I9c7DdotSawdRrrA4cqKy1dqOuBjvurEZJP2szuG3tlVsbG8ReDo07Rayh3fGnu3jw3vaVsAOS5BYfdJnLPHg5qqUG5Pls1+z/b+u+9dPqKjp7Xz7M7wsqsIGSq2YBDYGcMBnpmV/gubS7Zv1aw2andrbNYXvcBje8jL5VqNeZdmCF7s1OIP6UuTUmc9FBJAQAgBAMXajb+orrsOK8Zx0Y+B+6aalityXZ5OqnnUxhN4ibaDAAHADkJlPVXCwM1VW+hX9YEfMSYvDyc2R3RcSps5LEARwuFGFYHmOmV6GdzcZPcinTxsgtklwui1fSrjDDPHPofEHpOE2ui6UIyX1Hivb3tztBdTbVoq71pRjUu7U7Nay437N7d4L0GOfPPhYlL2Kd1b/l/086166/UHe1TihSc5ucU8fJT3yfQTpxm++EQpVR5jy/xybvYvTL7Y06dr3qdd57QpVGtXopI5YLceBOJ0qm/t5Olcl9+E/Y77/u+X4O2By4cW+Zly0/uUPUrwVdrbHr0la6ilT7Si2q3eJJJ3HU4PTBOItqShwKrm58nr9VgZQw4hgCD5EZEwG8UwSU9o/4ben5yAcZ2wvJFCV8bPf5ZICjgcfOebrnNyUYno6JQSlKZm6Z6VqZLqrBvMHY2AlmYdSRg/CVR1VcVicWi2VM5PMGi+20EYYQgEgjicHl4Gap6iudbSfgzxpnCabRk/XBagpVFZsAM7LncAJHDzmKM3bWq4L9s1OKrm5zfHhGz2Y0z0Jem6wqNiNWWxx7uG/ATfpqnXJx8GLU2KxKS7Op0xrJA3Gzw4zaYzQr04GeufHlBEllFdtmLnKFqz+4cD5HhLFc+msmaWkjnMG1+jO7RmyjR6iw3ZVabCQVUE908Aw5E+kndF+CFVdH+R55sTRr9VpDKpygYggEZfvHn6z26IR9OKaPC1NkvWk0yDWdkdHb72nQE9VG4f8uJEtLVLtCGtuh/I6Dsx2aqo0wrqyq77Nhu9gnHjx6Tz7tPFSaierRqpzhmSH7Q2DYQdxlPkcj+8odL8GlaheTnbRqadZpKGWtPbailO6qEtXv5tOencV/DnJlZKHCSK46euxuTbf4PZaaVQYVQB4ATO232a4VxgsRWCSQdhACAEAIBDq9Clow4z4HqPQzqFkoPKKLtPC1YkhdJpfZruhmbzY5Mictzyd1V+nHbksTksExAEMEHzt217PWLta2lrbKqrbWupZXJ31tXLKOPDDqRj97lNWnrdk9reDLfOFcHKKTZd2b2SorORWbG/Xsy5+/hPar0lNffJ4VuvtnxnH6Oh09BQgnC7pyB+WBLpOONsUZFa8+50VOSATjjxGPCefLhtHrVuUopyI9o6T2tNlZ+2jr/AFKQDK5cpl0Xho2/o913t9m0E+8impvHNRKcfgAfjPJaweunk6EiQSV9ZUWRgOZEA5zU9n3N4uB4isJjPDzMp9GO/eXK17do87Os3T7ucjGeIx1nUoRfYVkl5MrXbCL++iADiSvCZbNHVh4Xg0V6meUsjuxmkBqckA5dh8j1+BEj4eo+nwNZJ7+Ter2e/syvD3sjj0noLgxM2axwg5HyQED9nJfSrcV2Xcq87GrrHnlwcfHdkxWXg5k8LJi10BVCjkAAPQDE+hjwj5SfMsga51k4wbuzExUvx/EzBa8zZ6mnX/zRZIlZecnWBd2h068xp6bLPRguOP8Az1+UyXvk26dfSenCUmgIAQAgBAFgDpACAEAIA1lzBDWVyeW/S1qX0B0jacbiWNathGOLKqsi8fEB+PkZoqvlGSMVmhqlF4RAtzMM7xIPEehn0UVFrhHzcqknjAq1ycolI3NmNlMHmvD4dJgujiZ6NEsxwy0ZV4Ls8kH0dW+z1Gv036tq3qPK5e9jyBUfOebdHE2epRLMEd1KS4QwSNKwBpSBkaaRGBkK6QvugD0GISx0S5ZHgSTkWAEkCwDhfpQbfOhp/aaoOf4ahk/9UspWbEU3vFTf4GlJ7WT5toaUk5IwbOjGK19Jhn9zPSq4giUyMHeTluwA9ttjaN/RFSlT099w3/pJ8pim8yPRqWIo9JnBaEAIAQBYAQB0gBACAEAIBxP0w7NN+yrmX39OU1C8P2TZfH8u9BBxvZW4W6Ssj7I3PH3eAOeuRg/GfQaW3dUj5zW1bLmbK1y9yMuC5oTut68JRbysl9LaZfaUI1NmVo7fYbZ079NTTZpz4byHfXP4TFqo9M36KeU0ejzGbggBADEAMQAxACAJAEzJAhMEHAdrW9rtjS1/sdNZd6F2NY/CX6dfWZdY8Vl8pPTyeJgaUjJGDQq4KPQfhM75Ztj0hLrd1Sx5KCT8BmQ+jpcvBgfQvUTpdTewwb9Ux/lREX/r9p85579z1kuMHoeZBIsEhAFgBACAOkAIAQAgBAINZp1tretxlXVkYeKsCD9xgHhX0dBqjfpbPfpcqenGsmtufkKz8Z6Whs7ieR8Rr6kduqTe2eYkSKkhslcFvMpZoyYHbFjXQmoXJbTXV3DHPCsA33H7pn1McwNOjnizHuen1WhgGU5VgGB8QRkGeaewPBgCwBYAQAgCGANMkDCYIGlpIPPkPtds61/2VVFK+hG8fvB+c06ZctmDWvhI3N2bMnmYEKycjBPnhKvJcmZHavU+z0WobOD7NlB837g+9pxY8RZbTzNIvfRfpxXsnS4GPaIbiP8AjOzj7iJhPXOrBgDsyCRYAQBZACAOgBACAIYA0mAMZoB4vt2n6n2jYjgmrVbPLNg3HAP/ABErPxmjTS22GXVw3VM7IJPVyeFgcFkZOsDxOTrpGX2k1VNensGotSpXRlyxA4spAwOZPpKrJLa0y6iMt6cUbn0bbUGp2Zp2zxVPZn1r7o+4A/GeWe4jqgZBI8QBYAsASAIYA0wCJzJIIHedIg8f2R220mn1et+suyNbqWKtuMybigKgJXODz5jHES6myMU8mTVUym1tO22dtrT6kZovqs8ldSw9VzkTSpp9HnyqnHtF8id5OMCyBk4/6U9QV2eyjna6qPPdy/4oPnKb39Jq0azZn8HoeyaBTRVWBgV1omPDdUD8pkPVLwMgDwZAHCCRYAsgBAHQAgCGANJgEbNAInaSQeWfTXpiBpNUvvVWmonytG8hPo1Y+c6Tw0yGspo6LQ3i2pLF5WIrj0ZQfznqqWeTwJR2vBQ232k02jH6e0BuiDvWH+QcfieE4nbGPZZXROfSPPO0f0l3kAaav6ujglbLFzY4yRvIPdAz/FMlmpb6N9WijHmXJxluqq1FNr3vfdrC49nvHNYr4Fi3h1648pnbcu2bIpR+098+h7Z9mn2cotBBdi4U9FKqo4ee7n5SCT0GsSCSSAEAWAJACANIgEbrJBQ1XCSQfPm3Nl3bN2g1/sUuTLlfaDNZDAjJPIEA8jIaGTiXUqc4K8SQRkY/hMjLJx7nU2do9RoVo+q69rd+lXsQkWLW551neyRj4GWRtkvJVKiuXaOh2J9JusZWazSi9KwDY9IdCoPVveHQ8eEtjqH5Rnloo/xeCbaHaqva92ipqR0/2ms2K4HIOrd0g8e6jyLLFM609Dqbye2VtKmaSwsgkkEgDxBI6QAgCwBYAQBDIAxpIIngFewySDlfpA2f9Z2dqKwMtuF0/jr764+KySDxXTdr72Gn0p1A01B3A1ir31Rzk5YngFyRwxynfrSxhFXoQctzRy2tGbrFqY2gOwFuCN8Z4OcnhnzMr5ZckkjqNn9mNZrkpW44rpXcryuMKTk9N5unh5HxnHuP0eldlOwFOnwxQOwwcsBjI6heQ9Tk+ccDk9K0dW6JySXlgDxACALACAJAEMAawgFe5MxkGJtDZIedKRGDktqdia3yTWuTzIG6T6lecnKY5OS2l9HKn3CV9V3h/lIPzzG2JGTHXsrrtMLF0zndsG66qQd4eYbGPhmRtJydH9GfYmyi8X6gbvs8mtTjJcqV3iBnACs3mS3TAySDZ7DQIBaQSCSVRIA8CALAFgBAFgBACQBhEAjZZIK9qRkFDVVmTkjB5Ztn6LqbLS1RKKSTubu8oyckIcggZJ4cRANzs/2ApowQuWH2mAJB/dHJfhGRjJ2Wj2UqchGSTSroxIBZRIBKBAHAQBYAQAgBAExAEIkAYywCNq5IIWogEFmjB5iAVm2Qh6Scgs0aALyjIwXUpxIBIEgDgIAuIAsAIAsAIAQAgBAGkSANNcAY2nBgEZ0o8IACmASCuSBwSAPAgC4gCwAgBACAEAIAQBMQBCJAE3YA0pJAbkAULAHAQBYAQBYAQAgBACAEAIAQAgBAEMAQyAEABAFkgWAEAIAQAgBACAEAIAQAgCSABgCSQEAWAEAWAEAIAQAgH//Z"/>
          <p:cNvSpPr>
            <a:spLocks noChangeAspect="1" noChangeArrowheads="1"/>
          </p:cNvSpPr>
          <p:nvPr/>
        </p:nvSpPr>
        <p:spPr bwMode="auto">
          <a:xfrm>
            <a:off x="307975" y="7939"/>
            <a:ext cx="304800" cy="304800"/>
          </a:xfrm>
          <a:prstGeom prst="rect">
            <a:avLst/>
          </a:prstGeom>
          <a:noFill/>
          <a:ln w="9525">
            <a:noFill/>
            <a:miter lim="800000"/>
            <a:headEnd/>
            <a:tailEnd/>
          </a:ln>
        </p:spPr>
        <p:txBody>
          <a:bodyPr/>
          <a:lstStyle/>
          <a:p>
            <a:endParaRPr lang="de-CH">
              <a:solidFill>
                <a:prstClr val="black"/>
              </a:solidFill>
            </a:endParaRPr>
          </a:p>
        </p:txBody>
      </p:sp>
      <p:sp>
        <p:nvSpPr>
          <p:cNvPr id="31" name="Rectangle 15"/>
          <p:cNvSpPr>
            <a:spLocks noChangeArrowheads="1"/>
          </p:cNvSpPr>
          <p:nvPr/>
        </p:nvSpPr>
        <p:spPr bwMode="auto">
          <a:xfrm>
            <a:off x="183840" y="2407159"/>
            <a:ext cx="8841333" cy="465967"/>
          </a:xfrm>
          <a:prstGeom prst="rect">
            <a:avLst/>
          </a:prstGeom>
          <a:solidFill>
            <a:srgbClr val="468329"/>
          </a:solidFill>
          <a:ln w="12700" algn="ctr">
            <a:solidFill>
              <a:srgbClr val="468329"/>
            </a:solidFill>
            <a:miter lim="800000"/>
            <a:headEnd/>
            <a:tailEnd/>
          </a:ln>
        </p:spPr>
        <p:txBody>
          <a:bodyPr lIns="72000" tIns="72000" rIns="72000" anchor="ctr"/>
          <a:lstStyle/>
          <a:p>
            <a:pPr marL="95250" lvl="1" algn="ctr">
              <a:lnSpc>
                <a:spcPts val="1200"/>
              </a:lnSpc>
              <a:spcBef>
                <a:spcPts val="300"/>
              </a:spcBef>
              <a:spcAft>
                <a:spcPts val="300"/>
              </a:spcAft>
            </a:pPr>
            <a:r>
              <a:rPr lang="en-GB" sz="1400" b="1" dirty="0" smtClean="0">
                <a:solidFill>
                  <a:prstClr val="white"/>
                </a:solidFill>
              </a:rPr>
              <a:t>Evaluation Test and Proof of Concept Results</a:t>
            </a:r>
            <a:br>
              <a:rPr lang="en-GB" sz="1400" b="1" dirty="0" smtClean="0">
                <a:solidFill>
                  <a:prstClr val="white"/>
                </a:solidFill>
              </a:rPr>
            </a:br>
            <a:endParaRPr lang="en-GB" sz="1400" b="1" dirty="0">
              <a:solidFill>
                <a:prstClr val="white"/>
              </a:solidFill>
            </a:endParaRPr>
          </a:p>
        </p:txBody>
      </p:sp>
      <p:sp>
        <p:nvSpPr>
          <p:cNvPr id="36" name="Rechteck 35"/>
          <p:cNvSpPr/>
          <p:nvPr/>
        </p:nvSpPr>
        <p:spPr>
          <a:xfrm>
            <a:off x="2428018" y="4149079"/>
            <a:ext cx="2079849" cy="158417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endParaRPr lang="en-US" sz="1200" dirty="0" smtClean="0">
              <a:solidFill>
                <a:prstClr val="black"/>
              </a:solidFill>
            </a:endParaRPr>
          </a:p>
          <a:p>
            <a:pPr marL="180975" indent="-180975">
              <a:lnSpc>
                <a:spcPts val="1300"/>
              </a:lnSpc>
              <a:spcBef>
                <a:spcPts val="300"/>
              </a:spcBef>
              <a:spcAft>
                <a:spcPts val="300"/>
              </a:spcAft>
              <a:buClr>
                <a:srgbClr val="468329"/>
              </a:buClr>
              <a:buFont typeface="Wingdings" panose="05000000000000000000" pitchFamily="2" charset="2"/>
              <a:buChar char="§"/>
            </a:pPr>
            <a:r>
              <a:rPr lang="en-US" sz="1200" dirty="0" smtClean="0">
                <a:solidFill>
                  <a:prstClr val="black"/>
                </a:solidFill>
              </a:rPr>
              <a:t>Definition of </a:t>
            </a:r>
            <a:r>
              <a:rPr lang="en-US" sz="1200" dirty="0">
                <a:solidFill>
                  <a:prstClr val="black"/>
                </a:solidFill>
              </a:rPr>
              <a:t>a </a:t>
            </a:r>
            <a:r>
              <a:rPr lang="en-US" sz="1200" dirty="0" err="1">
                <a:solidFill>
                  <a:prstClr val="black"/>
                </a:solidFill>
              </a:rPr>
              <a:t>PoC</a:t>
            </a:r>
            <a:r>
              <a:rPr lang="en-US" sz="1200" dirty="0">
                <a:solidFill>
                  <a:prstClr val="black"/>
                </a:solidFill>
              </a:rPr>
              <a:t> approach by reviewing scenarios, system dependencies and testing </a:t>
            </a:r>
            <a:r>
              <a:rPr lang="en-US" sz="1200" dirty="0" smtClean="0">
                <a:solidFill>
                  <a:prstClr val="black"/>
                </a:solidFill>
              </a:rPr>
              <a:t>strategies</a:t>
            </a:r>
          </a:p>
          <a:p>
            <a:pPr marL="180975" indent="-180975">
              <a:lnSpc>
                <a:spcPts val="1300"/>
              </a:lnSpc>
              <a:spcBef>
                <a:spcPts val="300"/>
              </a:spcBef>
              <a:spcAft>
                <a:spcPts val="300"/>
              </a:spcAft>
              <a:buClr>
                <a:srgbClr val="468329"/>
              </a:buClr>
              <a:buFont typeface="Wingdings" panose="05000000000000000000" pitchFamily="2" charset="2"/>
              <a:buChar char="§"/>
            </a:pPr>
            <a:r>
              <a:rPr lang="en-US" sz="1200" dirty="0" smtClean="0">
                <a:solidFill>
                  <a:prstClr val="black"/>
                </a:solidFill>
              </a:rPr>
              <a:t>Reporting of test results</a:t>
            </a:r>
            <a:endParaRPr lang="en-US" sz="1200" dirty="0">
              <a:solidFill>
                <a:prstClr val="black"/>
              </a:solidFill>
            </a:endParaRPr>
          </a:p>
        </p:txBody>
      </p:sp>
      <p:sp>
        <p:nvSpPr>
          <p:cNvPr id="42" name="Rectangle 15"/>
          <p:cNvSpPr>
            <a:spLocks noChangeArrowheads="1"/>
          </p:cNvSpPr>
          <p:nvPr/>
        </p:nvSpPr>
        <p:spPr bwMode="auto">
          <a:xfrm>
            <a:off x="240887" y="3453644"/>
            <a:ext cx="2079848" cy="551419"/>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Technology Building Blocks</a:t>
            </a:r>
            <a:endParaRPr lang="en-GB" sz="1400" b="1" dirty="0">
              <a:solidFill>
                <a:prstClr val="white"/>
              </a:solidFill>
            </a:endParaRPr>
          </a:p>
        </p:txBody>
      </p:sp>
      <p:sp>
        <p:nvSpPr>
          <p:cNvPr id="46" name="Rechteck 45"/>
          <p:cNvSpPr/>
          <p:nvPr/>
        </p:nvSpPr>
        <p:spPr>
          <a:xfrm>
            <a:off x="240886" y="4149080"/>
            <a:ext cx="2079849" cy="158417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endParaRPr lang="en-US" sz="1200" dirty="0" smtClean="0">
              <a:solidFill>
                <a:prstClr val="black"/>
              </a:solidFill>
            </a:endParaRPr>
          </a:p>
          <a:p>
            <a:pPr marL="180975" indent="-180975">
              <a:lnSpc>
                <a:spcPts val="1300"/>
              </a:lnSpc>
              <a:spcBef>
                <a:spcPts val="300"/>
              </a:spcBef>
              <a:spcAft>
                <a:spcPts val="300"/>
              </a:spcAft>
              <a:buClr>
                <a:srgbClr val="468329"/>
              </a:buClr>
              <a:buFont typeface="Wingdings" panose="05000000000000000000" pitchFamily="2" charset="2"/>
              <a:buChar char="§"/>
            </a:pPr>
            <a:r>
              <a:rPr lang="en-US" sz="1200" dirty="0" smtClean="0">
                <a:solidFill>
                  <a:prstClr val="black"/>
                </a:solidFill>
              </a:rPr>
              <a:t>Collection of 5G Building Blocks and corresponding test cases and test results</a:t>
            </a:r>
          </a:p>
          <a:p>
            <a:pPr marL="180975" indent="-180975">
              <a:lnSpc>
                <a:spcPts val="1300"/>
              </a:lnSpc>
              <a:spcBef>
                <a:spcPts val="300"/>
              </a:spcBef>
              <a:spcAft>
                <a:spcPts val="300"/>
              </a:spcAft>
              <a:buClr>
                <a:srgbClr val="468329"/>
              </a:buClr>
              <a:buFont typeface="Wingdings" panose="05000000000000000000" pitchFamily="2" charset="2"/>
              <a:buChar char="§"/>
            </a:pPr>
            <a:r>
              <a:rPr lang="en-US" sz="1200" dirty="0" smtClean="0">
                <a:solidFill>
                  <a:prstClr val="black"/>
                </a:solidFill>
              </a:rPr>
              <a:t>Gap analysis between TTBB document and 3GPP Rel. 15</a:t>
            </a:r>
            <a:endParaRPr lang="en-US" sz="1200" dirty="0">
              <a:solidFill>
                <a:prstClr val="black"/>
              </a:solidFill>
            </a:endParaRPr>
          </a:p>
        </p:txBody>
      </p:sp>
      <p:sp>
        <p:nvSpPr>
          <p:cNvPr id="52" name="Rectangle 15"/>
          <p:cNvSpPr>
            <a:spLocks noChangeArrowheads="1"/>
          </p:cNvSpPr>
          <p:nvPr/>
        </p:nvSpPr>
        <p:spPr bwMode="auto">
          <a:xfrm>
            <a:off x="2428018" y="3453643"/>
            <a:ext cx="2079849" cy="551419"/>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Proof of Concept</a:t>
            </a:r>
            <a:endParaRPr lang="en-GB" sz="1400" b="1" dirty="0">
              <a:solidFill>
                <a:prstClr val="white"/>
              </a:solidFill>
            </a:endParaRPr>
          </a:p>
        </p:txBody>
      </p:sp>
      <p:sp>
        <p:nvSpPr>
          <p:cNvPr id="53" name="Rechteck 52"/>
          <p:cNvSpPr/>
          <p:nvPr/>
        </p:nvSpPr>
        <p:spPr>
          <a:xfrm>
            <a:off x="4660266" y="4149080"/>
            <a:ext cx="2079849" cy="158417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endParaRPr lang="en-GB" sz="1200" dirty="0" smtClean="0">
              <a:solidFill>
                <a:prstClr val="black"/>
              </a:solidFill>
            </a:endParaRPr>
          </a:p>
          <a:p>
            <a:pPr marL="180975" indent="-180975">
              <a:lnSpc>
                <a:spcPts val="1300"/>
              </a:lnSpc>
              <a:spcBef>
                <a:spcPts val="300"/>
              </a:spcBef>
              <a:spcAft>
                <a:spcPts val="300"/>
              </a:spcAft>
              <a:buClr>
                <a:srgbClr val="468329"/>
              </a:buClr>
              <a:buFont typeface="Wingdings" panose="05000000000000000000" pitchFamily="2" charset="2"/>
              <a:buChar char="§"/>
            </a:pPr>
            <a:r>
              <a:rPr lang="en-GB" sz="1200" dirty="0" smtClean="0">
                <a:solidFill>
                  <a:prstClr val="black"/>
                </a:solidFill>
              </a:rPr>
              <a:t>Milestone </a:t>
            </a:r>
            <a:r>
              <a:rPr lang="en-GB" sz="1200" dirty="0">
                <a:solidFill>
                  <a:prstClr val="black"/>
                </a:solidFill>
              </a:rPr>
              <a:t>“IOT Framework defined “ is split into NSA and SA cases</a:t>
            </a:r>
            <a:endParaRPr lang="en-US" sz="1200" dirty="0">
              <a:solidFill>
                <a:prstClr val="black"/>
              </a:solidFill>
            </a:endParaRPr>
          </a:p>
        </p:txBody>
      </p:sp>
      <p:sp>
        <p:nvSpPr>
          <p:cNvPr id="54" name="Rectangle 15"/>
          <p:cNvSpPr>
            <a:spLocks noChangeArrowheads="1"/>
          </p:cNvSpPr>
          <p:nvPr/>
        </p:nvSpPr>
        <p:spPr bwMode="auto">
          <a:xfrm>
            <a:off x="4681342" y="3453644"/>
            <a:ext cx="2058774" cy="551419"/>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Interoperability</a:t>
            </a:r>
            <a:endParaRPr lang="en-GB" sz="1400" b="1" dirty="0">
              <a:solidFill>
                <a:prstClr val="white"/>
              </a:solidFill>
            </a:endParaRPr>
          </a:p>
        </p:txBody>
      </p:sp>
      <p:sp>
        <p:nvSpPr>
          <p:cNvPr id="26" name="Rectangle 15"/>
          <p:cNvSpPr>
            <a:spLocks noChangeArrowheads="1"/>
          </p:cNvSpPr>
          <p:nvPr/>
        </p:nvSpPr>
        <p:spPr bwMode="auto">
          <a:xfrm>
            <a:off x="6884131" y="3453644"/>
            <a:ext cx="2079848" cy="551419"/>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400" b="1" dirty="0" smtClean="0">
                <a:solidFill>
                  <a:prstClr val="white"/>
                </a:solidFill>
              </a:rPr>
              <a:t>Pre-commercial Networks</a:t>
            </a:r>
            <a:endParaRPr lang="en-GB" sz="1400" b="1" dirty="0">
              <a:solidFill>
                <a:prstClr val="white"/>
              </a:solidFill>
            </a:endParaRPr>
          </a:p>
        </p:txBody>
      </p:sp>
      <p:sp>
        <p:nvSpPr>
          <p:cNvPr id="27" name="Rechteck 26"/>
          <p:cNvSpPr/>
          <p:nvPr/>
        </p:nvSpPr>
        <p:spPr>
          <a:xfrm>
            <a:off x="6884131" y="4149080"/>
            <a:ext cx="2079849" cy="158417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endParaRPr lang="en-GB" sz="1200" dirty="0" smtClean="0">
              <a:solidFill>
                <a:prstClr val="black"/>
              </a:solidFill>
            </a:endParaRPr>
          </a:p>
          <a:p>
            <a:pPr marL="180975" indent="-180975">
              <a:lnSpc>
                <a:spcPts val="1300"/>
              </a:lnSpc>
              <a:spcBef>
                <a:spcPts val="300"/>
              </a:spcBef>
              <a:spcAft>
                <a:spcPts val="300"/>
              </a:spcAft>
              <a:buClr>
                <a:srgbClr val="468329"/>
              </a:buClr>
              <a:buFont typeface="Wingdings" panose="05000000000000000000" pitchFamily="2" charset="2"/>
              <a:buChar char="§"/>
            </a:pPr>
            <a:r>
              <a:rPr lang="en-GB" sz="1200" dirty="0" smtClean="0">
                <a:solidFill>
                  <a:prstClr val="black"/>
                </a:solidFill>
              </a:rPr>
              <a:t>First </a:t>
            </a:r>
            <a:r>
              <a:rPr lang="en-GB" sz="1200" dirty="0">
                <a:solidFill>
                  <a:prstClr val="black"/>
                </a:solidFill>
              </a:rPr>
              <a:t>version of the Trial Framework document </a:t>
            </a:r>
            <a:r>
              <a:rPr lang="en-GB" sz="1200" dirty="0" smtClean="0">
                <a:solidFill>
                  <a:prstClr val="black"/>
                </a:solidFill>
              </a:rPr>
              <a:t>published</a:t>
            </a:r>
            <a:endParaRPr lang="en-US" sz="1200" dirty="0">
              <a:solidFill>
                <a:prstClr val="black"/>
              </a:solidFill>
            </a:endParaRPr>
          </a:p>
        </p:txBody>
      </p:sp>
      <p:sp>
        <p:nvSpPr>
          <p:cNvPr id="35" name="Rectangle 15"/>
          <p:cNvSpPr>
            <a:spLocks noChangeArrowheads="1"/>
          </p:cNvSpPr>
          <p:nvPr/>
        </p:nvSpPr>
        <p:spPr bwMode="auto">
          <a:xfrm>
            <a:off x="207486" y="2957574"/>
            <a:ext cx="8756494" cy="381519"/>
          </a:xfrm>
          <a:prstGeom prst="rect">
            <a:avLst/>
          </a:prstGeom>
          <a:solidFill>
            <a:srgbClr val="468329"/>
          </a:solidFill>
          <a:ln w="12700" algn="ctr">
            <a:solidFill>
              <a:srgbClr val="468329"/>
            </a:solidFill>
            <a:miter lim="800000"/>
            <a:headEnd/>
            <a:tailEnd/>
          </a:ln>
        </p:spPr>
        <p:txBody>
          <a:bodyPr lIns="72000" tIns="72000" rIns="72000" anchor="ctr"/>
          <a:lstStyle/>
          <a:p>
            <a:pPr marL="95250" lvl="1" algn="ctr">
              <a:lnSpc>
                <a:spcPts val="1200"/>
              </a:lnSpc>
              <a:spcBef>
                <a:spcPts val="300"/>
              </a:spcBef>
              <a:spcAft>
                <a:spcPts val="300"/>
              </a:spcAft>
            </a:pPr>
            <a:r>
              <a:rPr lang="en-GB" sz="1400" b="1" dirty="0" smtClean="0">
                <a:solidFill>
                  <a:prstClr val="white"/>
                </a:solidFill>
              </a:rPr>
              <a:t>Trial and Testing Initiative</a:t>
            </a:r>
            <a:endParaRPr lang="en-GB" sz="1400" b="1" dirty="0">
              <a:solidFill>
                <a:prstClr val="white"/>
              </a:solidFill>
            </a:endParaRPr>
          </a:p>
        </p:txBody>
      </p:sp>
      <p:sp>
        <p:nvSpPr>
          <p:cNvPr id="22" name="Pfeil nach rechts 21"/>
          <p:cNvSpPr/>
          <p:nvPr/>
        </p:nvSpPr>
        <p:spPr>
          <a:xfrm>
            <a:off x="273736" y="6412617"/>
            <a:ext cx="617805" cy="360000"/>
          </a:xfrm>
          <a:prstGeom prst="rightArrow">
            <a:avLst/>
          </a:prstGeom>
          <a:solidFill>
            <a:srgbClr val="468329"/>
          </a:solidFill>
          <a:ln>
            <a:solidFill>
              <a:srgbClr val="468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23" name="Titel 1"/>
          <p:cNvSpPr txBox="1">
            <a:spLocks/>
          </p:cNvSpPr>
          <p:nvPr/>
        </p:nvSpPr>
        <p:spPr bwMode="auto">
          <a:xfrm>
            <a:off x="963980" y="6412617"/>
            <a:ext cx="7666756" cy="360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a:lstStyle>
          <a:p>
            <a:pPr>
              <a:lnSpc>
                <a:spcPts val="1900"/>
              </a:lnSpc>
            </a:pPr>
            <a:r>
              <a:rPr lang="en-GB" sz="1600" dirty="0" smtClean="0"/>
              <a:t>Guidance Given to International SDOs and other Organisations</a:t>
            </a:r>
            <a:br>
              <a:rPr lang="en-GB" sz="1600" dirty="0" smtClean="0"/>
            </a:br>
            <a:r>
              <a:rPr lang="en-GB" sz="1600" dirty="0" smtClean="0"/>
              <a:t>(3GPP </a:t>
            </a:r>
            <a:r>
              <a:rPr lang="en-GB" sz="1600" dirty="0"/>
              <a:t>and ETSI) via </a:t>
            </a:r>
            <a:r>
              <a:rPr lang="en-GB" sz="1600" dirty="0" smtClean="0"/>
              <a:t>Liaisons, White Papers etc.</a:t>
            </a:r>
            <a:endParaRPr lang="en-GB" sz="1600" dirty="0"/>
          </a:p>
        </p:txBody>
      </p:sp>
    </p:spTree>
    <p:extLst>
      <p:ext uri="{BB962C8B-B14F-4D97-AF65-F5344CB8AC3E}">
        <p14:creationId xmlns:p14="http://schemas.microsoft.com/office/powerpoint/2010/main" val="27075533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a:xfrm>
            <a:off x="183841" y="2166774"/>
            <a:ext cx="8841331" cy="399117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endParaRPr lang="en-US" sz="1200" dirty="0">
              <a:solidFill>
                <a:prstClr val="black"/>
              </a:solidFill>
            </a:endParaRPr>
          </a:p>
        </p:txBody>
      </p:sp>
      <p:sp>
        <p:nvSpPr>
          <p:cNvPr id="15" name="Rectangle 15"/>
          <p:cNvSpPr>
            <a:spLocks noChangeArrowheads="1"/>
          </p:cNvSpPr>
          <p:nvPr/>
        </p:nvSpPr>
        <p:spPr bwMode="auto">
          <a:xfrm>
            <a:off x="183840" y="1700808"/>
            <a:ext cx="8841333" cy="465967"/>
          </a:xfrm>
          <a:prstGeom prst="rect">
            <a:avLst/>
          </a:prstGeom>
          <a:solidFill>
            <a:srgbClr val="468329"/>
          </a:solidFill>
          <a:ln w="12700" algn="ctr">
            <a:solidFill>
              <a:srgbClr val="468329"/>
            </a:solidFill>
            <a:miter lim="800000"/>
            <a:headEnd/>
            <a:tailEnd/>
          </a:ln>
        </p:spPr>
        <p:txBody>
          <a:bodyPr lIns="72000" tIns="72000" rIns="72000" anchor="ctr"/>
          <a:lstStyle/>
          <a:p>
            <a:pPr marL="95250" lvl="1" algn="ctr">
              <a:lnSpc>
                <a:spcPts val="1200"/>
              </a:lnSpc>
              <a:spcBef>
                <a:spcPts val="300"/>
              </a:spcBef>
              <a:spcAft>
                <a:spcPts val="300"/>
              </a:spcAft>
            </a:pPr>
            <a:r>
              <a:rPr lang="en-GB" sz="1400" b="1" dirty="0" smtClean="0">
                <a:solidFill>
                  <a:prstClr val="white"/>
                </a:solidFill>
              </a:rPr>
              <a:t>Most recent deliverables </a:t>
            </a:r>
            <a:r>
              <a:rPr lang="en-GB" sz="1400" b="1" dirty="0">
                <a:solidFill>
                  <a:prstClr val="white"/>
                </a:solidFill>
              </a:rPr>
              <a:t>relevant for </a:t>
            </a:r>
            <a:r>
              <a:rPr lang="en-GB" sz="1400" b="1" dirty="0" smtClean="0">
                <a:solidFill>
                  <a:prstClr val="white"/>
                </a:solidFill>
              </a:rPr>
              <a:t>3GPP</a:t>
            </a:r>
            <a:br>
              <a:rPr lang="en-GB" sz="1400" b="1" dirty="0" smtClean="0">
                <a:solidFill>
                  <a:prstClr val="white"/>
                </a:solidFill>
              </a:rPr>
            </a:br>
            <a:endParaRPr lang="en-GB" sz="1400" b="1" dirty="0">
              <a:solidFill>
                <a:prstClr val="white"/>
              </a:solidFill>
            </a:endParaRPr>
          </a:p>
        </p:txBody>
      </p:sp>
      <p:sp>
        <p:nvSpPr>
          <p:cNvPr id="2" name="Title 1"/>
          <p:cNvSpPr>
            <a:spLocks noGrp="1"/>
          </p:cNvSpPr>
          <p:nvPr>
            <p:ph type="title"/>
          </p:nvPr>
        </p:nvSpPr>
        <p:spPr>
          <a:xfrm>
            <a:off x="170809" y="568561"/>
            <a:ext cx="6840760" cy="511175"/>
          </a:xfrm>
        </p:spPr>
        <p:txBody>
          <a:bodyPr/>
          <a:lstStyle/>
          <a:p>
            <a:pPr>
              <a:defRPr/>
            </a:pPr>
            <a:r>
              <a:rPr lang="en-GB" sz="2000" dirty="0" smtClean="0"/>
              <a:t>5G Work Programme –</a:t>
            </a:r>
            <a:br>
              <a:rPr lang="en-GB" sz="2000" dirty="0" smtClean="0"/>
            </a:br>
            <a:r>
              <a:rPr lang="en-GB" sz="2000" dirty="0" smtClean="0"/>
              <a:t>Recent Deliverables and Liaisons</a:t>
            </a:r>
            <a:br>
              <a:rPr lang="en-GB" sz="2000" dirty="0" smtClean="0"/>
            </a:br>
            <a:r>
              <a:rPr lang="en-GB" sz="2000" dirty="0" smtClean="0"/>
              <a:t>since October 2017  (1/2)</a:t>
            </a:r>
            <a:endParaRPr lang="en-GB" sz="2000" dirty="0"/>
          </a:p>
        </p:txBody>
      </p:sp>
      <p:sp>
        <p:nvSpPr>
          <p:cNvPr id="5" name="Slide Number Placeholder 4"/>
          <p:cNvSpPr>
            <a:spLocks noGrp="1"/>
          </p:cNvSpPr>
          <p:nvPr>
            <p:ph type="sldNum" sz="quarter" idx="21"/>
          </p:nvPr>
        </p:nvSpPr>
        <p:spPr/>
        <p:txBody>
          <a:bodyPr/>
          <a:lstStyle/>
          <a:p>
            <a:pPr>
              <a:defRPr/>
            </a:pPr>
            <a:fld id="{8C03918F-EDBB-4012-9F94-82E4DFFAC449}" type="slidenum">
              <a:rPr lang="en-GB" smtClean="0">
                <a:solidFill>
                  <a:prstClr val="black">
                    <a:tint val="75000"/>
                  </a:prstClr>
                </a:solidFill>
              </a:rPr>
              <a:pPr>
                <a:defRPr/>
              </a:pPr>
              <a:t>9</a:t>
            </a:fld>
            <a:endParaRPr lang="en-GB" dirty="0">
              <a:solidFill>
                <a:prstClr val="black">
                  <a:tint val="75000"/>
                </a:prstClr>
              </a:solidFill>
            </a:endParaRPr>
          </a:p>
        </p:txBody>
      </p:sp>
      <p:sp>
        <p:nvSpPr>
          <p:cNvPr id="19459" name="AutoShape 2" descr="data:image/jpeg;base64,/9j/4AAQSkZJRgABAQAAAQABAAD/2wCEAAkGBxAPEAwMDQ8QDhAPEAwQFRAQDA8QEhIQFhEWGBUVFBgYHCghGRopHBQWIjEhJSktLi4uFx8zODMsNyguLisBCgoKDg0NGxAQGjYlHyQ3NC0sLDYsLDI1KzQ3LCwtNTAsNDcvNzg4LDcsNjAuLDIuNDYtNy01KzQsLC0sLSsuLP/AABEIAOEA4QMBIgACEQEDEQH/xAAcAAEBAAMAAwEAAAAAAAAAAAAAAQUGBwIDBAj/xABOEAABBAECAwMECg8FCAMAAAABAAIDBBEFEhMhMQZBUQciYXEUFyMyNYGRlNHTCBVSVFVWcnN0k6Gys7TSMzRikrEkJjZDdYKEpBglQv/EABkBAQADAQEAAAAAAAAAAAAAAAABAgUDBP/EACkRAQACAQIEAwkAAAAAAAAAAAABAhEDIQQSMUEFE2EVIlFxgZGx0eH/2gAMAwEAAhEDEQA/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yQ+DaX6cz+BKg13/AOQE/wCDofnL/wClPb/n/B0Pzl/9K4uvpjqSOAc1jiD3gItWlrTisZdf9v8An/B0Pzl/9Ke3/P8Ag6H5y/8ApXNNM0ZsjC6Qua4OcCPUvLUtGjiifI0uJGOuPEBU54zhoeyuJ8nzse7jPV+oewPaJ2qUK+oviEJlMw4bXFwGyRzOpH+HKnb7tYzSKb7r4zM7c2NkYdt3Pd4nBwMAnp3LC+Q34DoflXP5iRYv7Ij4Kh/S4f3Hq7NY9vlS1ogOb2csuBAIIhuEEHoQeEvlf5ZNSbM2o7Q3iw8bmwH2QJnDBOQwx7iMAnp3Fdg0f+71fzMH7gXKda/400v9GP8AL2EHl7aGt/i3Z/U3Pqls/Y3yiMv0bt+eB1Z1EyCaIO3+9bu80kD1YPQrd39HeorhPYD4K7Yfl2f3HIMlU8r2qWG8aroE00LiQ18YsytOORG5sWCQvd7aGt/i3a/UXPqln/IT8CVPzlv+M5dBQcak8sV6s6J2paJNVge8NMjxPGfTs3xgOIGTjPctg8onlDn0u1Tp1aQuusxb2gPfvLt5aGta1pJ6ftWG+yR/uFD9LP8ABesZ5Yb0lbWOz9mGE2JIoWPZC3dmRwlOGjAJ+RBkfbP1v8W7P6i59Untoa3+Ldr9Rc+qT209Z/Fyz/ktfVJ7ams/i5Z/yWvqkGx+T7ygv1R96tZpupWagDnRuc45BzyIc0FrgR0I718ugeUiS1p2sam6qxjtPc8CMSuIkw3PM45dVrPkftvs6p2htTx+xppIw51dwfuYS45zkD9vPmsX2I/4f7W/nJv4YQdh7B9oHanp9XUXxiF03HzG1xcBsmezqevvM/Gs+tG8iXwFpv8A5v8ANzLekGI7W6uaNK5fawSGvE6QMLi0OwRyJHRcvpeVvVp2Nmr6BNPE/dtkibakY7BIOHNjIOCCPiK33ypfA2rfoz/9QuV+T/t1qlPTqlWpostyGP2RtnbxsP3TyOOMMI5FxHXuQZ72z9b/ABbtfqLn1S2zsD2qvag602/pkunCJsRY6SOdokLi7IG9o6YHTxWre2brf4uz/wDsfVrauwXam9qD7Lb+myaeImxFhfxPdC4uyBuaOmB8qDYaE9lz3NniYxgbkSNkJJdhpxs7urhnJ96skoAqgIoiAuUfZG/B1HPT2dH8nAlXWFzLy7SsZW0d82OG3Varn5buGwMkLsjvGM8kH5/pOrt3h5BHLG5pPr7lk6WowNYG8QDBdyw7pk47luNXW6jd7rV6rP7s0sYIIXRbeMwsDmCuHDABy7fyx0Kr+0VMNL5bFZz25cxrTHZHEEMoBwarC3Diznk58FSaZafD+KX0JiaVj7f1p9PUoW8TMgGZJCOTumfUvXq2owvhexkgc47eWHeI9C2fSO1sD5aTb0kD4PYtczNdThx7Kbba4k4Z12A+jCxtvtPXuV79WUOgLmRGKSZ9eUB4tRE7BFWY4Hh7+e7pkYOeUeXGcu1vG9e2hOjyxiYx3/btXkN+A6H5Vz+YkWK+yHH/ANVF+lw/uPWY8ijA3RabWuDw2S6A4Zw4CzJzGVu0u3HnYx/ix1+NdGM+fR/7vV/MwfuBcq1of76aWe72Mf5awuuh46cvVkdFAWk5G0kd/LIQeb+h9RXEPJnUkm07tZBE0ukklsta0dS4sdgD0rtrZGnIBBI8CCvHcxvLLWnwyAicOCeT/wAqMOk0ItOsUrT5InzlxaGNGXPLsYdzB5rZPb5p/eFv5YvpXV3NZ74hvrIb/qrsZ9y35AiH548o/bpvaCKnQo0rLZRY3gODXbssLcDafF3es75YtRFLWdAuPY6RtaJkjms6kNlOQM967Qwsz5uzPo25Xm9rergD6SAg5L7fNT7wufLF9Kvt81PvC38sX0rrAjYejWn4gmxnTa3PhgIOPeSOV9vUe0GrNgkir2G+aZG484knbnoTjwWF7ED/AHf7W8v+ZN/DC76GgchgdeSgY3mMD0jA/ag4J2A8rNfTNOqadLTsyvh4+Xs2Bp3zPeMZOejwPiWw+3zU+8LfyxfSusljOmGfIEdGwdWtHxBBzXVO1zNZ0HXJ4IJYeGx8WyTBcTtY7I293nLVOwPlRj0zTqmnS0Lcr4OPl7GtDTvne8Yzz6PA+Jd2DGgHkAO/kAFA1h6Bp+IIOVe3jB+DLvyMWz9ie3zNWNtsdWeua7I3njY87duxjH5K27azuDT8QVaG88Y9OMINN7DdrrF+axDPAyJsbA4FokBJ3Y57it2Xg2MDoAPUF5qIdtfUpe/NSvLHwERFLiLkv2R/wbS/TmfwJV1pei1VjlAbLGyUA5AexrwD44KD8SZTK/af2lqfetf5tF9CfaWp961/m0X0IPxZlMr9pfaWp961/m0X0J9pan3rX+bRfQg1HyG/AdD8q5/MSLYe2ulG3SsQs/tGtMkZzj3VnNo+PGPjWYrwMjAZGxsbRnDWNDWjn3AL2FJ3X07zS8WjrDjEesXXFvaMg8OsYapiyQC3h4eT/wB5Hy+hZuShaq6DYmjc82rLm2JnjO8Ne5u7Hhhvh0yV0X2JHsMXDZsOcs2N2nJycjp1Xux3KkU9WlqeJRaa8unEYmPrEdI/Lj9R1RlnRvtJLK+eSSM2G8SR4dF5u8yh3IH33T0+hfR21rOm1W4xkLbBZpwk2OlfHtwR57NvVwzyB5cyupQVI4y50cbGF3UtY1pPrwOa8uAzdxNrd5G3dtG7HhnrhOTZPtOI1ItFc4iY3nfec9dunSHNNZsb+zTHiYzcqzS8nnuE7QWn1dFt1LWq1qpOytOyZ0Vbzww5LSYyBn4wfkWaFKINMYij2E52cNu0nxxjCRU4mbgyNjN3I7WNGR4HHXqVMVl59TiqXrjl35ptG8d8bdPRxKpNXj02lNUlI1bjYDYpXl7gZXYD2Zxjbt7vDxK67d2GaFtrAjMRIa44YZs8w7uPLpn0r74qMTDuZFG0+LY2g/sC972Bww4Bw8CAQla4OM4uOIxiMbzO8569vlHZ8Dtggsew9uQ2XAjIIEm3ljuz0WNnFYQMfXLeOdvDLXZldL4O7z6crYWMDRhoDQO4AAKCJoJcGtDj1dtGT8as8LGatC581UMeWPAnc1w6BwaMZHeO7HpU02yZLE+5pY9kMDXt7g4Pf7097T3HwWV2gkHHMd/gqGjOcDPIZxzwg1t0sLYppZ2Mlna+UyNkkDHgAnG3PQY24wvu1tpeabWsY8ufJhkhOw+4vOD1WUfC1xDnNaSOhLQSF5FoOCRzHTl0QYWN3+wTNySWQWGOB5Frw12Wn1dPkXu0cNDHY4DfNbkwOyenV3Lqsnwxz5DzuvIc/X4qRwtbna1rc/ctA/0QYjQdjXOhbw3kRxu40R5SMJIG/wAH8j68qaNsZI6JvDkJY54mjPnOZv6Sj7rmOfr6LMRxtbna0NycnDQMlVkbW5LWgF3MkADJ9Pig8kVRAREQFhO0usy1TSjr12WZbdgwNa+ya7W4hklLi4Mf3REYx3rNrVO3tB032rd7HmtRQ3HSSxwO2ycM1Z2Ag72n3z29Cg+vTe1VeSq25adHSHGnrubLOzAnje9rmsfyD/eOIx3DoMHH3S67UZwN1qAeyAHRZnj92BIAMfPz+bm9PELTqNS9Xq0IWw2YYBZuuMcLa09uCsdxrxuMm5uckhzgXEZAz1K9vZfRJ2S6K+xA5or0tWY4v2ExSyWYTGOXLJa1/McuvRBtrNbqGSaFtqAyQBzpWCePdEG++Lxnzcd+eix+o9pYhDDYpyQ2mvt06xLJQ9rRLK1p5t7wHZAPoWuN0yydMuaOKksdhrbJ9kAQ8KwePxMteXc3PB6Ob1JzyXmdHlfGZmsuySyX9Hkk9lQ1YXbIZGZc1sQDcNaME9+3llBuTdZqmc0xZgNgZ9wEzDJyGSNuc5xg48DleFTXqc0nAhtV5ZcPPDZYjc/DTh3mg55HkfBahV0uyHw03VpN8esT3jcPD4RrulfICHbt24te2Pbj/wDPhhezS9EniGkOFfa+G7q8snJow2QWNhd6HF0f7EG20dZq2HyRV7MM0kfvmRzMe5ozjJAPTIIz4r5WXJPtlJV3e5NowyhuB/aGeRpOevRo+Rax2Vp3nXqVq5HZDmULsUzpI6scLJ3zQO4cLY+ZZ5jsF2cgDnnK2BnwvN/02t/MyoHaHXp6bmyGmJagdAyScWw2RpkeGZZFs88AuGfOB8Mqax2pbXu6fpzYjK608Me8SBog3MkdHkYO4u4MmBy96Vju0r55btWGSnalpVnRWMwMicJ7IOY9+57SGRkbsc8nHcOeP1XszqDblazHPBMyTVo7T/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BEbG5HTJcg8bGvWTel0+tTjmZBHTllmfeMJa2Z0gG1giduIETj74Z5L6rvaCuG3WwTwS2K0M8roRM1zhsaT5zQcgZwD4ZWMHZ8S6reuTxP2CvpYhkEsjAZGPnLxhrhuxmPqCOfrWvaT2esNjkhnbcdNBFrLYxwqgrOM2/BbI0B7t29pw7OHA56ZIbjpPaarPBx/ZNfMcEU0wbYYRCHMyS/n5rRz5nwPgvtq6xWlxwbEMmWyOGyZjstY7a9wweYBOCe4rn1vR7Vis+OOlLXdBoNuiWOETeNYkbHsZHtcdwaY3HJx/aetZ7Vq0texUmr05JovtfZqBkAjHDkLoywODiMNO0jIzjCDPT9oaUYgMluswWGtdEXWIwJGkja5hJ5g5HP0heVnXakUjoJbUEcrcZjfOxrwDjBLScgecOfpC51qWk6idPZp3BsbBo1aBkcDKp329jmysnfJlzQMNxtIzl3U4WzxdnzNJrrZ49rbkNSFsh5EgVtrsEcxhx+VBtMduNz5IWva6SMRuewOBcxr87C4dwO12PUVhZNfniuQVbFQRwWZJooZ22uI9z2ML/dIgwbGlrXc9x6DPXl8nk84klaS/YGJrcgc7nkYiY2EbfQeG52P8ZXooyzzao6e1StsZDxIKx2xGBjSBxJ3nfnc7bgcuTfWUH1ad2tMs8DHVuHWtTWYK9jjhxkkiDyd0e3zGuEby07jnA6ZX2dn+0JtyahG6tJWFSVsY4rgHyMLNweW48weAJJxgnHRa5pGlWQ/SaD68jI9NtW5nWHFnCki4crYeGQ7cXHityCBja7n0zkLGh2Jj2hiY81vZhrNjnLS8FnAa1+AHA+I6gjPJB9/ZXtO3UTd2RGNleZjGPMgdxo3RteyUADzQQ4EczyIPetgWn9itJuVrWrm0YTFI+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Z"/>
          <p:cNvSpPr>
            <a:spLocks noChangeAspect="1" noChangeArrowheads="1"/>
          </p:cNvSpPr>
          <p:nvPr/>
        </p:nvSpPr>
        <p:spPr bwMode="auto">
          <a:xfrm>
            <a:off x="155575" y="-144461"/>
            <a:ext cx="304800" cy="304801"/>
          </a:xfrm>
          <a:prstGeom prst="rect">
            <a:avLst/>
          </a:prstGeom>
          <a:noFill/>
          <a:ln w="9525">
            <a:noFill/>
            <a:miter lim="800000"/>
            <a:headEnd/>
            <a:tailEnd/>
          </a:ln>
        </p:spPr>
        <p:txBody>
          <a:bodyPr/>
          <a:lstStyle/>
          <a:p>
            <a:endParaRPr lang="en-GB">
              <a:solidFill>
                <a:prstClr val="black"/>
              </a:solidFill>
            </a:endParaRPr>
          </a:p>
        </p:txBody>
      </p:sp>
      <p:sp>
        <p:nvSpPr>
          <p:cNvPr id="36" name="Rechteck 35"/>
          <p:cNvSpPr/>
          <p:nvPr/>
        </p:nvSpPr>
        <p:spPr>
          <a:xfrm>
            <a:off x="4434646" y="2710188"/>
            <a:ext cx="2079849" cy="69030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GB" sz="1000" dirty="0">
                <a:solidFill>
                  <a:prstClr val="black"/>
                </a:solidFill>
              </a:rPr>
              <a:t>Liaison Statement from </a:t>
            </a:r>
            <a:r>
              <a:rPr lang="en-GB" sz="1000" dirty="0" smtClean="0">
                <a:solidFill>
                  <a:prstClr val="black"/>
                </a:solidFill>
              </a:rPr>
              <a:t>NGMN to </a:t>
            </a:r>
            <a:r>
              <a:rPr lang="en-GB" sz="1000" dirty="0">
                <a:solidFill>
                  <a:prstClr val="black"/>
                </a:solidFill>
              </a:rPr>
              <a:t>3GPP on </a:t>
            </a:r>
            <a:r>
              <a:rPr lang="en-GB" sz="1000" dirty="0" smtClean="0">
                <a:solidFill>
                  <a:prstClr val="black"/>
                </a:solidFill>
              </a:rPr>
              <a:t>5G </a:t>
            </a:r>
            <a:r>
              <a:rPr lang="en-GB" sz="1000" dirty="0">
                <a:solidFill>
                  <a:prstClr val="black"/>
                </a:solidFill>
              </a:rPr>
              <a:t>trials framework</a:t>
            </a:r>
            <a:r>
              <a:rPr lang="en-US" sz="1000" dirty="0" smtClean="0">
                <a:solidFill>
                  <a:prstClr val="black"/>
                </a:solidFill>
              </a:rPr>
              <a:t/>
            </a:r>
            <a:br>
              <a:rPr lang="en-US" sz="1000" dirty="0" smtClean="0">
                <a:solidFill>
                  <a:prstClr val="black"/>
                </a:solidFill>
              </a:rPr>
            </a:br>
            <a:r>
              <a:rPr lang="en-US" sz="1000" dirty="0" smtClean="0">
                <a:solidFill>
                  <a:prstClr val="black"/>
                </a:solidFill>
              </a:rPr>
              <a:t>(March 2018)</a:t>
            </a:r>
          </a:p>
        </p:txBody>
      </p:sp>
      <p:sp>
        <p:nvSpPr>
          <p:cNvPr id="42" name="Rectangle 15"/>
          <p:cNvSpPr>
            <a:spLocks noChangeArrowheads="1"/>
          </p:cNvSpPr>
          <p:nvPr/>
        </p:nvSpPr>
        <p:spPr bwMode="auto">
          <a:xfrm>
            <a:off x="2195738" y="2230777"/>
            <a:ext cx="2079848" cy="410984"/>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200" b="1" dirty="0">
                <a:solidFill>
                  <a:prstClr val="white"/>
                </a:solidFill>
              </a:rPr>
              <a:t>3GPP Alignment Group</a:t>
            </a:r>
          </a:p>
        </p:txBody>
      </p:sp>
      <p:sp>
        <p:nvSpPr>
          <p:cNvPr id="46" name="Rechteck 45"/>
          <p:cNvSpPr/>
          <p:nvPr/>
        </p:nvSpPr>
        <p:spPr>
          <a:xfrm>
            <a:off x="2195738" y="2710187"/>
            <a:ext cx="2079849" cy="69030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en-GB" sz="1050" dirty="0">
                <a:solidFill>
                  <a:prstClr val="black"/>
                </a:solidFill>
              </a:rPr>
              <a:t>NGMN View on Importance of Completion of </a:t>
            </a:r>
            <a:r>
              <a:rPr lang="en-GB" sz="1050" dirty="0" smtClean="0">
                <a:solidFill>
                  <a:prstClr val="black"/>
                </a:solidFill>
              </a:rPr>
              <a:t>Arch. </a:t>
            </a:r>
            <a:r>
              <a:rPr lang="en-GB" sz="1050" dirty="0">
                <a:solidFill>
                  <a:prstClr val="black"/>
                </a:solidFill>
              </a:rPr>
              <a:t>Options in </a:t>
            </a:r>
            <a:r>
              <a:rPr lang="en-GB" sz="1050" dirty="0" smtClean="0">
                <a:solidFill>
                  <a:prstClr val="black"/>
                </a:solidFill>
              </a:rPr>
              <a:t>Rel. 15 (March 2018)</a:t>
            </a:r>
            <a:r>
              <a:rPr lang="en-US" sz="1050" dirty="0">
                <a:solidFill>
                  <a:prstClr val="black"/>
                </a:solidFill>
              </a:rPr>
              <a:t/>
            </a:r>
            <a:br>
              <a:rPr lang="en-US" sz="1050" dirty="0">
                <a:solidFill>
                  <a:prstClr val="black"/>
                </a:solidFill>
              </a:rPr>
            </a:br>
            <a:endParaRPr lang="en-US" sz="1050" dirty="0">
              <a:solidFill>
                <a:prstClr val="black"/>
              </a:solidFill>
            </a:endParaRPr>
          </a:p>
        </p:txBody>
      </p:sp>
      <p:sp>
        <p:nvSpPr>
          <p:cNvPr id="50" name="Pfeil nach rechts 49"/>
          <p:cNvSpPr/>
          <p:nvPr/>
        </p:nvSpPr>
        <p:spPr>
          <a:xfrm>
            <a:off x="273736" y="6208740"/>
            <a:ext cx="617805" cy="557821"/>
          </a:xfrm>
          <a:prstGeom prst="rightArrow">
            <a:avLst/>
          </a:prstGeom>
          <a:solidFill>
            <a:srgbClr val="468329"/>
          </a:solidFill>
          <a:ln>
            <a:solidFill>
              <a:srgbClr val="468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55" name="Titel 1"/>
          <p:cNvSpPr txBox="1">
            <a:spLocks/>
          </p:cNvSpPr>
          <p:nvPr/>
        </p:nvSpPr>
        <p:spPr bwMode="auto">
          <a:xfrm>
            <a:off x="963980" y="6157953"/>
            <a:ext cx="7666756" cy="681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a:lstStyle>
          <a:p>
            <a:pPr>
              <a:lnSpc>
                <a:spcPts val="1900"/>
              </a:lnSpc>
            </a:pPr>
            <a:r>
              <a:rPr lang="en-GB" sz="1800" dirty="0" smtClean="0"/>
              <a:t>Guidance Given to International SDOs and other Organisations </a:t>
            </a:r>
            <a:r>
              <a:rPr lang="en-GB" sz="1800" dirty="0"/>
              <a:t>via </a:t>
            </a:r>
            <a:r>
              <a:rPr lang="en-GB" sz="1800" dirty="0" smtClean="0"/>
              <a:t>Liaisons, White Papers etc.</a:t>
            </a:r>
            <a:endParaRPr lang="en-GB" sz="1800" dirty="0"/>
          </a:p>
        </p:txBody>
      </p:sp>
      <p:sp>
        <p:nvSpPr>
          <p:cNvPr id="52" name="Rectangle 15"/>
          <p:cNvSpPr>
            <a:spLocks noChangeArrowheads="1"/>
          </p:cNvSpPr>
          <p:nvPr/>
        </p:nvSpPr>
        <p:spPr bwMode="auto">
          <a:xfrm>
            <a:off x="4434620" y="2230776"/>
            <a:ext cx="2079848" cy="410984"/>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200" b="1" dirty="0" smtClean="0">
                <a:solidFill>
                  <a:prstClr val="white"/>
                </a:solidFill>
              </a:rPr>
              <a:t>Trial and Testing</a:t>
            </a:r>
            <a:endParaRPr lang="en-GB" sz="1200" b="1" dirty="0">
              <a:solidFill>
                <a:prstClr val="white"/>
              </a:solidFill>
            </a:endParaRPr>
          </a:p>
        </p:txBody>
      </p:sp>
      <p:sp>
        <p:nvSpPr>
          <p:cNvPr id="53" name="Rechteck 52"/>
          <p:cNvSpPr/>
          <p:nvPr/>
        </p:nvSpPr>
        <p:spPr>
          <a:xfrm>
            <a:off x="6698895" y="2710188"/>
            <a:ext cx="2079849" cy="69030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GB" sz="1000" dirty="0">
                <a:solidFill>
                  <a:prstClr val="black"/>
                </a:solidFill>
              </a:rPr>
              <a:t>5G Security – Package </a:t>
            </a:r>
            <a:r>
              <a:rPr lang="en-GB" sz="1000" dirty="0" smtClean="0">
                <a:solidFill>
                  <a:prstClr val="black"/>
                </a:solidFill>
              </a:rPr>
              <a:t>3: MEC </a:t>
            </a:r>
            <a:r>
              <a:rPr lang="en-GB" sz="1000" dirty="0">
                <a:solidFill>
                  <a:prstClr val="black"/>
                </a:solidFill>
              </a:rPr>
              <a:t>/ Low Latency / Consistent User </a:t>
            </a:r>
            <a:r>
              <a:rPr lang="en-GB" sz="1000" dirty="0" smtClean="0">
                <a:solidFill>
                  <a:prstClr val="black"/>
                </a:solidFill>
              </a:rPr>
              <a:t>Experience Updated version </a:t>
            </a:r>
            <a:r>
              <a:rPr lang="en-US" sz="1000" dirty="0" smtClean="0">
                <a:solidFill>
                  <a:prstClr val="black"/>
                </a:solidFill>
              </a:rPr>
              <a:t>(March 2018)</a:t>
            </a:r>
            <a:endParaRPr lang="en-US" sz="1000" dirty="0">
              <a:solidFill>
                <a:prstClr val="black"/>
              </a:solidFill>
            </a:endParaRPr>
          </a:p>
        </p:txBody>
      </p:sp>
      <p:sp>
        <p:nvSpPr>
          <p:cNvPr id="54" name="Rectangle 15"/>
          <p:cNvSpPr>
            <a:spLocks noChangeArrowheads="1"/>
          </p:cNvSpPr>
          <p:nvPr/>
        </p:nvSpPr>
        <p:spPr bwMode="auto">
          <a:xfrm>
            <a:off x="6698869" y="2230777"/>
            <a:ext cx="2079848" cy="410984"/>
          </a:xfrm>
          <a:prstGeom prst="rect">
            <a:avLst/>
          </a:prstGeom>
          <a:solidFill>
            <a:srgbClr val="468329"/>
          </a:solidFill>
          <a:ln w="12700" algn="ctr">
            <a:solidFill>
              <a:srgbClr val="468329"/>
            </a:solidFill>
            <a:miter lim="800000"/>
            <a:headEnd/>
            <a:tailEnd/>
          </a:ln>
        </p:spPr>
        <p:txBody>
          <a:bodyPr lIns="72000" tIns="46800" rIns="72000" anchor="ctr"/>
          <a:lstStyle/>
          <a:p>
            <a:pPr marL="95250" lvl="1" algn="ctr">
              <a:spcBef>
                <a:spcPts val="300"/>
              </a:spcBef>
              <a:spcAft>
                <a:spcPts val="300"/>
              </a:spcAft>
            </a:pPr>
            <a:r>
              <a:rPr lang="en-GB" sz="1200" b="1" dirty="0" smtClean="0">
                <a:solidFill>
                  <a:prstClr val="white"/>
                </a:solidFill>
              </a:rPr>
              <a:t>Security Competence Team</a:t>
            </a:r>
            <a:endParaRPr lang="en-GB" sz="1200" b="1" dirty="0">
              <a:solidFill>
                <a:prstClr val="white"/>
              </a:solidFill>
            </a:endParaRPr>
          </a:p>
        </p:txBody>
      </p:sp>
      <p:sp>
        <p:nvSpPr>
          <p:cNvPr id="16" name="Rechteck 15"/>
          <p:cNvSpPr/>
          <p:nvPr/>
        </p:nvSpPr>
        <p:spPr>
          <a:xfrm>
            <a:off x="2195737" y="3400494"/>
            <a:ext cx="2079849" cy="60457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en-US" sz="1000" dirty="0">
                <a:solidFill>
                  <a:prstClr val="black"/>
                </a:solidFill>
              </a:rPr>
              <a:t>3GPP RAN #79 </a:t>
            </a:r>
            <a:r>
              <a:rPr lang="en-US" sz="1000" dirty="0" smtClean="0">
                <a:solidFill>
                  <a:prstClr val="black"/>
                </a:solidFill>
              </a:rPr>
              <a:t>Plenary</a:t>
            </a:r>
            <a:endParaRPr lang="en-US" sz="1000" dirty="0">
              <a:solidFill>
                <a:prstClr val="black"/>
              </a:solidFill>
            </a:endParaRPr>
          </a:p>
        </p:txBody>
      </p:sp>
      <p:sp>
        <p:nvSpPr>
          <p:cNvPr id="17" name="Rechteck 16"/>
          <p:cNvSpPr/>
          <p:nvPr/>
        </p:nvSpPr>
        <p:spPr>
          <a:xfrm>
            <a:off x="4434619" y="3400495"/>
            <a:ext cx="2079849" cy="60457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US" sz="1000" dirty="0">
                <a:solidFill>
                  <a:prstClr val="black"/>
                </a:solidFill>
              </a:rPr>
              <a:t>3GPP </a:t>
            </a:r>
            <a:r>
              <a:rPr lang="en-US" sz="1000" dirty="0" smtClean="0">
                <a:solidFill>
                  <a:prstClr val="black"/>
                </a:solidFill>
              </a:rPr>
              <a:t>RAN #79 Plenary</a:t>
            </a:r>
          </a:p>
          <a:p>
            <a:pPr marL="180975" indent="-180975">
              <a:lnSpc>
                <a:spcPts val="1100"/>
              </a:lnSpc>
              <a:spcBef>
                <a:spcPts val="300"/>
              </a:spcBef>
              <a:spcAft>
                <a:spcPts val="300"/>
              </a:spcAft>
              <a:buClr>
                <a:srgbClr val="468329"/>
              </a:buClr>
              <a:buFont typeface="Wingdings" panose="05000000000000000000" pitchFamily="2" charset="2"/>
              <a:buChar char="§"/>
            </a:pPr>
            <a:r>
              <a:rPr lang="en-US" sz="1000" dirty="0" smtClean="0">
                <a:solidFill>
                  <a:prstClr val="black"/>
                </a:solidFill>
              </a:rPr>
              <a:t>3GPP TSG SA</a:t>
            </a:r>
          </a:p>
        </p:txBody>
      </p:sp>
      <p:sp>
        <p:nvSpPr>
          <p:cNvPr id="18" name="Rechteck 17"/>
          <p:cNvSpPr/>
          <p:nvPr/>
        </p:nvSpPr>
        <p:spPr>
          <a:xfrm>
            <a:off x="6700726" y="3400495"/>
            <a:ext cx="2079849" cy="604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US" sz="1000" dirty="0" smtClean="0">
                <a:solidFill>
                  <a:prstClr val="black"/>
                </a:solidFill>
              </a:rPr>
              <a:t>CC: 3GPP TSG SA3</a:t>
            </a:r>
            <a:endParaRPr lang="en-US" sz="1000" dirty="0">
              <a:solidFill>
                <a:prstClr val="black"/>
              </a:solidFill>
            </a:endParaRPr>
          </a:p>
        </p:txBody>
      </p:sp>
      <p:sp>
        <p:nvSpPr>
          <p:cNvPr id="19" name="Rechteck 18"/>
          <p:cNvSpPr/>
          <p:nvPr/>
        </p:nvSpPr>
        <p:spPr>
          <a:xfrm>
            <a:off x="2195736" y="4005065"/>
            <a:ext cx="2079849" cy="208823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en-GB" sz="1000" dirty="0">
                <a:solidFill>
                  <a:prstClr val="black"/>
                </a:solidFill>
              </a:rPr>
              <a:t>Liaison statement requesting that 3GPP RAN carefully consider the views expressed on completion of the agreed architecture option families that were already planned to be in the scope of Release 15.</a:t>
            </a:r>
            <a:endParaRPr lang="en-US" sz="1000" dirty="0">
              <a:solidFill>
                <a:prstClr val="black"/>
              </a:solidFill>
            </a:endParaRPr>
          </a:p>
        </p:txBody>
      </p:sp>
      <p:sp>
        <p:nvSpPr>
          <p:cNvPr id="20" name="Rechteck 19"/>
          <p:cNvSpPr/>
          <p:nvPr/>
        </p:nvSpPr>
        <p:spPr>
          <a:xfrm>
            <a:off x="4434646" y="4005064"/>
            <a:ext cx="2079849" cy="208823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100"/>
              </a:lnSpc>
              <a:spcBef>
                <a:spcPts val="300"/>
              </a:spcBef>
              <a:spcAft>
                <a:spcPts val="300"/>
              </a:spcAft>
              <a:buClr>
                <a:srgbClr val="468329"/>
              </a:buClr>
              <a:buFont typeface="Wingdings" panose="05000000000000000000" pitchFamily="2" charset="2"/>
              <a:buChar char="§"/>
            </a:pPr>
            <a:r>
              <a:rPr lang="en-GB" sz="1000" dirty="0">
                <a:solidFill>
                  <a:prstClr val="black"/>
                </a:solidFill>
              </a:rPr>
              <a:t>TTI </a:t>
            </a:r>
            <a:r>
              <a:rPr lang="en-GB" sz="1000" dirty="0" err="1">
                <a:solidFill>
                  <a:prstClr val="black"/>
                </a:solidFill>
              </a:rPr>
              <a:t>Precommercial</a:t>
            </a:r>
            <a:r>
              <a:rPr lang="en-GB" sz="1000" dirty="0">
                <a:solidFill>
                  <a:prstClr val="black"/>
                </a:solidFill>
              </a:rPr>
              <a:t> Network Trials: Liaison statement</a:t>
            </a:r>
            <a:br>
              <a:rPr lang="en-GB" sz="1000" dirty="0">
                <a:solidFill>
                  <a:prstClr val="black"/>
                </a:solidFill>
              </a:rPr>
            </a:br>
            <a:r>
              <a:rPr lang="en-GB" sz="1000" dirty="0">
                <a:solidFill>
                  <a:prstClr val="black"/>
                </a:solidFill>
              </a:rPr>
              <a:t>announcing the publication of the testing framework</a:t>
            </a:r>
            <a:br>
              <a:rPr lang="en-GB" sz="1000" dirty="0">
                <a:solidFill>
                  <a:prstClr val="black"/>
                </a:solidFill>
              </a:rPr>
            </a:br>
            <a:r>
              <a:rPr lang="en-GB" sz="1000" dirty="0">
                <a:solidFill>
                  <a:prstClr val="black"/>
                </a:solidFill>
              </a:rPr>
              <a:t>document</a:t>
            </a:r>
          </a:p>
        </p:txBody>
      </p:sp>
      <p:sp>
        <p:nvSpPr>
          <p:cNvPr id="21" name="Rechteck 20"/>
          <p:cNvSpPr/>
          <p:nvPr/>
        </p:nvSpPr>
        <p:spPr>
          <a:xfrm>
            <a:off x="6700726" y="4005064"/>
            <a:ext cx="2077991" cy="208823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80975" indent="-180975">
              <a:lnSpc>
                <a:spcPts val="1300"/>
              </a:lnSpc>
              <a:spcBef>
                <a:spcPts val="300"/>
              </a:spcBef>
              <a:spcAft>
                <a:spcPts val="300"/>
              </a:spcAft>
              <a:buClr>
                <a:srgbClr val="468329"/>
              </a:buClr>
              <a:buFont typeface="Wingdings" panose="05000000000000000000" pitchFamily="2" charset="2"/>
              <a:buChar char="§"/>
            </a:pPr>
            <a:r>
              <a:rPr lang="en-GB" sz="1000" dirty="0" smtClean="0">
                <a:solidFill>
                  <a:prstClr val="black"/>
                </a:solidFill>
              </a:rPr>
              <a:t>Announcement of the publication </a:t>
            </a:r>
            <a:r>
              <a:rPr lang="en-GB" sz="1000" dirty="0">
                <a:solidFill>
                  <a:prstClr val="black"/>
                </a:solidFill>
              </a:rPr>
              <a:t>of </a:t>
            </a:r>
            <a:r>
              <a:rPr lang="en-GB" sz="1000" dirty="0" smtClean="0">
                <a:solidFill>
                  <a:prstClr val="black"/>
                </a:solidFill>
              </a:rPr>
              <a:t>v2.0 </a:t>
            </a:r>
            <a:r>
              <a:rPr lang="en-GB" sz="1000" dirty="0">
                <a:solidFill>
                  <a:prstClr val="black"/>
                </a:solidFill>
              </a:rPr>
              <a:t>of Security Package 3</a:t>
            </a:r>
          </a:p>
        </p:txBody>
      </p:sp>
      <p:sp>
        <p:nvSpPr>
          <p:cNvPr id="3" name="Textfeld 2"/>
          <p:cNvSpPr txBox="1"/>
          <p:nvPr/>
        </p:nvSpPr>
        <p:spPr>
          <a:xfrm>
            <a:off x="307975" y="3466150"/>
            <a:ext cx="1207382" cy="259045"/>
          </a:xfrm>
          <a:prstGeom prst="rect">
            <a:avLst/>
          </a:prstGeom>
          <a:noFill/>
        </p:spPr>
        <p:txBody>
          <a:bodyPr wrap="none" rtlCol="0">
            <a:spAutoFit/>
          </a:bodyPr>
          <a:lstStyle/>
          <a:p>
            <a:pPr>
              <a:lnSpc>
                <a:spcPts val="1300"/>
              </a:lnSpc>
              <a:spcBef>
                <a:spcPts val="300"/>
              </a:spcBef>
              <a:spcAft>
                <a:spcPts val="300"/>
              </a:spcAft>
              <a:buClr>
                <a:srgbClr val="468329"/>
              </a:buClr>
            </a:pPr>
            <a:r>
              <a:rPr lang="en-US" sz="1400" b="1" dirty="0" smtClean="0">
                <a:solidFill>
                  <a:prstClr val="black"/>
                </a:solidFill>
              </a:rPr>
              <a:t>Recipient(s)</a:t>
            </a:r>
            <a:endParaRPr lang="en-US" sz="1400" b="1" dirty="0">
              <a:solidFill>
                <a:prstClr val="black"/>
              </a:solidFill>
            </a:endParaRPr>
          </a:p>
        </p:txBody>
      </p:sp>
      <p:sp>
        <p:nvSpPr>
          <p:cNvPr id="25" name="Textfeld 24"/>
          <p:cNvSpPr txBox="1"/>
          <p:nvPr/>
        </p:nvSpPr>
        <p:spPr>
          <a:xfrm>
            <a:off x="307975" y="4106059"/>
            <a:ext cx="647421" cy="259045"/>
          </a:xfrm>
          <a:prstGeom prst="rect">
            <a:avLst/>
          </a:prstGeom>
          <a:noFill/>
        </p:spPr>
        <p:txBody>
          <a:bodyPr wrap="none" rtlCol="0">
            <a:spAutoFit/>
          </a:bodyPr>
          <a:lstStyle/>
          <a:p>
            <a:pPr>
              <a:lnSpc>
                <a:spcPts val="1300"/>
              </a:lnSpc>
              <a:spcBef>
                <a:spcPts val="300"/>
              </a:spcBef>
              <a:spcAft>
                <a:spcPts val="300"/>
              </a:spcAft>
              <a:buClr>
                <a:srgbClr val="468329"/>
              </a:buClr>
            </a:pPr>
            <a:r>
              <a:rPr lang="en-US" sz="1400" b="1" dirty="0" smtClean="0">
                <a:solidFill>
                  <a:prstClr val="black"/>
                </a:solidFill>
              </a:rPr>
              <a:t>Topic</a:t>
            </a:r>
            <a:endParaRPr lang="en-US" sz="1400" b="1" dirty="0">
              <a:solidFill>
                <a:prstClr val="black"/>
              </a:solidFill>
            </a:endParaRPr>
          </a:p>
        </p:txBody>
      </p:sp>
      <p:sp>
        <p:nvSpPr>
          <p:cNvPr id="26" name="Textfeld 25"/>
          <p:cNvSpPr txBox="1"/>
          <p:nvPr/>
        </p:nvSpPr>
        <p:spPr>
          <a:xfrm>
            <a:off x="307975" y="2306746"/>
            <a:ext cx="1390124" cy="259045"/>
          </a:xfrm>
          <a:prstGeom prst="rect">
            <a:avLst/>
          </a:prstGeom>
          <a:noFill/>
        </p:spPr>
        <p:txBody>
          <a:bodyPr wrap="none" rtlCol="0">
            <a:spAutoFit/>
          </a:bodyPr>
          <a:lstStyle/>
          <a:p>
            <a:pPr>
              <a:lnSpc>
                <a:spcPts val="1300"/>
              </a:lnSpc>
              <a:spcBef>
                <a:spcPts val="300"/>
              </a:spcBef>
              <a:spcAft>
                <a:spcPts val="300"/>
              </a:spcAft>
              <a:buClr>
                <a:srgbClr val="468329"/>
              </a:buClr>
            </a:pPr>
            <a:r>
              <a:rPr lang="en-US" sz="1400" b="1" dirty="0">
                <a:solidFill>
                  <a:prstClr val="black"/>
                </a:solidFill>
              </a:rPr>
              <a:t>NGMN </a:t>
            </a:r>
            <a:r>
              <a:rPr lang="en-US" sz="1400" b="1" dirty="0" smtClean="0">
                <a:solidFill>
                  <a:prstClr val="black"/>
                </a:solidFill>
              </a:rPr>
              <a:t>Project</a:t>
            </a:r>
            <a:endParaRPr lang="en-US" sz="1400" b="1" dirty="0">
              <a:solidFill>
                <a:prstClr val="black"/>
              </a:solidFill>
            </a:endParaRPr>
          </a:p>
        </p:txBody>
      </p:sp>
      <p:sp>
        <p:nvSpPr>
          <p:cNvPr id="27" name="Textfeld 26"/>
          <p:cNvSpPr txBox="1"/>
          <p:nvPr/>
        </p:nvSpPr>
        <p:spPr>
          <a:xfrm>
            <a:off x="307975" y="2796294"/>
            <a:ext cx="827406" cy="259045"/>
          </a:xfrm>
          <a:prstGeom prst="rect">
            <a:avLst/>
          </a:prstGeom>
          <a:noFill/>
        </p:spPr>
        <p:txBody>
          <a:bodyPr wrap="none" rtlCol="0">
            <a:spAutoFit/>
          </a:bodyPr>
          <a:lstStyle/>
          <a:p>
            <a:pPr>
              <a:lnSpc>
                <a:spcPts val="1300"/>
              </a:lnSpc>
              <a:spcBef>
                <a:spcPts val="300"/>
              </a:spcBef>
              <a:spcAft>
                <a:spcPts val="300"/>
              </a:spcAft>
              <a:buClr>
                <a:srgbClr val="468329"/>
              </a:buClr>
            </a:pPr>
            <a:r>
              <a:rPr lang="en-US" sz="1400" b="1" dirty="0" smtClean="0">
                <a:solidFill>
                  <a:prstClr val="black"/>
                </a:solidFill>
              </a:rPr>
              <a:t>LS Title</a:t>
            </a:r>
            <a:endParaRPr lang="en-US" sz="1400" b="1" dirty="0">
              <a:solidFill>
                <a:prstClr val="black"/>
              </a:solidFill>
            </a:endParaRPr>
          </a:p>
        </p:txBody>
      </p:sp>
    </p:spTree>
    <p:extLst>
      <p:ext uri="{BB962C8B-B14F-4D97-AF65-F5344CB8AC3E}">
        <p14:creationId xmlns:p14="http://schemas.microsoft.com/office/powerpoint/2010/main" val="75549794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K4bdRcEEdkeSqiE51euc2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uFsKswGveEOowuepRZUNr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uFsKswGveEOowuepRZUNr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uFsKswGveEOowuepRZUNrQ"/>
</p:tagLst>
</file>

<file path=ppt/theme/theme1.xml><?xml version="1.0" encoding="utf-8"?>
<a:theme xmlns:a="http://schemas.openxmlformats.org/drawingml/2006/main" name="NGMN slides">
  <a:themeElements>
    <a:clrScheme name="NGMN">
      <a:dk1>
        <a:srgbClr val="000000"/>
      </a:dk1>
      <a:lt1>
        <a:srgbClr val="FFFFFF"/>
      </a:lt1>
      <a:dk2>
        <a:srgbClr val="002060"/>
      </a:dk2>
      <a:lt2>
        <a:srgbClr val="DEE3D0"/>
      </a:lt2>
      <a:accent1>
        <a:srgbClr val="468329"/>
      </a:accent1>
      <a:accent2>
        <a:srgbClr val="B51621"/>
      </a:accent2>
      <a:accent3>
        <a:srgbClr val="868889"/>
      </a:accent3>
      <a:accent4>
        <a:srgbClr val="40A5C5"/>
      </a:accent4>
      <a:accent5>
        <a:srgbClr val="006C98"/>
      </a:accent5>
      <a:accent6>
        <a:srgbClr val="C34E3A"/>
      </a:accent6>
      <a:hlink>
        <a:srgbClr val="0070C0"/>
      </a:hlink>
      <a:folHlink>
        <a:srgbClr val="C6C7C9"/>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NGMN slides">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NGMN Presentation">
  <a:themeElements>
    <a:clrScheme name="NGMN">
      <a:dk1>
        <a:srgbClr val="000000"/>
      </a:dk1>
      <a:lt1>
        <a:srgbClr val="FFFFFF"/>
      </a:lt1>
      <a:dk2>
        <a:srgbClr val="002060"/>
      </a:dk2>
      <a:lt2>
        <a:srgbClr val="DEE3D0"/>
      </a:lt2>
      <a:accent1>
        <a:srgbClr val="468329"/>
      </a:accent1>
      <a:accent2>
        <a:srgbClr val="B51621"/>
      </a:accent2>
      <a:accent3>
        <a:srgbClr val="868889"/>
      </a:accent3>
      <a:accent4>
        <a:srgbClr val="40A5C5"/>
      </a:accent4>
      <a:accent5>
        <a:srgbClr val="006C98"/>
      </a:accent5>
      <a:accent6>
        <a:srgbClr val="C34E3A"/>
      </a:accent6>
      <a:hlink>
        <a:srgbClr val="0070C0"/>
      </a:hlink>
      <a:folHlink>
        <a:srgbClr val="C6C7C9"/>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NGMN slides">
  <a:themeElements>
    <a:clrScheme name="NGMN">
      <a:dk1>
        <a:srgbClr val="000000"/>
      </a:dk1>
      <a:lt1>
        <a:srgbClr val="FFFFFF"/>
      </a:lt1>
      <a:dk2>
        <a:srgbClr val="002060"/>
      </a:dk2>
      <a:lt2>
        <a:srgbClr val="DEE3D0"/>
      </a:lt2>
      <a:accent1>
        <a:srgbClr val="468329"/>
      </a:accent1>
      <a:accent2>
        <a:srgbClr val="B51621"/>
      </a:accent2>
      <a:accent3>
        <a:srgbClr val="868889"/>
      </a:accent3>
      <a:accent4>
        <a:srgbClr val="40A5C5"/>
      </a:accent4>
      <a:accent5>
        <a:srgbClr val="006C98"/>
      </a:accent5>
      <a:accent6>
        <a:srgbClr val="C34E3A"/>
      </a:accent6>
      <a:hlink>
        <a:srgbClr val="0070C0"/>
      </a:hlink>
      <a:folHlink>
        <a:srgbClr val="C6C7C9"/>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NGMN slides</Template>
  <TotalTime>0</TotalTime>
  <Words>954</Words>
  <Application>Microsoft Office PowerPoint</Application>
  <PresentationFormat>Bildschirmpräsentation (4:3)</PresentationFormat>
  <Paragraphs>210</Paragraphs>
  <Slides>11</Slides>
  <Notes>8</Notes>
  <HiddenSlides>0</HiddenSlides>
  <MMClips>0</MMClips>
  <ScaleCrop>false</ScaleCrop>
  <HeadingPairs>
    <vt:vector size="6" baseType="variant">
      <vt:variant>
        <vt:lpstr>Verwendete Schriftarten</vt:lpstr>
      </vt:variant>
      <vt:variant>
        <vt:i4>6</vt:i4>
      </vt:variant>
      <vt:variant>
        <vt:lpstr>Design</vt:lpstr>
      </vt:variant>
      <vt:variant>
        <vt:i4>4</vt:i4>
      </vt:variant>
      <vt:variant>
        <vt:lpstr>Folientitel</vt:lpstr>
      </vt:variant>
      <vt:variant>
        <vt:i4>11</vt:i4>
      </vt:variant>
    </vt:vector>
  </HeadingPairs>
  <TitlesOfParts>
    <vt:vector size="21" baseType="lpstr">
      <vt:lpstr>MS PGothic</vt:lpstr>
      <vt:lpstr>Arial</vt:lpstr>
      <vt:lpstr>Calibri</vt:lpstr>
      <vt:lpstr>DIN 1451 Com Mittelschrift</vt:lpstr>
      <vt:lpstr>DIN-Medium</vt:lpstr>
      <vt:lpstr>Wingdings</vt:lpstr>
      <vt:lpstr>NGMN slides</vt:lpstr>
      <vt:lpstr>2_NGMN slides</vt:lpstr>
      <vt:lpstr>NGMN Presentation</vt:lpstr>
      <vt:lpstr>1_NGMN slides</vt:lpstr>
      <vt:lpstr>NGMN Alliance Update</vt:lpstr>
      <vt:lpstr>Content</vt:lpstr>
      <vt:lpstr>The Global Partnership of the NGMN Alliance</vt:lpstr>
      <vt:lpstr>…and Strong Cooperation</vt:lpstr>
      <vt:lpstr>NGMN 5G Work-Programme 2017/18</vt:lpstr>
      <vt:lpstr>Key Documents Delivered during last 12 Months</vt:lpstr>
      <vt:lpstr>5G Work Programme – Most relevant work for 3GPP (1/2)</vt:lpstr>
      <vt:lpstr>5G Work Programme – Most relevant work for 3GPP (2/2)</vt:lpstr>
      <vt:lpstr>5G Work Programme – Recent Deliverables and Liaisons since October 2017  (1/2)</vt:lpstr>
      <vt:lpstr>5G Work Programme – Recent Deliverables and Liaisons since October 2017  (2/2)</vt:lpstr>
      <vt:lpstr>NGMN Industry Conference &amp; Exhibition 2018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NGMN Report for PCG#37</dc:title>
  <dc:creator>Klaus Moschner</dc:creator>
  <cp:lastModifiedBy>Klaus Moschner</cp:lastModifiedBy>
  <cp:revision>399</cp:revision>
  <cp:lastPrinted>2016-04-22T11:14:44Z</cp:lastPrinted>
  <dcterms:created xsi:type="dcterms:W3CDTF">2012-06-19T13:54:04Z</dcterms:created>
  <dcterms:modified xsi:type="dcterms:W3CDTF">2018-03-30T05:54:48Z</dcterms:modified>
</cp:coreProperties>
</file>